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31"/>
  </p:notesMasterIdLst>
  <p:handoutMasterIdLst>
    <p:handoutMasterId r:id="rId32"/>
  </p:handoutMasterIdLst>
  <p:sldIdLst>
    <p:sldId id="393" r:id="rId2"/>
    <p:sldId id="437" r:id="rId3"/>
    <p:sldId id="452" r:id="rId4"/>
    <p:sldId id="439" r:id="rId5"/>
    <p:sldId id="440" r:id="rId6"/>
    <p:sldId id="445" r:id="rId7"/>
    <p:sldId id="446" r:id="rId8"/>
    <p:sldId id="441" r:id="rId9"/>
    <p:sldId id="394" r:id="rId10"/>
    <p:sldId id="429" r:id="rId11"/>
    <p:sldId id="430" r:id="rId12"/>
    <p:sldId id="431" r:id="rId13"/>
    <p:sldId id="451" r:id="rId14"/>
    <p:sldId id="412" r:id="rId15"/>
    <p:sldId id="434" r:id="rId16"/>
    <p:sldId id="435" r:id="rId17"/>
    <p:sldId id="436" r:id="rId18"/>
    <p:sldId id="433" r:id="rId19"/>
    <p:sldId id="450" r:id="rId20"/>
    <p:sldId id="443" r:id="rId21"/>
    <p:sldId id="426" r:id="rId22"/>
    <p:sldId id="427" r:id="rId23"/>
    <p:sldId id="428" r:id="rId24"/>
    <p:sldId id="416" r:id="rId25"/>
    <p:sldId id="422" r:id="rId26"/>
    <p:sldId id="415" r:id="rId27"/>
    <p:sldId id="414" r:id="rId28"/>
    <p:sldId id="444" r:id="rId29"/>
    <p:sldId id="401" r:id="rId30"/>
  </p:sldIdLst>
  <p:sldSz cx="9144000" cy="6858000" type="screen4x3"/>
  <p:notesSz cx="10234613" cy="71040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800000"/>
    <a:srgbClr val="FFEFAB"/>
    <a:srgbClr val="EAEAEA"/>
    <a:srgbClr val="B2B2B2"/>
    <a:srgbClr val="115691"/>
    <a:srgbClr val="BABBBC"/>
    <a:srgbClr val="6699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598" autoAdjust="0"/>
  </p:normalViewPr>
  <p:slideViewPr>
    <p:cSldViewPr>
      <p:cViewPr>
        <p:scale>
          <a:sx n="100" d="100"/>
          <a:sy n="100" d="100"/>
        </p:scale>
        <p:origin x="-1908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58"/>
    </p:cViewPr>
  </p:sorterViewPr>
  <p:notesViewPr>
    <p:cSldViewPr>
      <p:cViewPr varScale="1">
        <p:scale>
          <a:sx n="113" d="100"/>
          <a:sy n="113" d="100"/>
        </p:scale>
        <p:origin x="-2100" y="-114"/>
      </p:cViewPr>
      <p:guideLst>
        <p:guide orient="horz" pos="2238"/>
        <p:guide pos="32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3.xml"/><Relationship Id="rId2" Type="http://schemas.openxmlformats.org/officeDocument/2006/relationships/slide" Target="slides/slide12.xml"/><Relationship Id="rId1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image" Target="../media/image9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435475" cy="35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2" tIns="48252" rIns="96502" bIns="48252" numCol="1" anchor="t" anchorCtr="0" compatLnSpc="1">
            <a:prstTxWarp prst="textNoShape">
              <a:avLst/>
            </a:prstTxWarp>
          </a:bodyPr>
          <a:lstStyle>
            <a:lvl1pPr defTabSz="965200">
              <a:defRPr sz="1200"/>
            </a:lvl1pPr>
          </a:lstStyle>
          <a:p>
            <a:endParaRPr lang="fr-F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5963" y="0"/>
            <a:ext cx="4437062" cy="35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2" tIns="48252" rIns="96502" bIns="48252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/>
            </a:lvl1pPr>
          </a:lstStyle>
          <a:p>
            <a:endParaRPr lang="fr-FR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746636"/>
            <a:ext cx="4435475" cy="35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2" tIns="48252" rIns="96502" bIns="48252" numCol="1" anchor="b" anchorCtr="0" compatLnSpc="1">
            <a:prstTxWarp prst="textNoShape">
              <a:avLst/>
            </a:prstTxWarp>
          </a:bodyPr>
          <a:lstStyle>
            <a:lvl1pPr defTabSz="965200">
              <a:defRPr sz="1200"/>
            </a:lvl1pPr>
          </a:lstStyle>
          <a:p>
            <a:endParaRPr lang="fr-FR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5963" y="6746636"/>
            <a:ext cx="4437062" cy="35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2" tIns="48252" rIns="96502" bIns="48252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/>
            </a:lvl1pPr>
          </a:lstStyle>
          <a:p>
            <a:fld id="{F9634536-E112-41EE-A6B0-40C14F54B689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435475" cy="35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2" tIns="48252" rIns="96502" bIns="48252" numCol="1" anchor="t" anchorCtr="0" compatLnSpc="1">
            <a:prstTxWarp prst="textNoShape">
              <a:avLst/>
            </a:prstTxWarp>
          </a:bodyPr>
          <a:lstStyle>
            <a:lvl1pPr defTabSz="965200">
              <a:defRPr sz="1200"/>
            </a:lvl1pPr>
          </a:lstStyle>
          <a:p>
            <a:endParaRPr lang="fr-FR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5963" y="0"/>
            <a:ext cx="4437062" cy="35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2" tIns="48252" rIns="96502" bIns="48252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/>
            </a:lvl1pPr>
          </a:lstStyle>
          <a:p>
            <a:endParaRPr lang="fr-FR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1813"/>
            <a:ext cx="3551238" cy="2665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939" y="3375701"/>
            <a:ext cx="8186737" cy="319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2" tIns="48252" rIns="96502" bIns="482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746636"/>
            <a:ext cx="4435475" cy="35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2" tIns="48252" rIns="96502" bIns="48252" numCol="1" anchor="b" anchorCtr="0" compatLnSpc="1">
            <a:prstTxWarp prst="textNoShape">
              <a:avLst/>
            </a:prstTxWarp>
          </a:bodyPr>
          <a:lstStyle>
            <a:lvl1pPr defTabSz="965200">
              <a:defRPr sz="1200"/>
            </a:lvl1pPr>
          </a:lstStyle>
          <a:p>
            <a:endParaRPr lang="fr-FR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5963" y="6746636"/>
            <a:ext cx="4437062" cy="35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2" tIns="48252" rIns="96502" bIns="48252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/>
            </a:lvl1pPr>
          </a:lstStyle>
          <a:p>
            <a:fld id="{6E8C72A2-1F3E-4147-BDC8-C1F61E2B9CA9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CCA5D7-783F-42C3-84AC-81AA06F5CE85}" type="slidenum">
              <a:rPr lang="fr-FR"/>
              <a:pPr/>
              <a:t>4</a:t>
            </a:fld>
            <a:endParaRPr lang="fr-FR"/>
          </a:p>
        </p:txBody>
      </p:sp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1813"/>
            <a:ext cx="3551237" cy="2665412"/>
          </a:xfrm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2351" y="3375701"/>
            <a:ext cx="8189913" cy="3196193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469EF0-57AF-4423-A5F3-186448CB1E70}" type="slidenum">
              <a:rPr lang="fr-FR"/>
              <a:pPr/>
              <a:t>5</a:t>
            </a:fld>
            <a:endParaRPr lang="fr-FR"/>
          </a:p>
        </p:txBody>
      </p:sp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1813"/>
            <a:ext cx="3551237" cy="2665412"/>
          </a:xfrm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2351" y="3375701"/>
            <a:ext cx="8189913" cy="3196193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9A081F-1111-4149-A46F-818DF53D78D7}" type="slidenum">
              <a:rPr lang="fr-FR"/>
              <a:pPr/>
              <a:t>10</a:t>
            </a:fld>
            <a:endParaRPr lang="fr-FR"/>
          </a:p>
        </p:txBody>
      </p:sp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30225"/>
            <a:ext cx="3556000" cy="2668588"/>
          </a:xfrm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6839" y="3374113"/>
            <a:ext cx="7500937" cy="319937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4E99DC-44D7-4281-A74D-0A5819779A73}" type="slidenum">
              <a:rPr lang="fr-FR"/>
              <a:pPr/>
              <a:t>12</a:t>
            </a:fld>
            <a:endParaRPr lang="fr-FR"/>
          </a:p>
        </p:txBody>
      </p:sp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30225"/>
            <a:ext cx="3556000" cy="2668588"/>
          </a:xfrm>
          <a:ln/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6839" y="3374113"/>
            <a:ext cx="7500937" cy="319937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90844-09FC-45BB-8952-4B56D1DD1925}" type="slidenum">
              <a:rPr lang="fr-FR"/>
              <a:pPr/>
              <a:t>13</a:t>
            </a:fld>
            <a:endParaRPr lang="fr-FR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3275" y="530225"/>
            <a:ext cx="3554413" cy="2667000"/>
          </a:xfrm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4" y="3375702"/>
            <a:ext cx="7494587" cy="3197781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ABBF41-3D3B-4B3C-83C1-65639C831102}" type="slidenum">
              <a:rPr lang="fr-FR"/>
              <a:pPr/>
              <a:t>23</a:t>
            </a:fld>
            <a:endParaRPr lang="fr-FR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30225"/>
            <a:ext cx="3556000" cy="2668588"/>
          </a:xfrm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6839" y="3374113"/>
            <a:ext cx="7500937" cy="319937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4052-7DF3-4C72-93DE-BECA71256E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3607-B83B-46AB-9400-C98DC5D307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BC130-F91F-4B29-8C97-3F9684CC72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39750" y="5445125"/>
            <a:ext cx="1223963" cy="457200"/>
          </a:xfr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532813" y="6524625"/>
            <a:ext cx="560387" cy="333375"/>
          </a:xfrm>
        </p:spPr>
        <p:txBody>
          <a:bodyPr/>
          <a:lstStyle>
            <a:lvl1pPr>
              <a:defRPr/>
            </a:lvl1pPr>
          </a:lstStyle>
          <a:p>
            <a:fld id="{EDA99167-885C-41CD-BD3B-2F402F271274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5" name="Picture 75" descr="bandeau-Kortex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477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762000" y="325438"/>
            <a:ext cx="8077200" cy="546576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39750" y="5445125"/>
            <a:ext cx="1223963" cy="457200"/>
          </a:xfr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532813" y="6524625"/>
            <a:ext cx="560387" cy="333375"/>
          </a:xfrm>
        </p:spPr>
        <p:txBody>
          <a:bodyPr/>
          <a:lstStyle>
            <a:lvl1pPr>
              <a:defRPr/>
            </a:lvl1pPr>
          </a:lstStyle>
          <a:p>
            <a:fld id="{EDA99167-885C-41CD-BD3B-2F402F27127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1447800" y="325438"/>
            <a:ext cx="7197725" cy="60483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62000" y="1219200"/>
            <a:ext cx="3962400" cy="2209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876800" y="1219200"/>
            <a:ext cx="3962400" cy="2209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762000" y="3581400"/>
            <a:ext cx="3962400" cy="2209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876800" y="3581400"/>
            <a:ext cx="3962400" cy="22098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539750" y="5445125"/>
            <a:ext cx="1223963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8532813" y="6524625"/>
            <a:ext cx="560387" cy="333375"/>
          </a:xfrm>
        </p:spPr>
        <p:txBody>
          <a:bodyPr/>
          <a:lstStyle>
            <a:lvl1pPr>
              <a:defRPr/>
            </a:lvl1pPr>
          </a:lstStyle>
          <a:p>
            <a:fld id="{379D5F14-C97D-4574-964E-4F91410378B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BEAB-9534-492A-A86A-691D8DAC53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5B63-411E-45E3-9D14-854749F713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69A5-F5A3-45C9-A5A8-96B18AC905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60E2-3049-4FA9-A40C-C0E6EEEAC9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A9C6-902D-4797-9A79-8E127B3BE1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5DD1-A794-455C-A346-110E97FEA7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7DA5-4CD1-4D82-81F2-9575E54E0A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BBD6-B6AC-4E0A-A4F2-D3E49E44C9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E4052-7DF3-4C72-93DE-BECA71256E72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Picture 45" descr="bandeau-bas-kortex"/>
          <p:cNvPicPr>
            <a:picLocks noChangeAspect="1" noChangeArrowheads="1"/>
          </p:cNvPicPr>
          <p:nvPr userDrawn="1"/>
        </p:nvPicPr>
        <p:blipFill>
          <a:blip r:embed="rId17" cstate="print"/>
          <a:srcRect l="606" t="-1299" r="2222" b="16884"/>
          <a:stretch>
            <a:fillRect/>
          </a:stretch>
        </p:blipFill>
        <p:spPr bwMode="auto">
          <a:xfrm>
            <a:off x="0" y="6308725"/>
            <a:ext cx="9163050" cy="619125"/>
          </a:xfrm>
          <a:prstGeom prst="rect">
            <a:avLst/>
          </a:prstGeom>
          <a:noFill/>
        </p:spPr>
      </p:pic>
      <p:cxnSp>
        <p:nvCxnSpPr>
          <p:cNvPr id="8" name="AutoShape 40"/>
          <p:cNvCxnSpPr>
            <a:cxnSpLocks noChangeShapeType="1"/>
          </p:cNvCxnSpPr>
          <p:nvPr userDrawn="1"/>
        </p:nvCxnSpPr>
        <p:spPr bwMode="auto">
          <a:xfrm rot="10800000" flipV="1">
            <a:off x="155575" y="611188"/>
            <a:ext cx="1111250" cy="5608637"/>
          </a:xfrm>
          <a:prstGeom prst="bentConnector2">
            <a:avLst/>
          </a:prstGeom>
          <a:noFill/>
          <a:ln w="25400">
            <a:solidFill>
              <a:srgbClr val="BABBBC"/>
            </a:solidFill>
            <a:miter lim="800000"/>
            <a:headEnd/>
            <a:tailEnd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7" r:id="rId12"/>
    <p:sldLayoutId id="2147483755" r:id="rId13"/>
    <p:sldLayoutId id="2147483756" r:id="rId14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69.png"/><Relationship Id="rId21" Type="http://schemas.openxmlformats.org/officeDocument/2006/relationships/image" Target="../media/image86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2.pn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jpeg"/><Relationship Id="rId19" Type="http://schemas.openxmlformats.org/officeDocument/2006/relationships/image" Target="../media/image85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83.png"/><Relationship Id="rId3" Type="http://schemas.openxmlformats.org/officeDocument/2006/relationships/image" Target="../media/image88.png"/><Relationship Id="rId7" Type="http://schemas.openxmlformats.org/officeDocument/2006/relationships/image" Target="../media/image61.png"/><Relationship Id="rId12" Type="http://schemas.openxmlformats.org/officeDocument/2006/relationships/image" Target="../media/image81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1.png"/><Relationship Id="rId11" Type="http://schemas.openxmlformats.org/officeDocument/2006/relationships/image" Target="../media/image80.png"/><Relationship Id="rId5" Type="http://schemas.openxmlformats.org/officeDocument/2006/relationships/image" Target="../media/image90.png"/><Relationship Id="rId10" Type="http://schemas.openxmlformats.org/officeDocument/2006/relationships/image" Target="../media/image70.png"/><Relationship Id="rId4" Type="http://schemas.openxmlformats.org/officeDocument/2006/relationships/image" Target="../media/image89.jpeg"/><Relationship Id="rId9" Type="http://schemas.openxmlformats.org/officeDocument/2006/relationships/image" Target="../media/image9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file:///\\Aqua\VOL1\Marketing\IMAGES\Elements%20Titia\repartiteur.GIF" TargetMode="External"/><Relationship Id="rId18" Type="http://schemas.openxmlformats.org/officeDocument/2006/relationships/image" Target="../media/image104.png"/><Relationship Id="rId26" Type="http://schemas.openxmlformats.org/officeDocument/2006/relationships/image" Target="../media/image112.png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107.png"/><Relationship Id="rId34" Type="http://schemas.openxmlformats.org/officeDocument/2006/relationships/image" Target="../media/image119.png"/><Relationship Id="rId7" Type="http://schemas.openxmlformats.org/officeDocument/2006/relationships/image" Target="../media/image98.png"/><Relationship Id="rId12" Type="http://schemas.openxmlformats.org/officeDocument/2006/relationships/image" Target="../media/image102.png"/><Relationship Id="rId17" Type="http://schemas.openxmlformats.org/officeDocument/2006/relationships/image" Target="../media/image22.png"/><Relationship Id="rId25" Type="http://schemas.openxmlformats.org/officeDocument/2006/relationships/image" Target="../media/image111.jpeg"/><Relationship Id="rId33" Type="http://schemas.openxmlformats.org/officeDocument/2006/relationships/image" Target="../media/image118.png"/><Relationship Id="rId38" Type="http://schemas.openxmlformats.org/officeDocument/2006/relationships/image" Target="../media/image12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81.png"/><Relationship Id="rId20" Type="http://schemas.openxmlformats.org/officeDocument/2006/relationships/image" Target="../media/image106.png"/><Relationship Id="rId29" Type="http://schemas.openxmlformats.org/officeDocument/2006/relationships/hyperlink" Target="http://www.orange.fr/0/visiteur/PV?PS=GEHPACCRTS" TargetMode="Externa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7.png"/><Relationship Id="rId11" Type="http://schemas.openxmlformats.org/officeDocument/2006/relationships/image" Target="../media/image101.wmf"/><Relationship Id="rId24" Type="http://schemas.openxmlformats.org/officeDocument/2006/relationships/image" Target="../media/image110.png"/><Relationship Id="rId32" Type="http://schemas.openxmlformats.org/officeDocument/2006/relationships/image" Target="../media/image117.png"/><Relationship Id="rId37" Type="http://schemas.openxmlformats.org/officeDocument/2006/relationships/image" Target="../media/image122.png"/><Relationship Id="rId5" Type="http://schemas.openxmlformats.org/officeDocument/2006/relationships/image" Target="../media/image69.png"/><Relationship Id="rId15" Type="http://schemas.openxmlformats.org/officeDocument/2006/relationships/image" Target="../media/image103.jpeg"/><Relationship Id="rId23" Type="http://schemas.openxmlformats.org/officeDocument/2006/relationships/image" Target="../media/image109.png"/><Relationship Id="rId28" Type="http://schemas.openxmlformats.org/officeDocument/2006/relationships/image" Target="../media/image114.jpeg"/><Relationship Id="rId36" Type="http://schemas.openxmlformats.org/officeDocument/2006/relationships/image" Target="../media/image121.png"/><Relationship Id="rId10" Type="http://schemas.openxmlformats.org/officeDocument/2006/relationships/image" Target="../media/image100.png"/><Relationship Id="rId19" Type="http://schemas.openxmlformats.org/officeDocument/2006/relationships/image" Target="../media/image105.png"/><Relationship Id="rId31" Type="http://schemas.openxmlformats.org/officeDocument/2006/relationships/image" Target="../media/image116.png"/><Relationship Id="rId4" Type="http://schemas.openxmlformats.org/officeDocument/2006/relationships/image" Target="../media/image70.png"/><Relationship Id="rId9" Type="http://schemas.openxmlformats.org/officeDocument/2006/relationships/image" Target="../media/image99.png"/><Relationship Id="rId14" Type="http://schemas.openxmlformats.org/officeDocument/2006/relationships/oleObject" Target="../embeddings/oleObject2.bin"/><Relationship Id="rId22" Type="http://schemas.openxmlformats.org/officeDocument/2006/relationships/image" Target="../media/image108.png"/><Relationship Id="rId27" Type="http://schemas.openxmlformats.org/officeDocument/2006/relationships/image" Target="../media/image113.jpeg"/><Relationship Id="rId30" Type="http://schemas.openxmlformats.org/officeDocument/2006/relationships/image" Target="../media/image115.png"/><Relationship Id="rId35" Type="http://schemas.openxmlformats.org/officeDocument/2006/relationships/image" Target="../media/image1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27.png"/><Relationship Id="rId18" Type="http://schemas.openxmlformats.org/officeDocument/2006/relationships/image" Target="../media/image120.png"/><Relationship Id="rId26" Type="http://schemas.openxmlformats.org/officeDocument/2006/relationships/image" Target="../media/image116.png"/><Relationship Id="rId3" Type="http://schemas.openxmlformats.org/officeDocument/2006/relationships/image" Target="../media/image31.jpeg"/><Relationship Id="rId21" Type="http://schemas.openxmlformats.org/officeDocument/2006/relationships/image" Target="../media/image134.wmf"/><Relationship Id="rId7" Type="http://schemas.openxmlformats.org/officeDocument/2006/relationships/image" Target="../media/image113.jpeg"/><Relationship Id="rId12" Type="http://schemas.openxmlformats.org/officeDocument/2006/relationships/image" Target="../media/image77.png"/><Relationship Id="rId17" Type="http://schemas.openxmlformats.org/officeDocument/2006/relationships/image" Target="../media/image131.png"/><Relationship Id="rId25" Type="http://schemas.openxmlformats.org/officeDocument/2006/relationships/image" Target="../media/image138.png"/><Relationship Id="rId2" Type="http://schemas.openxmlformats.org/officeDocument/2006/relationships/image" Target="../media/image69.png"/><Relationship Id="rId16" Type="http://schemas.openxmlformats.org/officeDocument/2006/relationships/image" Target="../media/image130.png"/><Relationship Id="rId20" Type="http://schemas.openxmlformats.org/officeDocument/2006/relationships/image" Target="../media/image133.jpeg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image" Target="../media/image115.png"/><Relationship Id="rId24" Type="http://schemas.openxmlformats.org/officeDocument/2006/relationships/image" Target="../media/image137.png"/><Relationship Id="rId32" Type="http://schemas.openxmlformats.org/officeDocument/2006/relationships/image" Target="../media/image83.png"/><Relationship Id="rId5" Type="http://schemas.openxmlformats.org/officeDocument/2006/relationships/image" Target="../media/image124.png"/><Relationship Id="rId15" Type="http://schemas.openxmlformats.org/officeDocument/2006/relationships/image" Target="../media/image129.jpeg"/><Relationship Id="rId23" Type="http://schemas.openxmlformats.org/officeDocument/2006/relationships/image" Target="../media/image136.png"/><Relationship Id="rId28" Type="http://schemas.openxmlformats.org/officeDocument/2006/relationships/image" Target="../media/image140.png"/><Relationship Id="rId10" Type="http://schemas.openxmlformats.org/officeDocument/2006/relationships/hyperlink" Target="http://www.orange.fr/0/visiteur/PV?PS=GEHPACCRTS" TargetMode="External"/><Relationship Id="rId19" Type="http://schemas.openxmlformats.org/officeDocument/2006/relationships/image" Target="../media/image132.png"/><Relationship Id="rId31" Type="http://schemas.openxmlformats.org/officeDocument/2006/relationships/image" Target="../media/image141.png"/><Relationship Id="rId4" Type="http://schemas.openxmlformats.org/officeDocument/2006/relationships/image" Target="../media/image72.png"/><Relationship Id="rId9" Type="http://schemas.openxmlformats.org/officeDocument/2006/relationships/image" Target="../media/image114.jpeg"/><Relationship Id="rId14" Type="http://schemas.openxmlformats.org/officeDocument/2006/relationships/image" Target="../media/image128.png"/><Relationship Id="rId22" Type="http://schemas.openxmlformats.org/officeDocument/2006/relationships/image" Target="../media/image135.png"/><Relationship Id="rId27" Type="http://schemas.openxmlformats.org/officeDocument/2006/relationships/image" Target="../media/image139.jpeg"/><Relationship Id="rId30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10" Type="http://schemas.openxmlformats.org/officeDocument/2006/relationships/image" Target="../media/image11.png"/><Relationship Id="rId4" Type="http://schemas.openxmlformats.org/officeDocument/2006/relationships/image" Target="../media/image143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15.png"/><Relationship Id="rId18" Type="http://schemas.openxmlformats.org/officeDocument/2006/relationships/oleObject" Target="../embeddings/oleObject5.bin"/><Relationship Id="rId3" Type="http://schemas.openxmlformats.org/officeDocument/2006/relationships/image" Target="../media/image69.png"/><Relationship Id="rId21" Type="http://schemas.openxmlformats.org/officeDocument/2006/relationships/image" Target="../media/image116.png"/><Relationship Id="rId7" Type="http://schemas.openxmlformats.org/officeDocument/2006/relationships/image" Target="../media/image150.jpeg"/><Relationship Id="rId12" Type="http://schemas.openxmlformats.org/officeDocument/2006/relationships/hyperlink" Target="http://www.orange.fr/0/visiteur/PV?PS=GEHPACCRTS" TargetMode="External"/><Relationship Id="rId17" Type="http://schemas.openxmlformats.org/officeDocument/2006/relationships/image" Target="../media/image15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6.png"/><Relationship Id="rId20" Type="http://schemas.openxmlformats.org/officeDocument/2006/relationships/image" Target="../media/image145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9.wmf"/><Relationship Id="rId11" Type="http://schemas.openxmlformats.org/officeDocument/2006/relationships/image" Target="../media/image154.jpeg"/><Relationship Id="rId5" Type="http://schemas.openxmlformats.org/officeDocument/2006/relationships/image" Target="../media/image148.jpeg"/><Relationship Id="rId15" Type="http://schemas.openxmlformats.org/officeDocument/2006/relationships/image" Target="../media/image155.wmf"/><Relationship Id="rId10" Type="http://schemas.openxmlformats.org/officeDocument/2006/relationships/image" Target="../media/image153.png"/><Relationship Id="rId19" Type="http://schemas.openxmlformats.org/officeDocument/2006/relationships/oleObject" Target="../embeddings/oleObject6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52.jpeg"/><Relationship Id="rId14" Type="http://schemas.openxmlformats.org/officeDocument/2006/relationships/image" Target="../media/image11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jpeg"/><Relationship Id="rId13" Type="http://schemas.openxmlformats.org/officeDocument/2006/relationships/image" Target="../media/image156.png"/><Relationship Id="rId18" Type="http://schemas.openxmlformats.org/officeDocument/2006/relationships/image" Target="../media/image159.png"/><Relationship Id="rId3" Type="http://schemas.openxmlformats.org/officeDocument/2006/relationships/image" Target="../media/image69.png"/><Relationship Id="rId7" Type="http://schemas.openxmlformats.org/officeDocument/2006/relationships/image" Target="../media/image153.png"/><Relationship Id="rId12" Type="http://schemas.openxmlformats.org/officeDocument/2006/relationships/image" Target="../media/image155.wmf"/><Relationship Id="rId17" Type="http://schemas.openxmlformats.org/officeDocument/2006/relationships/image" Target="../media/image14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6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2.jpeg"/><Relationship Id="rId11" Type="http://schemas.openxmlformats.org/officeDocument/2006/relationships/image" Target="../media/image114.jpeg"/><Relationship Id="rId5" Type="http://schemas.openxmlformats.org/officeDocument/2006/relationships/image" Target="../media/image149.wmf"/><Relationship Id="rId15" Type="http://schemas.openxmlformats.org/officeDocument/2006/relationships/image" Target="../media/image158.jpeg"/><Relationship Id="rId10" Type="http://schemas.openxmlformats.org/officeDocument/2006/relationships/image" Target="../media/image115.png"/><Relationship Id="rId19" Type="http://schemas.openxmlformats.org/officeDocument/2006/relationships/image" Target="../media/image132.png"/><Relationship Id="rId4" Type="http://schemas.openxmlformats.org/officeDocument/2006/relationships/oleObject" Target="../embeddings/oleObject7.bin"/><Relationship Id="rId9" Type="http://schemas.openxmlformats.org/officeDocument/2006/relationships/hyperlink" Target="http://www.orange.fr/0/visiteur/PV?PS=GEHPACCRTS" TargetMode="External"/><Relationship Id="rId14" Type="http://schemas.openxmlformats.org/officeDocument/2006/relationships/image" Target="../media/image1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jpeg"/><Relationship Id="rId13" Type="http://schemas.openxmlformats.org/officeDocument/2006/relationships/image" Target="../media/image156.png"/><Relationship Id="rId18" Type="http://schemas.openxmlformats.org/officeDocument/2006/relationships/image" Target="../media/image162.png"/><Relationship Id="rId3" Type="http://schemas.openxmlformats.org/officeDocument/2006/relationships/image" Target="../media/image69.png"/><Relationship Id="rId7" Type="http://schemas.openxmlformats.org/officeDocument/2006/relationships/image" Target="../media/image153.png"/><Relationship Id="rId12" Type="http://schemas.openxmlformats.org/officeDocument/2006/relationships/image" Target="../media/image155.wmf"/><Relationship Id="rId17" Type="http://schemas.openxmlformats.org/officeDocument/2006/relationships/image" Target="../media/image16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5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2.jpeg"/><Relationship Id="rId11" Type="http://schemas.openxmlformats.org/officeDocument/2006/relationships/image" Target="../media/image114.jpeg"/><Relationship Id="rId5" Type="http://schemas.openxmlformats.org/officeDocument/2006/relationships/image" Target="../media/image149.wmf"/><Relationship Id="rId15" Type="http://schemas.openxmlformats.org/officeDocument/2006/relationships/image" Target="../media/image160.png"/><Relationship Id="rId10" Type="http://schemas.openxmlformats.org/officeDocument/2006/relationships/image" Target="../media/image115.png"/><Relationship Id="rId4" Type="http://schemas.openxmlformats.org/officeDocument/2006/relationships/oleObject" Target="../embeddings/oleObject8.bin"/><Relationship Id="rId9" Type="http://schemas.openxmlformats.org/officeDocument/2006/relationships/hyperlink" Target="http://www.orange.fr/0/visiteur/PV?PS=GEHPACCRTS" TargetMode="External"/><Relationship Id="rId14" Type="http://schemas.openxmlformats.org/officeDocument/2006/relationships/image" Target="../media/image1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13" Type="http://schemas.openxmlformats.org/officeDocument/2006/relationships/image" Target="../media/image154.jpeg"/><Relationship Id="rId3" Type="http://schemas.openxmlformats.org/officeDocument/2006/relationships/image" Target="../media/image69.png"/><Relationship Id="rId7" Type="http://schemas.openxmlformats.org/officeDocument/2006/relationships/image" Target="../media/image153.png"/><Relationship Id="rId12" Type="http://schemas.openxmlformats.org/officeDocument/2006/relationships/image" Target="../media/image164.png"/><Relationship Id="rId17" Type="http://schemas.openxmlformats.org/officeDocument/2006/relationships/image" Target="../media/image16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4.jpeg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9.wmf"/><Relationship Id="rId11" Type="http://schemas.openxmlformats.org/officeDocument/2006/relationships/image" Target="../media/image163.png"/><Relationship Id="rId5" Type="http://schemas.openxmlformats.org/officeDocument/2006/relationships/image" Target="../media/image161.png"/><Relationship Id="rId15" Type="http://schemas.openxmlformats.org/officeDocument/2006/relationships/image" Target="../media/image115.png"/><Relationship Id="rId10" Type="http://schemas.openxmlformats.org/officeDocument/2006/relationships/image" Target="../media/image157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156.png"/><Relationship Id="rId14" Type="http://schemas.openxmlformats.org/officeDocument/2006/relationships/hyperlink" Target="http://www.orange.fr/0/visiteur/PV?PS=GEHPACCR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168.png"/><Relationship Id="rId18" Type="http://schemas.openxmlformats.org/officeDocument/2006/relationships/image" Target="../media/image170.jpeg"/><Relationship Id="rId3" Type="http://schemas.openxmlformats.org/officeDocument/2006/relationships/image" Target="../media/image166.png"/><Relationship Id="rId21" Type="http://schemas.openxmlformats.org/officeDocument/2006/relationships/image" Target="../media/image115.png"/><Relationship Id="rId7" Type="http://schemas.openxmlformats.org/officeDocument/2006/relationships/image" Target="../media/image127.png"/><Relationship Id="rId12" Type="http://schemas.openxmlformats.org/officeDocument/2006/relationships/image" Target="../media/image167.png"/><Relationship Id="rId17" Type="http://schemas.openxmlformats.org/officeDocument/2006/relationships/image" Target="../media/image135.png"/><Relationship Id="rId2" Type="http://schemas.openxmlformats.org/officeDocument/2006/relationships/image" Target="../media/image69.png"/><Relationship Id="rId16" Type="http://schemas.openxmlformats.org/officeDocument/2006/relationships/image" Target="../media/image169.jpeg"/><Relationship Id="rId20" Type="http://schemas.openxmlformats.org/officeDocument/2006/relationships/hyperlink" Target="http://www.orange.fr/0/visiteur/PV?PS=GEHPACCRTS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png"/><Relationship Id="rId11" Type="http://schemas.openxmlformats.org/officeDocument/2006/relationships/image" Target="../media/image23.png"/><Relationship Id="rId5" Type="http://schemas.openxmlformats.org/officeDocument/2006/relationships/image" Target="../media/image139.jpeg"/><Relationship Id="rId15" Type="http://schemas.openxmlformats.org/officeDocument/2006/relationships/hyperlink" Target="http://images.google.fr/imgres?imgurl=http://infracom-france.com/blog/wp-content/wifi.gif&amp;imgrefurl=http://infracom-france.com/blog2/?tag=livebox&amp;usg=__Afk0gqhRC0Y-UqDmQj3Vv7JY6aQ=&amp;h=185&amp;w=292&amp;sz=5&amp;hl=fr&amp;start=8&amp;tbnid=A5U2LHIFcPY2SM:&amp;tbnh=73&amp;tbnw=115&amp;prev=/images?q=sagem+wifi&amp;gbv=2&amp;hl=fr" TargetMode="External"/><Relationship Id="rId23" Type="http://schemas.openxmlformats.org/officeDocument/2006/relationships/image" Target="../media/image22.png"/><Relationship Id="rId10" Type="http://schemas.openxmlformats.org/officeDocument/2006/relationships/image" Target="../media/image120.png"/><Relationship Id="rId19" Type="http://schemas.openxmlformats.org/officeDocument/2006/relationships/image" Target="../media/image154.jpeg"/><Relationship Id="rId4" Type="http://schemas.openxmlformats.org/officeDocument/2006/relationships/image" Target="../media/image124.png"/><Relationship Id="rId9" Type="http://schemas.openxmlformats.org/officeDocument/2006/relationships/image" Target="../media/image130.png"/><Relationship Id="rId14" Type="http://schemas.openxmlformats.org/officeDocument/2006/relationships/image" Target="../media/image132.png"/><Relationship Id="rId22" Type="http://schemas.openxmlformats.org/officeDocument/2006/relationships/image" Target="../media/image11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1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2.png"/><Relationship Id="rId5" Type="http://schemas.openxmlformats.org/officeDocument/2006/relationships/image" Target="../media/image143.png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file:///C:\Documents%20and%20Settings\Vallaeys\Mes%20documents\Mes%20images\PC%20Caisse.gif" TargetMode="External"/><Relationship Id="rId13" Type="http://schemas.openxmlformats.org/officeDocument/2006/relationships/image" Target="../media/image80.png"/><Relationship Id="rId18" Type="http://schemas.openxmlformats.org/officeDocument/2006/relationships/image" Target="../media/image178.png"/><Relationship Id="rId3" Type="http://schemas.openxmlformats.org/officeDocument/2006/relationships/image" Target="../media/image173.png"/><Relationship Id="rId7" Type="http://schemas.openxmlformats.org/officeDocument/2006/relationships/image" Target="../media/image174.png"/><Relationship Id="rId12" Type="http://schemas.openxmlformats.org/officeDocument/2006/relationships/image" Target="../media/image99.png"/><Relationship Id="rId17" Type="http://schemas.openxmlformats.org/officeDocument/2006/relationships/image" Target="../media/image177.png"/><Relationship Id="rId2" Type="http://schemas.openxmlformats.org/officeDocument/2006/relationships/image" Target="../media/image70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file:///\\Aqua\VOL1\Marketing\IMAGES\Elements%20Titia\repartiteur.GIF" TargetMode="External"/><Relationship Id="rId11" Type="http://schemas.openxmlformats.org/officeDocument/2006/relationships/image" Target="../media/image72.png"/><Relationship Id="rId5" Type="http://schemas.openxmlformats.org/officeDocument/2006/relationships/image" Target="../media/image102.png"/><Relationship Id="rId15" Type="http://schemas.openxmlformats.org/officeDocument/2006/relationships/image" Target="../media/image176.png"/><Relationship Id="rId10" Type="http://schemas.openxmlformats.org/officeDocument/2006/relationships/image" Target="file:///C:\Documents%20and%20Settings\Vallaeys1.VALLAEYS\Mes%20documents\Mes%20images\TPE_Gen_det_bleu.jpg" TargetMode="External"/><Relationship Id="rId19" Type="http://schemas.openxmlformats.org/officeDocument/2006/relationships/image" Target="../media/image179.png"/><Relationship Id="rId4" Type="http://schemas.openxmlformats.org/officeDocument/2006/relationships/image" Target="file:///C:\Documents%20and%20Settings\Vallaeys\Mes%20documents\Mes%20images\Si&#232;ge%20social.gif" TargetMode="External"/><Relationship Id="rId9" Type="http://schemas.openxmlformats.org/officeDocument/2006/relationships/image" Target="../media/image175.jpeg"/><Relationship Id="rId14" Type="http://schemas.openxmlformats.org/officeDocument/2006/relationships/image" Target="../media/image9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3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8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13" Type="http://schemas.openxmlformats.org/officeDocument/2006/relationships/image" Target="../media/image189.png"/><Relationship Id="rId18" Type="http://schemas.openxmlformats.org/officeDocument/2006/relationships/image" Target="../media/image138.png"/><Relationship Id="rId3" Type="http://schemas.openxmlformats.org/officeDocument/2006/relationships/image" Target="../media/image181.png"/><Relationship Id="rId21" Type="http://schemas.openxmlformats.org/officeDocument/2006/relationships/image" Target="../media/image180.png"/><Relationship Id="rId7" Type="http://schemas.openxmlformats.org/officeDocument/2006/relationships/image" Target="../media/image185.png"/><Relationship Id="rId12" Type="http://schemas.openxmlformats.org/officeDocument/2006/relationships/image" Target="../media/image188.png"/><Relationship Id="rId17" Type="http://schemas.openxmlformats.org/officeDocument/2006/relationships/image" Target="../media/image137.png"/><Relationship Id="rId2" Type="http://schemas.openxmlformats.org/officeDocument/2006/relationships/image" Target="../media/image69.png"/><Relationship Id="rId16" Type="http://schemas.openxmlformats.org/officeDocument/2006/relationships/image" Target="../media/image136.png"/><Relationship Id="rId20" Type="http://schemas.openxmlformats.org/officeDocument/2006/relationships/image" Target="../media/image19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4.png"/><Relationship Id="rId11" Type="http://schemas.openxmlformats.org/officeDocument/2006/relationships/image" Target="../media/image187.png"/><Relationship Id="rId5" Type="http://schemas.openxmlformats.org/officeDocument/2006/relationships/image" Target="../media/image183.png"/><Relationship Id="rId15" Type="http://schemas.openxmlformats.org/officeDocument/2006/relationships/image" Target="../media/image190.png"/><Relationship Id="rId10" Type="http://schemas.openxmlformats.org/officeDocument/2006/relationships/image" Target="../media/image114.jpeg"/><Relationship Id="rId19" Type="http://schemas.openxmlformats.org/officeDocument/2006/relationships/image" Target="../media/image191.jpeg"/><Relationship Id="rId4" Type="http://schemas.openxmlformats.org/officeDocument/2006/relationships/image" Target="../media/image182.png"/><Relationship Id="rId9" Type="http://schemas.openxmlformats.org/officeDocument/2006/relationships/image" Target="../media/image91.png"/><Relationship Id="rId1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94.png"/><Relationship Id="rId5" Type="http://schemas.openxmlformats.org/officeDocument/2006/relationships/image" Target="../media/image143.png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77.png"/><Relationship Id="rId18" Type="http://schemas.openxmlformats.org/officeDocument/2006/relationships/image" Target="../media/image167.png"/><Relationship Id="rId26" Type="http://schemas.openxmlformats.org/officeDocument/2006/relationships/image" Target="../media/image202.jpeg"/><Relationship Id="rId3" Type="http://schemas.openxmlformats.org/officeDocument/2006/relationships/image" Target="../media/image195.png"/><Relationship Id="rId21" Type="http://schemas.openxmlformats.org/officeDocument/2006/relationships/image" Target="../media/image132.png"/><Relationship Id="rId34" Type="http://schemas.openxmlformats.org/officeDocument/2006/relationships/image" Target="../media/image116.png"/><Relationship Id="rId7" Type="http://schemas.openxmlformats.org/officeDocument/2006/relationships/image" Target="../media/image124.png"/><Relationship Id="rId12" Type="http://schemas.openxmlformats.org/officeDocument/2006/relationships/image" Target="../media/image115.png"/><Relationship Id="rId17" Type="http://schemas.openxmlformats.org/officeDocument/2006/relationships/image" Target="../media/image20.png"/><Relationship Id="rId25" Type="http://schemas.openxmlformats.org/officeDocument/2006/relationships/image" Target="../media/image201.png"/><Relationship Id="rId33" Type="http://schemas.openxmlformats.org/officeDocument/2006/relationships/image" Target="../media/image22.png"/><Relationship Id="rId2" Type="http://schemas.openxmlformats.org/officeDocument/2006/relationships/image" Target="../media/image69.png"/><Relationship Id="rId16" Type="http://schemas.openxmlformats.org/officeDocument/2006/relationships/image" Target="../media/image120.png"/><Relationship Id="rId20" Type="http://schemas.openxmlformats.org/officeDocument/2006/relationships/image" Target="../media/image197.png"/><Relationship Id="rId29" Type="http://schemas.openxmlformats.org/officeDocument/2006/relationships/image" Target="../media/image1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hyperlink" Target="http://www.orange.fr/0/visiteur/PV?PS=GEHPACCRTS" TargetMode="External"/><Relationship Id="rId24" Type="http://schemas.openxmlformats.org/officeDocument/2006/relationships/image" Target="../media/image200.jpeg"/><Relationship Id="rId32" Type="http://schemas.openxmlformats.org/officeDocument/2006/relationships/image" Target="../media/image193.png"/><Relationship Id="rId5" Type="http://schemas.openxmlformats.org/officeDocument/2006/relationships/image" Target="../media/image166.png"/><Relationship Id="rId15" Type="http://schemas.openxmlformats.org/officeDocument/2006/relationships/image" Target="../media/image130.png"/><Relationship Id="rId23" Type="http://schemas.openxmlformats.org/officeDocument/2006/relationships/image" Target="../media/image199.png"/><Relationship Id="rId28" Type="http://schemas.openxmlformats.org/officeDocument/2006/relationships/image" Target="../media/image204.jpeg"/><Relationship Id="rId10" Type="http://schemas.openxmlformats.org/officeDocument/2006/relationships/image" Target="../media/image114.jpeg"/><Relationship Id="rId19" Type="http://schemas.openxmlformats.org/officeDocument/2006/relationships/image" Target="../media/image168.png"/><Relationship Id="rId31" Type="http://schemas.openxmlformats.org/officeDocument/2006/relationships/image" Target="../media/image205.png"/><Relationship Id="rId4" Type="http://schemas.openxmlformats.org/officeDocument/2006/relationships/image" Target="../media/image196.png"/><Relationship Id="rId9" Type="http://schemas.openxmlformats.org/officeDocument/2006/relationships/image" Target="../media/image113.jpeg"/><Relationship Id="rId14" Type="http://schemas.openxmlformats.org/officeDocument/2006/relationships/image" Target="../media/image127.png"/><Relationship Id="rId22" Type="http://schemas.openxmlformats.org/officeDocument/2006/relationships/image" Target="../media/image198.png"/><Relationship Id="rId27" Type="http://schemas.openxmlformats.org/officeDocument/2006/relationships/image" Target="../media/image203.png"/><Relationship Id="rId30" Type="http://schemas.openxmlformats.org/officeDocument/2006/relationships/image" Target="../media/image14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13" Type="http://schemas.openxmlformats.org/officeDocument/2006/relationships/image" Target="../media/image207.png"/><Relationship Id="rId18" Type="http://schemas.openxmlformats.org/officeDocument/2006/relationships/image" Target="../media/image204.jpeg"/><Relationship Id="rId26" Type="http://schemas.openxmlformats.org/officeDocument/2006/relationships/image" Target="../media/image209.png"/><Relationship Id="rId3" Type="http://schemas.openxmlformats.org/officeDocument/2006/relationships/image" Target="../media/image130.png"/><Relationship Id="rId21" Type="http://schemas.openxmlformats.org/officeDocument/2006/relationships/image" Target="../media/image116.png"/><Relationship Id="rId7" Type="http://schemas.openxmlformats.org/officeDocument/2006/relationships/image" Target="../media/image195.png"/><Relationship Id="rId12" Type="http://schemas.openxmlformats.org/officeDocument/2006/relationships/image" Target="../media/image200.jpeg"/><Relationship Id="rId17" Type="http://schemas.openxmlformats.org/officeDocument/2006/relationships/image" Target="../media/image202.jpeg"/><Relationship Id="rId25" Type="http://schemas.openxmlformats.org/officeDocument/2006/relationships/image" Target="../media/image22.png"/><Relationship Id="rId2" Type="http://schemas.openxmlformats.org/officeDocument/2006/relationships/image" Target="../media/image69.png"/><Relationship Id="rId16" Type="http://schemas.openxmlformats.org/officeDocument/2006/relationships/image" Target="../media/image203.png"/><Relationship Id="rId20" Type="http://schemas.openxmlformats.org/officeDocument/2006/relationships/image" Target="../media/image1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6.png"/><Relationship Id="rId11" Type="http://schemas.openxmlformats.org/officeDocument/2006/relationships/image" Target="../media/image199.png"/><Relationship Id="rId24" Type="http://schemas.openxmlformats.org/officeDocument/2006/relationships/image" Target="../media/image208.png"/><Relationship Id="rId5" Type="http://schemas.openxmlformats.org/officeDocument/2006/relationships/image" Target="../media/image167.png"/><Relationship Id="rId15" Type="http://schemas.openxmlformats.org/officeDocument/2006/relationships/image" Target="../media/image193.png"/><Relationship Id="rId23" Type="http://schemas.openxmlformats.org/officeDocument/2006/relationships/image" Target="../media/image115.png"/><Relationship Id="rId10" Type="http://schemas.openxmlformats.org/officeDocument/2006/relationships/image" Target="../media/image197.png"/><Relationship Id="rId19" Type="http://schemas.openxmlformats.org/officeDocument/2006/relationships/image" Target="../media/image113.jpeg"/><Relationship Id="rId4" Type="http://schemas.openxmlformats.org/officeDocument/2006/relationships/image" Target="../media/image120.png"/><Relationship Id="rId9" Type="http://schemas.openxmlformats.org/officeDocument/2006/relationships/image" Target="../media/image20.png"/><Relationship Id="rId14" Type="http://schemas.openxmlformats.org/officeDocument/2006/relationships/image" Target="../media/image72.png"/><Relationship Id="rId22" Type="http://schemas.openxmlformats.org/officeDocument/2006/relationships/hyperlink" Target="http://www.orange.fr/0/visiteur/PV?PS=GEHPACCRTS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2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2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wmf"/><Relationship Id="rId5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ortex-psi.fr/applis/trafic.html" TargetMode="External"/><Relationship Id="rId13" Type="http://schemas.openxmlformats.org/officeDocument/2006/relationships/image" Target="../media/image55.png"/><Relationship Id="rId18" Type="http://schemas.openxmlformats.org/officeDocument/2006/relationships/image" Target="../media/image9.png"/><Relationship Id="rId3" Type="http://schemas.openxmlformats.org/officeDocument/2006/relationships/image" Target="../media/image50.png"/><Relationship Id="rId21" Type="http://schemas.openxmlformats.org/officeDocument/2006/relationships/image" Target="../media/image59.png"/><Relationship Id="rId7" Type="http://schemas.openxmlformats.org/officeDocument/2006/relationships/image" Target="../media/image52.png"/><Relationship Id="rId12" Type="http://schemas.openxmlformats.org/officeDocument/2006/relationships/hyperlink" Target="http://www.kortex-psi.fr/applis/securite.html" TargetMode="External"/><Relationship Id="rId17" Type="http://schemas.openxmlformats.org/officeDocument/2006/relationships/image" Target="../media/image8.png"/><Relationship Id="rId2" Type="http://schemas.openxmlformats.org/officeDocument/2006/relationships/hyperlink" Target="http://www.kortex-psi.fr/applis/industrie.html" TargetMode="External"/><Relationship Id="rId16" Type="http://schemas.openxmlformats.org/officeDocument/2006/relationships/image" Target="../media/image7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ortex-psi.fr/applis/energie.html" TargetMode="External"/><Relationship Id="rId11" Type="http://schemas.openxmlformats.org/officeDocument/2006/relationships/image" Target="../media/image54.png"/><Relationship Id="rId5" Type="http://schemas.openxmlformats.org/officeDocument/2006/relationships/image" Target="../media/image51.png"/><Relationship Id="rId15" Type="http://schemas.openxmlformats.org/officeDocument/2006/relationships/image" Target="../media/image56.png"/><Relationship Id="rId23" Type="http://schemas.openxmlformats.org/officeDocument/2006/relationships/image" Target="../media/image35.png"/><Relationship Id="rId10" Type="http://schemas.openxmlformats.org/officeDocument/2006/relationships/hyperlink" Target="http://www.kortex-psi.fr/applis/monetique.html" TargetMode="External"/><Relationship Id="rId19" Type="http://schemas.openxmlformats.org/officeDocument/2006/relationships/image" Target="../media/image57.png"/><Relationship Id="rId4" Type="http://schemas.openxmlformats.org/officeDocument/2006/relationships/hyperlink" Target="http://www.kortex-psi.fr/applis/affichage.html" TargetMode="External"/><Relationship Id="rId9" Type="http://schemas.openxmlformats.org/officeDocument/2006/relationships/image" Target="../media/image53.png"/><Relationship Id="rId14" Type="http://schemas.openxmlformats.org/officeDocument/2006/relationships/hyperlink" Target="http://www.kortex-psi.fr/" TargetMode="External"/><Relationship Id="rId2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4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jpeg"/><Relationship Id="rId15" Type="http://schemas.openxmlformats.org/officeDocument/2006/relationships/image" Target="../media/image11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829" name="Picture 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188640"/>
            <a:ext cx="120015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0834" name="Group 50"/>
          <p:cNvGrpSpPr>
            <a:grpSpLocks/>
          </p:cNvGrpSpPr>
          <p:nvPr/>
        </p:nvGrpSpPr>
        <p:grpSpPr bwMode="auto">
          <a:xfrm>
            <a:off x="3131840" y="116632"/>
            <a:ext cx="3097212" cy="3184526"/>
            <a:chOff x="1927" y="639"/>
            <a:chExt cx="1951" cy="2006"/>
          </a:xfrm>
        </p:grpSpPr>
        <p:pic>
          <p:nvPicPr>
            <p:cNvPr id="630835" name="Picture 5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9" y="1410"/>
              <a:ext cx="1947" cy="12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30836" name="Picture 5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663" b="19536"/>
            <a:stretch>
              <a:fillRect/>
            </a:stretch>
          </p:blipFill>
          <p:spPr bwMode="auto">
            <a:xfrm>
              <a:off x="1927" y="639"/>
              <a:ext cx="1951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30838" name="Picture 5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82" t="5618" r="7954" b="10112"/>
          <a:stretch>
            <a:fillRect/>
          </a:stretch>
        </p:blipFill>
        <p:spPr bwMode="auto">
          <a:xfrm>
            <a:off x="404465" y="5522913"/>
            <a:ext cx="7239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0839" name="Picture 5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2840" y="5608638"/>
            <a:ext cx="63182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0841" name="Picture 57"/>
          <p:cNvPicPr>
            <a:picLocks noChangeAspect="1" noChangeArrowheads="1"/>
          </p:cNvPicPr>
          <p:nvPr/>
        </p:nvPicPr>
        <p:blipFill>
          <a:blip r:embed="rId7" cstate="print"/>
          <a:srcRect l="24577" r="28612" b="1166"/>
          <a:stretch>
            <a:fillRect/>
          </a:stretch>
        </p:blipFill>
        <p:spPr bwMode="auto">
          <a:xfrm>
            <a:off x="3403253" y="5686425"/>
            <a:ext cx="5921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0842" name="Text Box 58"/>
          <p:cNvSpPr txBox="1">
            <a:spLocks noChangeArrowheads="1"/>
          </p:cNvSpPr>
          <p:nvPr/>
        </p:nvSpPr>
        <p:spPr bwMode="auto">
          <a:xfrm>
            <a:off x="2123728" y="4365104"/>
            <a:ext cx="47323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Produits</a:t>
            </a:r>
            <a:r>
              <a:rPr lang="fr-FR" sz="2000" dirty="0"/>
              <a:t> </a:t>
            </a:r>
            <a:r>
              <a:rPr lang="fr-FR" sz="2000" dirty="0">
                <a:solidFill>
                  <a:srgbClr val="B2B2B2"/>
                </a:solidFill>
              </a:rPr>
              <a:t>et</a:t>
            </a:r>
            <a:r>
              <a:rPr lang="fr-FR" sz="2000" dirty="0"/>
              <a:t> 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services</a:t>
            </a:r>
            <a:r>
              <a:rPr lang="fr-FR" sz="2000" dirty="0"/>
              <a:t> </a:t>
            </a:r>
            <a:br>
              <a:rPr lang="fr-FR" sz="2000" dirty="0"/>
            </a:br>
            <a:r>
              <a:rPr lang="fr-FR" sz="2000" dirty="0"/>
              <a:t>          </a:t>
            </a:r>
            <a:r>
              <a:rPr lang="fr-FR" sz="2000" dirty="0">
                <a:solidFill>
                  <a:srgbClr val="B2B2B2"/>
                </a:solidFill>
              </a:rPr>
              <a:t>pour la</a:t>
            </a:r>
            <a:r>
              <a:rPr lang="fr-FR" sz="2000" dirty="0"/>
              <a:t> 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monétique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fr-FR" sz="2000" dirty="0"/>
              <a:t> </a:t>
            </a:r>
            <a:r>
              <a:rPr lang="fr-FR" sz="2000" dirty="0">
                <a:solidFill>
                  <a:schemeClr val="bg1">
                    <a:lumMod val="65000"/>
                  </a:schemeClr>
                </a:solidFill>
              </a:rPr>
              <a:t>le</a:t>
            </a:r>
            <a:r>
              <a:rPr lang="fr-FR" sz="2000" dirty="0"/>
              <a:t> </a:t>
            </a:r>
            <a:r>
              <a:rPr lang="fr-FR" sz="2000" dirty="0">
                <a:solidFill>
                  <a:schemeClr val="accent2"/>
                </a:solidFill>
              </a:rPr>
              <a:t>M2M</a:t>
            </a:r>
            <a:r>
              <a:rPr lang="fr-FR" sz="2000" dirty="0"/>
              <a:t> </a:t>
            </a:r>
            <a:br>
              <a:rPr lang="fr-FR" sz="2000" dirty="0"/>
            </a:br>
            <a:r>
              <a:rPr lang="fr-FR" sz="2000" dirty="0"/>
              <a:t>                        </a:t>
            </a:r>
            <a:r>
              <a:rPr lang="fr-FR" sz="2000" dirty="0">
                <a:solidFill>
                  <a:srgbClr val="B2B2B2"/>
                </a:solidFill>
              </a:rPr>
              <a:t>et l’</a:t>
            </a:r>
            <a:r>
              <a:rPr lang="fr-FR" sz="2000" dirty="0">
                <a:solidFill>
                  <a:srgbClr val="00CC00"/>
                </a:solidFill>
              </a:rPr>
              <a:t>efficacité</a:t>
            </a:r>
            <a:r>
              <a:rPr lang="fr-FR" sz="2000" dirty="0"/>
              <a:t> </a:t>
            </a:r>
            <a:r>
              <a:rPr lang="fr-FR" sz="2000" dirty="0">
                <a:solidFill>
                  <a:srgbClr val="00CC00"/>
                </a:solidFill>
              </a:rPr>
              <a:t>énergétique</a:t>
            </a:r>
            <a:r>
              <a:rPr lang="fr-FR" dirty="0">
                <a:solidFill>
                  <a:srgbClr val="00CC00"/>
                </a:solidFill>
              </a:rPr>
              <a:t> </a:t>
            </a:r>
          </a:p>
        </p:txBody>
      </p:sp>
      <p:pic>
        <p:nvPicPr>
          <p:cNvPr id="13" name="Picture 2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2780928"/>
            <a:ext cx="2711450" cy="1824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5DD1-A794-455C-A346-110E97FEA750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9632" y="5669529"/>
            <a:ext cx="1224136" cy="4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2098" name="Picture 2" descr="Résultat de recherche d'images pour &quot;2016 start&quot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1772816"/>
            <a:ext cx="2042171" cy="122530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72" name="Rectangle 8"/>
          <p:cNvSpPr>
            <a:spLocks noChangeArrowheads="1"/>
          </p:cNvSpPr>
          <p:nvPr/>
        </p:nvSpPr>
        <p:spPr bwMode="auto">
          <a:xfrm rot="11525912">
            <a:off x="4787900" y="3139454"/>
            <a:ext cx="863600" cy="55563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59" name="Picture 6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719"/>
          <a:stretch>
            <a:fillRect/>
          </a:stretch>
        </p:blipFill>
        <p:spPr bwMode="auto">
          <a:xfrm>
            <a:off x="2771800" y="1915741"/>
            <a:ext cx="2360612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2470" name="Rectangle 6"/>
          <p:cNvSpPr>
            <a:spLocks noGrp="1" noChangeArrowheads="1"/>
          </p:cNvSpPr>
          <p:nvPr>
            <p:ph type="title"/>
          </p:nvPr>
        </p:nvSpPr>
        <p:spPr>
          <a:xfrm>
            <a:off x="1259632" y="404664"/>
            <a:ext cx="6131396" cy="422275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2000" dirty="0"/>
              <a:t>Terminaux de paiement autonome en 4G &amp; Backup RTC</a:t>
            </a:r>
          </a:p>
        </p:txBody>
      </p:sp>
      <p:sp>
        <p:nvSpPr>
          <p:cNvPr id="702498" name="Rectangle 34"/>
          <p:cNvSpPr>
            <a:spLocks noGrp="1" noChangeArrowheads="1"/>
          </p:cNvSpPr>
          <p:nvPr>
            <p:ph idx="1"/>
          </p:nvPr>
        </p:nvSpPr>
        <p:spPr>
          <a:xfrm>
            <a:off x="827088" y="4508624"/>
            <a:ext cx="7127875" cy="1872704"/>
          </a:xfrm>
          <a:noFill/>
          <a:ln/>
        </p:spPr>
        <p:txBody>
          <a:bodyPr>
            <a:normAutofit fontScale="92500" lnSpcReduction="20000"/>
          </a:bodyPr>
          <a:lstStyle/>
          <a:p>
            <a:pPr marL="288925" indent="-288925">
              <a:lnSpc>
                <a:spcPct val="80000"/>
              </a:lnSpc>
            </a:pPr>
            <a:r>
              <a:rPr lang="fr-FR" sz="1400" b="1" dirty="0"/>
              <a:t>Avantages de la solution :</a:t>
            </a:r>
            <a:r>
              <a:rPr lang="fr-FR" sz="1000" b="1" dirty="0"/>
              <a:t/>
            </a:r>
            <a:br>
              <a:rPr lang="fr-FR" sz="1000" b="1" dirty="0"/>
            </a:br>
            <a:endParaRPr lang="fr-FR" sz="1000" dirty="0"/>
          </a:p>
          <a:p>
            <a:pPr marL="765175" lvl="1">
              <a:lnSpc>
                <a:spcPct val="80000"/>
              </a:lnSpc>
              <a:buClr>
                <a:schemeClr val="bg2"/>
              </a:buClr>
              <a:buFontTx/>
              <a:buChar char="•"/>
            </a:pPr>
            <a:r>
              <a:rPr lang="fr-FR" sz="1400" b="1" dirty="0"/>
              <a:t>Cartes Vitale™ &amp; CB EMV</a:t>
            </a:r>
          </a:p>
          <a:p>
            <a:pPr marL="765175" lvl="1">
              <a:lnSpc>
                <a:spcPct val="80000"/>
              </a:lnSpc>
              <a:buClr>
                <a:schemeClr val="bg2"/>
              </a:buClr>
              <a:buFontTx/>
              <a:buChar char="•"/>
            </a:pPr>
            <a:r>
              <a:rPr lang="fr-FR" sz="1400" b="1" dirty="0"/>
              <a:t>4 ports Ethernet = </a:t>
            </a:r>
            <a:r>
              <a:rPr lang="fr-FR" sz="1400" b="1" dirty="0">
                <a:solidFill>
                  <a:schemeClr val="accent1"/>
                </a:solidFill>
              </a:rPr>
              <a:t>4 TPE</a:t>
            </a:r>
            <a:r>
              <a:rPr lang="fr-FR" sz="1400" b="1" dirty="0"/>
              <a:t> (possibilité de rajouter un Switch réseau)</a:t>
            </a:r>
          </a:p>
          <a:p>
            <a:pPr marL="765175" lvl="1">
              <a:lnSpc>
                <a:spcPct val="80000"/>
              </a:lnSpc>
              <a:buClr>
                <a:schemeClr val="bg2"/>
              </a:buClr>
              <a:buFontTx/>
              <a:buChar char="•"/>
            </a:pPr>
            <a:r>
              <a:rPr lang="fr-FR" sz="1400" b="1" dirty="0"/>
              <a:t>Bi-réseaux GPRS/EDGE et 3G/3G+ si nécessaire</a:t>
            </a:r>
          </a:p>
          <a:p>
            <a:pPr marL="765175" lvl="1">
              <a:lnSpc>
                <a:spcPct val="80000"/>
              </a:lnSpc>
              <a:buClr>
                <a:schemeClr val="bg2"/>
              </a:buClr>
              <a:buFontTx/>
              <a:buChar char="•"/>
            </a:pPr>
            <a:r>
              <a:rPr lang="fr-FR" sz="1400" b="1" dirty="0"/>
              <a:t>Rapidité des transactions : équivalent à l’ADSL (moins de 5 secondes)</a:t>
            </a:r>
          </a:p>
          <a:p>
            <a:pPr marL="765175" lvl="1">
              <a:lnSpc>
                <a:spcPct val="80000"/>
              </a:lnSpc>
              <a:buClr>
                <a:schemeClr val="bg2"/>
              </a:buClr>
              <a:buFontTx/>
              <a:buChar char="•"/>
            </a:pPr>
            <a:r>
              <a:rPr lang="fr-FR" sz="1400" b="1" dirty="0"/>
              <a:t>1 seule carte SIM LYRA = 1 seul abonnement pour plusieurs terminaux de paiements</a:t>
            </a:r>
          </a:p>
          <a:p>
            <a:pPr marL="765175" lvl="1">
              <a:lnSpc>
                <a:spcPct val="80000"/>
              </a:lnSpc>
              <a:buClr>
                <a:schemeClr val="bg2"/>
              </a:buClr>
              <a:buFontTx/>
              <a:buChar char="•"/>
            </a:pPr>
            <a:r>
              <a:rPr lang="fr-FR" sz="1400" b="1" dirty="0"/>
              <a:t>APN sécurisée gprsnac.com avec gestion au travers du portail LYRA</a:t>
            </a:r>
          </a:p>
          <a:p>
            <a:pPr marL="765175" lvl="1">
              <a:lnSpc>
                <a:spcPct val="80000"/>
              </a:lnSpc>
              <a:buClr>
                <a:schemeClr val="bg2"/>
              </a:buClr>
              <a:buFontTx/>
              <a:buChar char="•"/>
            </a:pPr>
            <a:r>
              <a:rPr lang="fr-FR" sz="1400" b="1" dirty="0"/>
              <a:t>Sécurité : Cryptage avec certificat SSL V3 STCA</a:t>
            </a:r>
          </a:p>
          <a:p>
            <a:pPr marL="765175" lvl="1">
              <a:lnSpc>
                <a:spcPct val="80000"/>
              </a:lnSpc>
              <a:buClr>
                <a:schemeClr val="bg2"/>
              </a:buClr>
              <a:buFontTx/>
              <a:buChar char="•"/>
            </a:pPr>
            <a:r>
              <a:rPr lang="fr-FR" sz="1400" b="1" dirty="0"/>
              <a:t>QOS </a:t>
            </a:r>
            <a:r>
              <a:rPr lang="fr-FR" sz="1400" b="1" dirty="0">
                <a:solidFill>
                  <a:srgbClr val="00CC00"/>
                </a:solidFill>
              </a:rPr>
              <a:t>Repli RTC</a:t>
            </a:r>
            <a:r>
              <a:rPr lang="fr-FR" sz="1400" b="1" dirty="0"/>
              <a:t> sur les terminaux de paiements (1 ligne </a:t>
            </a:r>
            <a:r>
              <a:rPr lang="fr-FR" sz="1400" b="1" dirty="0" smtClean="0"/>
              <a:t>mutualisée)</a:t>
            </a:r>
          </a:p>
          <a:p>
            <a:pPr marL="765175" lvl="1">
              <a:lnSpc>
                <a:spcPct val="80000"/>
              </a:lnSpc>
              <a:buClr>
                <a:schemeClr val="bg2"/>
              </a:buClr>
              <a:buFontTx/>
              <a:buChar char="•"/>
            </a:pPr>
            <a:r>
              <a:rPr lang="fr-FR" sz="1400" b="1" dirty="0" smtClean="0"/>
              <a:t>Option </a:t>
            </a:r>
            <a:r>
              <a:rPr lang="fr-FR" sz="1400" b="1" dirty="0"/>
              <a:t>WIFI</a:t>
            </a:r>
          </a:p>
        </p:txBody>
      </p:sp>
      <p:pic>
        <p:nvPicPr>
          <p:cNvPr id="70246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1696417"/>
            <a:ext cx="107950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246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2640" r="16853"/>
          <a:stretch>
            <a:fillRect/>
          </a:stretch>
        </p:blipFill>
        <p:spPr bwMode="auto">
          <a:xfrm>
            <a:off x="314325" y="2582242"/>
            <a:ext cx="5476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246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2640" r="16853"/>
          <a:stretch>
            <a:fillRect/>
          </a:stretch>
        </p:blipFill>
        <p:spPr bwMode="auto">
          <a:xfrm>
            <a:off x="900113" y="1912317"/>
            <a:ext cx="5476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2469" name="Line 5"/>
          <p:cNvSpPr>
            <a:spLocks noChangeShapeType="1"/>
          </p:cNvSpPr>
          <p:nvPr/>
        </p:nvSpPr>
        <p:spPr bwMode="auto">
          <a:xfrm>
            <a:off x="1365250" y="2426667"/>
            <a:ext cx="614363" cy="422275"/>
          </a:xfrm>
          <a:prstGeom prst="line">
            <a:avLst/>
          </a:prstGeom>
          <a:noFill/>
          <a:ln w="28575">
            <a:solidFill>
              <a:srgbClr val="11568C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02471" name="Text Box 7"/>
          <p:cNvSpPr txBox="1">
            <a:spLocks noChangeArrowheads="1"/>
          </p:cNvSpPr>
          <p:nvPr/>
        </p:nvSpPr>
        <p:spPr bwMode="auto">
          <a:xfrm>
            <a:off x="8135938" y="2891804"/>
            <a:ext cx="100806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90" tIns="43744" rIns="87490" bIns="43744"/>
          <a:lstStyle/>
          <a:p>
            <a:r>
              <a:rPr lang="fr-FR" sz="1000" b="1">
                <a:solidFill>
                  <a:srgbClr val="11568C"/>
                </a:solidFill>
              </a:rPr>
              <a:t>Serveurs </a:t>
            </a:r>
          </a:p>
          <a:p>
            <a:r>
              <a:rPr lang="fr-FR" sz="1000" b="1">
                <a:solidFill>
                  <a:srgbClr val="11568C"/>
                </a:solidFill>
              </a:rPr>
              <a:t>Bancaires</a:t>
            </a:r>
            <a:endParaRPr lang="fr-FR" sz="1000"/>
          </a:p>
        </p:txBody>
      </p:sp>
      <p:sp>
        <p:nvSpPr>
          <p:cNvPr id="702473" name="Rectangle 9"/>
          <p:cNvSpPr>
            <a:spLocks noChangeArrowheads="1"/>
          </p:cNvSpPr>
          <p:nvPr/>
        </p:nvSpPr>
        <p:spPr bwMode="auto">
          <a:xfrm rot="1993519">
            <a:off x="6461125" y="3704604"/>
            <a:ext cx="863600" cy="57150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02474" name="Rectangle 10"/>
          <p:cNvSpPr>
            <a:spLocks noChangeArrowheads="1"/>
          </p:cNvSpPr>
          <p:nvPr/>
        </p:nvSpPr>
        <p:spPr bwMode="auto">
          <a:xfrm rot="11588419" flipV="1">
            <a:off x="6858000" y="3414092"/>
            <a:ext cx="1068388" cy="57150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02475" name="Rectangle 11"/>
          <p:cNvSpPr>
            <a:spLocks noChangeArrowheads="1"/>
          </p:cNvSpPr>
          <p:nvPr/>
        </p:nvSpPr>
        <p:spPr bwMode="auto">
          <a:xfrm rot="8810302">
            <a:off x="6686550" y="2856879"/>
            <a:ext cx="720725" cy="55563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02477" name="Text Box 13"/>
          <p:cNvSpPr txBox="1">
            <a:spLocks noChangeArrowheads="1"/>
          </p:cNvSpPr>
          <p:nvPr/>
        </p:nvSpPr>
        <p:spPr bwMode="auto">
          <a:xfrm>
            <a:off x="3276600" y="2561604"/>
            <a:ext cx="1617663" cy="5159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100" tIns="32292" rIns="62100" bIns="32292"/>
          <a:lstStyle/>
          <a:p>
            <a:pPr algn="ctr"/>
            <a:r>
              <a:rPr lang="fr-FR" sz="1000" b="1">
                <a:solidFill>
                  <a:srgbClr val="000000"/>
                </a:solidFill>
              </a:rPr>
              <a:t>Réseau GPRS</a:t>
            </a:r>
          </a:p>
          <a:p>
            <a:pPr algn="ctr"/>
            <a:endParaRPr lang="fr-FR" sz="1000" b="1">
              <a:solidFill>
                <a:srgbClr val="000000"/>
              </a:solidFill>
            </a:endParaRPr>
          </a:p>
          <a:p>
            <a:pPr algn="ctr"/>
            <a:r>
              <a:rPr lang="fr-FR" sz="1000" b="1">
                <a:solidFill>
                  <a:srgbClr val="000000"/>
                </a:solidFill>
              </a:rPr>
              <a:t>Opérateurs Mobiles</a:t>
            </a:r>
            <a:endParaRPr lang="fr-FR"/>
          </a:p>
        </p:txBody>
      </p:sp>
      <p:sp>
        <p:nvSpPr>
          <p:cNvPr id="702478" name="Text Box 14"/>
          <p:cNvSpPr txBox="1">
            <a:spLocks noChangeArrowheads="1"/>
          </p:cNvSpPr>
          <p:nvPr/>
        </p:nvSpPr>
        <p:spPr bwMode="auto">
          <a:xfrm>
            <a:off x="6586538" y="2631454"/>
            <a:ext cx="604837" cy="215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100" tIns="32292" rIns="62100" bIns="32292">
            <a:spAutoFit/>
          </a:bodyPr>
          <a:lstStyle/>
          <a:p>
            <a:pPr algn="ctr"/>
            <a:r>
              <a:rPr lang="fr-FR" sz="1000" b="1">
                <a:solidFill>
                  <a:srgbClr val="000000"/>
                </a:solidFill>
              </a:rPr>
              <a:t>X25</a:t>
            </a:r>
            <a:endParaRPr lang="fr-FR" sz="1000"/>
          </a:p>
        </p:txBody>
      </p:sp>
      <p:sp>
        <p:nvSpPr>
          <p:cNvPr id="702479" name="Oval 15"/>
          <p:cNvSpPr>
            <a:spLocks noChangeArrowheads="1"/>
          </p:cNvSpPr>
          <p:nvPr/>
        </p:nvSpPr>
        <p:spPr bwMode="auto">
          <a:xfrm>
            <a:off x="7170738" y="2307604"/>
            <a:ext cx="1200150" cy="573088"/>
          </a:xfrm>
          <a:prstGeom prst="ellipse">
            <a:avLst/>
          </a:prstGeom>
          <a:solidFill>
            <a:srgbClr val="11568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02480" name="Text Box 16"/>
          <p:cNvSpPr txBox="1">
            <a:spLocks noChangeArrowheads="1"/>
          </p:cNvSpPr>
          <p:nvPr/>
        </p:nvSpPr>
        <p:spPr bwMode="auto">
          <a:xfrm>
            <a:off x="7265988" y="2347292"/>
            <a:ext cx="1047750" cy="444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86112" tIns="44778" rIns="86112" bIns="44778"/>
          <a:lstStyle/>
          <a:p>
            <a:pPr algn="ctr"/>
            <a:r>
              <a:rPr lang="fr-FR" sz="1000" b="1">
                <a:solidFill>
                  <a:srgbClr val="FFFFFF"/>
                </a:solidFill>
              </a:rPr>
              <a:t>Réseau </a:t>
            </a:r>
          </a:p>
          <a:p>
            <a:pPr algn="ctr"/>
            <a:r>
              <a:rPr lang="fr-FR" sz="1000" b="1">
                <a:solidFill>
                  <a:srgbClr val="FFFFFF"/>
                </a:solidFill>
              </a:rPr>
              <a:t>Public X25</a:t>
            </a:r>
            <a:endParaRPr lang="fr-FR" sz="1000"/>
          </a:p>
        </p:txBody>
      </p:sp>
      <p:pic>
        <p:nvPicPr>
          <p:cNvPr id="702481" name="Picture 17" descr="SERVEU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2300" y="2082179"/>
            <a:ext cx="360363" cy="623888"/>
          </a:xfrm>
          <a:prstGeom prst="rect">
            <a:avLst/>
          </a:prstGeom>
          <a:noFill/>
        </p:spPr>
      </p:pic>
      <p:sp>
        <p:nvSpPr>
          <p:cNvPr id="702482" name="Text Box 18"/>
          <p:cNvSpPr txBox="1">
            <a:spLocks noChangeArrowheads="1"/>
          </p:cNvSpPr>
          <p:nvPr/>
        </p:nvSpPr>
        <p:spPr bwMode="auto">
          <a:xfrm>
            <a:off x="7377113" y="1901204"/>
            <a:ext cx="100806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90" tIns="43744" rIns="87490" bIns="43744"/>
          <a:lstStyle/>
          <a:p>
            <a:pPr algn="ctr"/>
            <a:r>
              <a:rPr lang="fr-FR" sz="1000" b="1">
                <a:solidFill>
                  <a:srgbClr val="11568C"/>
                </a:solidFill>
              </a:rPr>
              <a:t>Serveurs </a:t>
            </a:r>
          </a:p>
          <a:p>
            <a:pPr algn="ctr"/>
            <a:r>
              <a:rPr lang="fr-FR" sz="1000" b="1">
                <a:solidFill>
                  <a:srgbClr val="11568C"/>
                </a:solidFill>
              </a:rPr>
              <a:t>Bancaires</a:t>
            </a:r>
            <a:endParaRPr lang="fr-FR" sz="1000"/>
          </a:p>
        </p:txBody>
      </p:sp>
      <p:sp>
        <p:nvSpPr>
          <p:cNvPr id="702483" name="Line 19"/>
          <p:cNvSpPr>
            <a:spLocks noChangeShapeType="1"/>
          </p:cNvSpPr>
          <p:nvPr/>
        </p:nvSpPr>
        <p:spPr bwMode="auto">
          <a:xfrm>
            <a:off x="827088" y="2974354"/>
            <a:ext cx="1117600" cy="4763"/>
          </a:xfrm>
          <a:prstGeom prst="line">
            <a:avLst/>
          </a:prstGeom>
          <a:noFill/>
          <a:ln w="28575">
            <a:solidFill>
              <a:srgbClr val="11568C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02484" name="Oval 20"/>
          <p:cNvSpPr>
            <a:spLocks noChangeArrowheads="1"/>
          </p:cNvSpPr>
          <p:nvPr/>
        </p:nvSpPr>
        <p:spPr bwMode="auto">
          <a:xfrm>
            <a:off x="5722938" y="2885454"/>
            <a:ext cx="1187450" cy="7572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/>
          <a:lstStyle/>
          <a:p>
            <a:endParaRPr lang="fr-FR"/>
          </a:p>
        </p:txBody>
      </p:sp>
      <p:sp>
        <p:nvSpPr>
          <p:cNvPr id="702485" name="Text Box 21"/>
          <p:cNvSpPr txBox="1">
            <a:spLocks noChangeArrowheads="1"/>
          </p:cNvSpPr>
          <p:nvPr/>
        </p:nvSpPr>
        <p:spPr bwMode="auto">
          <a:xfrm>
            <a:off x="5824538" y="2875929"/>
            <a:ext cx="933450" cy="700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100" tIns="32292" rIns="62100" bIns="32292"/>
          <a:lstStyle/>
          <a:p>
            <a:pPr algn="ctr"/>
            <a:endParaRPr lang="fr-FR" sz="800" b="1">
              <a:solidFill>
                <a:srgbClr val="000000"/>
              </a:solidFill>
            </a:endParaRPr>
          </a:p>
          <a:p>
            <a:pPr algn="ctr"/>
            <a:r>
              <a:rPr lang="fr-FR" sz="1000" b="1">
                <a:solidFill>
                  <a:srgbClr val="FFFFFF"/>
                </a:solidFill>
              </a:rPr>
              <a:t>Plateforme IP/X25</a:t>
            </a:r>
            <a:endParaRPr lang="fr-FR"/>
          </a:p>
        </p:txBody>
      </p:sp>
      <p:pic>
        <p:nvPicPr>
          <p:cNvPr id="702486" name="Picture 22" descr="SERVEU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583954"/>
            <a:ext cx="361950" cy="623888"/>
          </a:xfrm>
          <a:prstGeom prst="rect">
            <a:avLst/>
          </a:prstGeom>
          <a:noFill/>
        </p:spPr>
      </p:pic>
      <p:sp>
        <p:nvSpPr>
          <p:cNvPr id="702487" name="Text Box 23"/>
          <p:cNvSpPr txBox="1">
            <a:spLocks noChangeArrowheads="1"/>
          </p:cNvSpPr>
          <p:nvPr/>
        </p:nvSpPr>
        <p:spPr bwMode="auto">
          <a:xfrm>
            <a:off x="7451725" y="3831604"/>
            <a:ext cx="10080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90" tIns="43744" rIns="87490" bIns="43744"/>
          <a:lstStyle/>
          <a:p>
            <a:r>
              <a:rPr lang="fr-FR" sz="1000" b="1">
                <a:solidFill>
                  <a:srgbClr val="11568C"/>
                </a:solidFill>
              </a:rPr>
              <a:t>Serveurs </a:t>
            </a:r>
          </a:p>
          <a:p>
            <a:r>
              <a:rPr lang="fr-FR" sz="1000" b="1">
                <a:solidFill>
                  <a:srgbClr val="11568C"/>
                </a:solidFill>
              </a:rPr>
              <a:t>Privatifs</a:t>
            </a:r>
            <a:endParaRPr lang="fr-FR"/>
          </a:p>
        </p:txBody>
      </p:sp>
      <p:pic>
        <p:nvPicPr>
          <p:cNvPr id="702488" name="Picture 24" descr="SERVEU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688" y="3052142"/>
            <a:ext cx="361950" cy="623887"/>
          </a:xfrm>
          <a:prstGeom prst="rect">
            <a:avLst/>
          </a:prstGeom>
          <a:noFill/>
        </p:spPr>
      </p:pic>
      <p:sp>
        <p:nvSpPr>
          <p:cNvPr id="702489" name="Text Box 25"/>
          <p:cNvSpPr txBox="1">
            <a:spLocks noChangeArrowheads="1"/>
          </p:cNvSpPr>
          <p:nvPr/>
        </p:nvSpPr>
        <p:spPr bwMode="auto">
          <a:xfrm>
            <a:off x="6443663" y="3731592"/>
            <a:ext cx="603250" cy="215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100" tIns="32292" rIns="62100" bIns="32292">
            <a:spAutoFit/>
          </a:bodyPr>
          <a:lstStyle/>
          <a:p>
            <a:pPr algn="ctr"/>
            <a:r>
              <a:rPr lang="fr-FR" sz="1000" b="1">
                <a:solidFill>
                  <a:srgbClr val="000000"/>
                </a:solidFill>
              </a:rPr>
              <a:t>LL</a:t>
            </a:r>
            <a:endParaRPr lang="fr-FR" sz="1000"/>
          </a:p>
        </p:txBody>
      </p:sp>
      <p:sp>
        <p:nvSpPr>
          <p:cNvPr id="702490" name="Text Box 26"/>
          <p:cNvSpPr txBox="1">
            <a:spLocks noChangeArrowheads="1"/>
          </p:cNvSpPr>
          <p:nvPr/>
        </p:nvSpPr>
        <p:spPr bwMode="auto">
          <a:xfrm>
            <a:off x="5292725" y="2779092"/>
            <a:ext cx="604838" cy="215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100" tIns="32292" rIns="62100" bIns="32292">
            <a:spAutoFit/>
          </a:bodyPr>
          <a:lstStyle/>
          <a:p>
            <a:pPr algn="ctr"/>
            <a:r>
              <a:rPr lang="fr-FR" sz="1000" b="1">
                <a:solidFill>
                  <a:srgbClr val="000000"/>
                </a:solidFill>
              </a:rPr>
              <a:t>IP</a:t>
            </a:r>
            <a:endParaRPr lang="fr-FR" sz="1000"/>
          </a:p>
        </p:txBody>
      </p:sp>
      <p:sp>
        <p:nvSpPr>
          <p:cNvPr id="702491" name="Text Box 27"/>
          <p:cNvSpPr txBox="1">
            <a:spLocks noChangeArrowheads="1"/>
          </p:cNvSpPr>
          <p:nvPr/>
        </p:nvSpPr>
        <p:spPr bwMode="auto">
          <a:xfrm>
            <a:off x="7127875" y="3201367"/>
            <a:ext cx="604838" cy="215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100" tIns="32292" rIns="62100" bIns="32292">
            <a:spAutoFit/>
          </a:bodyPr>
          <a:lstStyle/>
          <a:p>
            <a:pPr algn="ctr"/>
            <a:r>
              <a:rPr lang="fr-FR" sz="1000" b="1">
                <a:solidFill>
                  <a:srgbClr val="000000"/>
                </a:solidFill>
              </a:rPr>
              <a:t>LL</a:t>
            </a:r>
            <a:endParaRPr lang="fr-FR" sz="1000"/>
          </a:p>
        </p:txBody>
      </p:sp>
      <p:pic>
        <p:nvPicPr>
          <p:cNvPr id="702492" name="Picture 28" descr="routeu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8475" y="3182317"/>
            <a:ext cx="217488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2493" name="Picture 29" descr="routeu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92900" y="2941017"/>
            <a:ext cx="217488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2494" name="Picture 30" descr="routeu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65925" y="3237879"/>
            <a:ext cx="217488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2495" name="Picture 31" descr="routeu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13" y="3461717"/>
            <a:ext cx="217487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2496" name="Arc 32"/>
          <p:cNvSpPr>
            <a:spLocks/>
          </p:cNvSpPr>
          <p:nvPr/>
        </p:nvSpPr>
        <p:spPr bwMode="auto">
          <a:xfrm rot="1398559" flipH="1">
            <a:off x="1960824" y="1030796"/>
            <a:ext cx="2702072" cy="1553747"/>
          </a:xfrm>
          <a:custGeom>
            <a:avLst/>
            <a:gdLst>
              <a:gd name="G0" fmla="+- 8096 0 0"/>
              <a:gd name="G1" fmla="+- 21600 0 0"/>
              <a:gd name="G2" fmla="+- 21600 0 0"/>
              <a:gd name="T0" fmla="*/ 0 w 28230"/>
              <a:gd name="T1" fmla="*/ 1575 h 21600"/>
              <a:gd name="T2" fmla="*/ 28230 w 28230"/>
              <a:gd name="T3" fmla="*/ 13778 h 21600"/>
              <a:gd name="T4" fmla="*/ 8096 w 2823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230" h="21600" fill="none" extrusionOk="0">
                <a:moveTo>
                  <a:pt x="-1" y="1574"/>
                </a:moveTo>
                <a:cubicBezTo>
                  <a:pt x="2572" y="534"/>
                  <a:pt x="5321" y="-1"/>
                  <a:pt x="8096" y="0"/>
                </a:cubicBezTo>
                <a:cubicBezTo>
                  <a:pt x="17006" y="0"/>
                  <a:pt x="25003" y="5471"/>
                  <a:pt x="28229" y="13778"/>
                </a:cubicBezTo>
              </a:path>
              <a:path w="28230" h="21600" stroke="0" extrusionOk="0">
                <a:moveTo>
                  <a:pt x="-1" y="1574"/>
                </a:moveTo>
                <a:cubicBezTo>
                  <a:pt x="2572" y="534"/>
                  <a:pt x="5321" y="-1"/>
                  <a:pt x="8096" y="0"/>
                </a:cubicBezTo>
                <a:cubicBezTo>
                  <a:pt x="17006" y="0"/>
                  <a:pt x="25003" y="5471"/>
                  <a:pt x="28229" y="13778"/>
                </a:cubicBezTo>
                <a:lnTo>
                  <a:pt x="8096" y="2160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702497" name="Text Box 33"/>
          <p:cNvSpPr txBox="1">
            <a:spLocks noChangeArrowheads="1"/>
          </p:cNvSpPr>
          <p:nvPr/>
        </p:nvSpPr>
        <p:spPr bwMode="auto">
          <a:xfrm>
            <a:off x="4283968" y="3429000"/>
            <a:ext cx="151216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 dirty="0"/>
              <a:t>APN (Serveur Radius) </a:t>
            </a:r>
            <a:r>
              <a:rPr lang="fr-FR" sz="1000" b="1" dirty="0"/>
              <a:t>gprsnac.com</a:t>
            </a:r>
          </a:p>
        </p:txBody>
      </p:sp>
      <p:sp>
        <p:nvSpPr>
          <p:cNvPr id="702499" name="Line 35"/>
          <p:cNvSpPr>
            <a:spLocks noChangeShapeType="1"/>
          </p:cNvSpPr>
          <p:nvPr/>
        </p:nvSpPr>
        <p:spPr bwMode="auto">
          <a:xfrm flipH="1">
            <a:off x="1403350" y="3123579"/>
            <a:ext cx="508000" cy="12700"/>
          </a:xfrm>
          <a:prstGeom prst="line">
            <a:avLst/>
          </a:prstGeom>
          <a:noFill/>
          <a:ln w="28575">
            <a:solidFill>
              <a:srgbClr val="11568C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02500" name="Line 36"/>
          <p:cNvSpPr>
            <a:spLocks noChangeShapeType="1"/>
          </p:cNvSpPr>
          <p:nvPr/>
        </p:nvSpPr>
        <p:spPr bwMode="auto">
          <a:xfrm flipH="1">
            <a:off x="1403350" y="3136279"/>
            <a:ext cx="0" cy="792163"/>
          </a:xfrm>
          <a:prstGeom prst="line">
            <a:avLst/>
          </a:prstGeom>
          <a:noFill/>
          <a:ln w="28575">
            <a:solidFill>
              <a:srgbClr val="11568C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02501" name="Line 37"/>
          <p:cNvSpPr>
            <a:spLocks noChangeShapeType="1"/>
          </p:cNvSpPr>
          <p:nvPr/>
        </p:nvSpPr>
        <p:spPr bwMode="auto">
          <a:xfrm flipH="1">
            <a:off x="2051050" y="3258517"/>
            <a:ext cx="3175" cy="384175"/>
          </a:xfrm>
          <a:prstGeom prst="line">
            <a:avLst/>
          </a:prstGeom>
          <a:noFill/>
          <a:ln w="28575">
            <a:solidFill>
              <a:srgbClr val="11568C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702502" name="Picture 38" descr="routeu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3066429"/>
            <a:ext cx="217487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2503" name="Picture 39" descr="bouygues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9650" y="1912317"/>
            <a:ext cx="384175" cy="384175"/>
          </a:xfrm>
          <a:prstGeom prst="rect">
            <a:avLst/>
          </a:prstGeom>
          <a:noFill/>
        </p:spPr>
      </p:pic>
      <p:pic>
        <p:nvPicPr>
          <p:cNvPr id="702504" name="Picture 40" descr="logo_SF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 flipH="1" flipV="1">
            <a:off x="4073525" y="1912317"/>
            <a:ext cx="387350" cy="387350"/>
          </a:xfrm>
          <a:prstGeom prst="rect">
            <a:avLst/>
          </a:prstGeom>
          <a:noFill/>
        </p:spPr>
      </p:pic>
      <p:pic>
        <p:nvPicPr>
          <p:cNvPr id="702505" name="Picture 41" descr="orang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113" y="2201242"/>
            <a:ext cx="381000" cy="381000"/>
          </a:xfrm>
          <a:prstGeom prst="rect">
            <a:avLst/>
          </a:prstGeom>
          <a:noFill/>
        </p:spPr>
      </p:pic>
      <p:sp>
        <p:nvSpPr>
          <p:cNvPr id="702506" name="Text Box 42"/>
          <p:cNvSpPr txBox="1">
            <a:spLocks noChangeArrowheads="1"/>
          </p:cNvSpPr>
          <p:nvPr/>
        </p:nvSpPr>
        <p:spPr bwMode="auto">
          <a:xfrm>
            <a:off x="142875" y="3434729"/>
            <a:ext cx="1223963" cy="185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093" tIns="32288" rIns="62093" bIns="32288">
            <a:spAutoFit/>
          </a:bodyPr>
          <a:lstStyle/>
          <a:p>
            <a:pPr algn="ctr"/>
            <a:r>
              <a:rPr lang="fr-FR" sz="800" b="1">
                <a:solidFill>
                  <a:srgbClr val="00CC00"/>
                </a:solidFill>
              </a:rPr>
              <a:t>Repli RTC des TPE</a:t>
            </a:r>
          </a:p>
        </p:txBody>
      </p:sp>
      <p:pic>
        <p:nvPicPr>
          <p:cNvPr id="702507" name="Picture 43" descr="antenn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59338" y="1771029"/>
            <a:ext cx="268287" cy="1279525"/>
          </a:xfrm>
          <a:prstGeom prst="rect">
            <a:avLst/>
          </a:prstGeom>
          <a:noFill/>
        </p:spPr>
      </p:pic>
      <p:sp>
        <p:nvSpPr>
          <p:cNvPr id="702509" name="Text Box 45"/>
          <p:cNvSpPr txBox="1">
            <a:spLocks noChangeArrowheads="1"/>
          </p:cNvSpPr>
          <p:nvPr/>
        </p:nvSpPr>
        <p:spPr bwMode="auto">
          <a:xfrm>
            <a:off x="2239963" y="3358529"/>
            <a:ext cx="470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800" b="1" dirty="0" smtClean="0"/>
              <a:t>LM4G</a:t>
            </a:r>
            <a:endParaRPr lang="fr-FR" sz="800" b="1" dirty="0"/>
          </a:p>
        </p:txBody>
      </p:sp>
      <p:sp>
        <p:nvSpPr>
          <p:cNvPr id="702510" name="Text Box 46"/>
          <p:cNvSpPr txBox="1">
            <a:spLocks noChangeArrowheads="1"/>
          </p:cNvSpPr>
          <p:nvPr/>
        </p:nvSpPr>
        <p:spPr bwMode="auto">
          <a:xfrm>
            <a:off x="2195736" y="2131765"/>
            <a:ext cx="6492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defTabSz="652463">
              <a:spcBef>
                <a:spcPct val="50000"/>
              </a:spcBef>
            </a:pPr>
            <a:r>
              <a:rPr lang="fr-FR" sz="800" dirty="0"/>
              <a:t>SIM LYRA</a:t>
            </a:r>
          </a:p>
        </p:txBody>
      </p:sp>
      <p:sp>
        <p:nvSpPr>
          <p:cNvPr id="702511" name="Rectangle 47"/>
          <p:cNvSpPr>
            <a:spLocks noChangeArrowheads="1"/>
          </p:cNvSpPr>
          <p:nvPr/>
        </p:nvSpPr>
        <p:spPr bwMode="auto">
          <a:xfrm>
            <a:off x="203200" y="1918667"/>
            <a:ext cx="768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900" b="1"/>
              <a:t>VERIFONE</a:t>
            </a:r>
          </a:p>
          <a:p>
            <a:pPr algn="ctr"/>
            <a:r>
              <a:rPr lang="fr-FR" sz="900" b="1"/>
              <a:t>T4220</a:t>
            </a:r>
            <a:endParaRPr lang="en-US" sz="900" b="1"/>
          </a:p>
        </p:txBody>
      </p:sp>
      <p:pic>
        <p:nvPicPr>
          <p:cNvPr id="702512" name="Picture 48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099653">
            <a:off x="971550" y="3569667"/>
            <a:ext cx="812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2513" name="Rectangle 49"/>
          <p:cNvSpPr>
            <a:spLocks noChangeArrowheads="1"/>
          </p:cNvSpPr>
          <p:nvPr/>
        </p:nvSpPr>
        <p:spPr bwMode="auto">
          <a:xfrm>
            <a:off x="307975" y="3925267"/>
            <a:ext cx="7493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900" b="1"/>
              <a:t>INGENICO</a:t>
            </a:r>
          </a:p>
          <a:p>
            <a:pPr algn="ctr"/>
            <a:r>
              <a:rPr lang="fr-FR" sz="900" b="1"/>
              <a:t>ICT250</a:t>
            </a:r>
            <a:endParaRPr lang="en-US" sz="900" b="1"/>
          </a:p>
        </p:txBody>
      </p:sp>
      <p:pic>
        <p:nvPicPr>
          <p:cNvPr id="702514" name="Picture 5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35896" y="3212976"/>
            <a:ext cx="3667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2517" name="Text Box 53"/>
          <p:cNvSpPr txBox="1">
            <a:spLocks noChangeArrowheads="1"/>
          </p:cNvSpPr>
          <p:nvPr/>
        </p:nvSpPr>
        <p:spPr bwMode="auto">
          <a:xfrm>
            <a:off x="1309688" y="2769567"/>
            <a:ext cx="334962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defTabSz="652463">
              <a:spcBef>
                <a:spcPct val="50000"/>
              </a:spcBef>
            </a:pPr>
            <a:r>
              <a:rPr lang="fr-FR" sz="800"/>
              <a:t>ETH</a:t>
            </a:r>
          </a:p>
        </p:txBody>
      </p:sp>
      <p:pic>
        <p:nvPicPr>
          <p:cNvPr id="702518" name="Picture 5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099653">
            <a:off x="1619250" y="3352179"/>
            <a:ext cx="812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2519" name="Picture 55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1985342"/>
            <a:ext cx="107473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2520" name="Picture 56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480" t="496" r="18452"/>
          <a:stretch>
            <a:fillRect/>
          </a:stretch>
        </p:blipFill>
        <p:spPr bwMode="auto">
          <a:xfrm>
            <a:off x="530225" y="206375"/>
            <a:ext cx="4222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2522" name="Picture 58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665" t="2025" r="17825"/>
          <a:stretch>
            <a:fillRect/>
          </a:stretch>
        </p:blipFill>
        <p:spPr bwMode="auto">
          <a:xfrm>
            <a:off x="1619672" y="1339677"/>
            <a:ext cx="347662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2524" name="Picture 60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139" r="7921" b="14963"/>
          <a:stretch>
            <a:fillRect/>
          </a:stretch>
        </p:blipFill>
        <p:spPr bwMode="auto">
          <a:xfrm>
            <a:off x="2555776" y="3789040"/>
            <a:ext cx="8858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6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55776" y="980728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851920" y="1052736"/>
            <a:ext cx="432048" cy="44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41" descr="ANd9GcSYGNs14UFiW-SX9tN4RN8_UVriwDYlxypmMGiisQTChs_uRZPyNA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2348533"/>
            <a:ext cx="447675" cy="447675"/>
          </a:xfrm>
          <a:prstGeom prst="rect">
            <a:avLst/>
          </a:prstGeom>
          <a:noFill/>
        </p:spPr>
      </p:pic>
      <p:sp>
        <p:nvSpPr>
          <p:cNvPr id="63" name="Espace réservé du numéro de diapositive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BEAB-9534-492A-A86A-691D8DAC5322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808961" name="Picture 1"/>
          <p:cNvPicPr>
            <a:picLocks noChangeAspect="1" noChangeArrowheads="1"/>
          </p:cNvPicPr>
          <p:nvPr/>
        </p:nvPicPr>
        <p:blipFill>
          <a:blip r:embed="rId21" cstate="print"/>
          <a:srcRect l="11636" t="29840" r="9380" b="29840"/>
          <a:stretch>
            <a:fillRect/>
          </a:stretch>
        </p:blipFill>
        <p:spPr bwMode="auto">
          <a:xfrm>
            <a:off x="251520" y="1484784"/>
            <a:ext cx="1224135" cy="27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515" name="Picture 3" descr="pharma24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1438" y="1412875"/>
            <a:ext cx="1104900" cy="1800225"/>
          </a:xfrm>
          <a:prstGeom prst="rect">
            <a:avLst/>
          </a:prstGeom>
          <a:noFill/>
        </p:spPr>
      </p:pic>
      <p:pic>
        <p:nvPicPr>
          <p:cNvPr id="70451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412875"/>
            <a:ext cx="1389062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4517" name="Picture 5" descr="ANd9GcRuv6qYiGlEBNAEkHF8x1nt_fSU_2juvnVqSqiW2qVBjjT-04t7_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126" t="6932" r="21126" b="12685"/>
          <a:stretch>
            <a:fillRect/>
          </a:stretch>
        </p:blipFill>
        <p:spPr bwMode="auto">
          <a:xfrm>
            <a:off x="6107113" y="1733550"/>
            <a:ext cx="825500" cy="827088"/>
          </a:xfrm>
          <a:prstGeom prst="rect">
            <a:avLst/>
          </a:prstGeom>
          <a:noFill/>
        </p:spPr>
      </p:pic>
      <p:sp>
        <p:nvSpPr>
          <p:cNvPr id="704518" name="Text Box 6"/>
          <p:cNvSpPr txBox="1">
            <a:spLocks noChangeArrowheads="1"/>
          </p:cNvSpPr>
          <p:nvPr/>
        </p:nvSpPr>
        <p:spPr bwMode="auto">
          <a:xfrm>
            <a:off x="4495800" y="930275"/>
            <a:ext cx="348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64A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Compatible Ingenico </a:t>
            </a:r>
            <a:r>
              <a:rPr lang="fr-FR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iSelf</a:t>
            </a:r>
            <a:r>
              <a:rPr lang="fr-FR">
                <a:solidFill>
                  <a:srgbClr val="0064A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Series</a:t>
            </a:r>
            <a:endParaRPr lang="fr-FR"/>
          </a:p>
        </p:txBody>
      </p:sp>
      <p:sp>
        <p:nvSpPr>
          <p:cNvPr id="704519" name="Text Box 7"/>
          <p:cNvSpPr txBox="1">
            <a:spLocks noChangeArrowheads="1"/>
          </p:cNvSpPr>
          <p:nvPr/>
        </p:nvSpPr>
        <p:spPr bwMode="auto">
          <a:xfrm>
            <a:off x="3275856" y="3573016"/>
            <a:ext cx="470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800" b="1" dirty="0" smtClean="0"/>
              <a:t>LM4G</a:t>
            </a:r>
            <a:endParaRPr lang="fr-FR" sz="800" b="1" dirty="0"/>
          </a:p>
        </p:txBody>
      </p:sp>
      <p:sp>
        <p:nvSpPr>
          <p:cNvPr id="704520" name="Text Box 8"/>
          <p:cNvSpPr txBox="1">
            <a:spLocks noChangeArrowheads="1"/>
          </p:cNvSpPr>
          <p:nvPr/>
        </p:nvSpPr>
        <p:spPr bwMode="auto">
          <a:xfrm>
            <a:off x="3367088" y="2681288"/>
            <a:ext cx="649287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defTabSz="652463">
              <a:spcBef>
                <a:spcPct val="50000"/>
              </a:spcBef>
            </a:pPr>
            <a:r>
              <a:rPr lang="fr-FR" sz="800"/>
              <a:t>SIM LYRA</a:t>
            </a:r>
          </a:p>
        </p:txBody>
      </p:sp>
      <p:pic>
        <p:nvPicPr>
          <p:cNvPr id="704521" name="Picture 9" descr="pharma24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2205038"/>
            <a:ext cx="1104900" cy="1800225"/>
          </a:xfrm>
          <a:prstGeom prst="rect">
            <a:avLst/>
          </a:prstGeom>
          <a:noFill/>
        </p:spPr>
      </p:pic>
      <p:pic>
        <p:nvPicPr>
          <p:cNvPr id="704522" name="Picture 10" descr="pharma24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3068638"/>
            <a:ext cx="1104900" cy="1800225"/>
          </a:xfrm>
          <a:prstGeom prst="rect">
            <a:avLst/>
          </a:prstGeom>
          <a:noFill/>
        </p:spPr>
      </p:pic>
      <p:pic>
        <p:nvPicPr>
          <p:cNvPr id="704523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3068638"/>
            <a:ext cx="1389062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4524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9113" y="4733925"/>
            <a:ext cx="1389062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4525" name="Line 13"/>
          <p:cNvSpPr>
            <a:spLocks noChangeShapeType="1"/>
          </p:cNvSpPr>
          <p:nvPr/>
        </p:nvSpPr>
        <p:spPr bwMode="auto">
          <a:xfrm>
            <a:off x="1524000" y="1924050"/>
            <a:ext cx="1331913" cy="868363"/>
          </a:xfrm>
          <a:prstGeom prst="line">
            <a:avLst/>
          </a:prstGeom>
          <a:noFill/>
          <a:ln w="28575">
            <a:solidFill>
              <a:srgbClr val="11568C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04526" name="Line 14"/>
          <p:cNvSpPr>
            <a:spLocks noChangeShapeType="1"/>
          </p:cNvSpPr>
          <p:nvPr/>
        </p:nvSpPr>
        <p:spPr bwMode="auto">
          <a:xfrm flipV="1">
            <a:off x="1525588" y="3394075"/>
            <a:ext cx="1177925" cy="239713"/>
          </a:xfrm>
          <a:prstGeom prst="line">
            <a:avLst/>
          </a:prstGeom>
          <a:noFill/>
          <a:ln w="28575">
            <a:solidFill>
              <a:srgbClr val="11568C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04527" name="Line 15"/>
          <p:cNvSpPr>
            <a:spLocks noChangeShapeType="1"/>
          </p:cNvSpPr>
          <p:nvPr/>
        </p:nvSpPr>
        <p:spPr bwMode="auto">
          <a:xfrm flipV="1">
            <a:off x="1560513" y="3829050"/>
            <a:ext cx="1377950" cy="1477963"/>
          </a:xfrm>
          <a:prstGeom prst="line">
            <a:avLst/>
          </a:prstGeom>
          <a:noFill/>
          <a:ln w="28575">
            <a:solidFill>
              <a:srgbClr val="11568C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04528" name="Oval 16"/>
          <p:cNvSpPr>
            <a:spLocks noChangeArrowheads="1"/>
          </p:cNvSpPr>
          <p:nvPr/>
        </p:nvSpPr>
        <p:spPr bwMode="auto">
          <a:xfrm>
            <a:off x="2700338" y="2492375"/>
            <a:ext cx="1658937" cy="1546225"/>
          </a:xfrm>
          <a:prstGeom prst="ellips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704529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72948">
            <a:off x="1643063" y="1128713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4530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3063" y="5075238"/>
            <a:ext cx="1268412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4531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5950" y="5170488"/>
            <a:ext cx="8318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4532" name="AutoShape 20"/>
          <p:cNvSpPr>
            <a:spLocks noChangeArrowheads="1"/>
          </p:cNvSpPr>
          <p:nvPr/>
        </p:nvSpPr>
        <p:spPr bwMode="auto">
          <a:xfrm>
            <a:off x="4418013" y="3154363"/>
            <a:ext cx="776287" cy="295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04533" name="AutoShape 21"/>
          <p:cNvSpPr>
            <a:spLocks noChangeArrowheads="1"/>
          </p:cNvSpPr>
          <p:nvPr/>
        </p:nvSpPr>
        <p:spPr bwMode="auto">
          <a:xfrm rot="5400000">
            <a:off x="3178969" y="4390231"/>
            <a:ext cx="776288" cy="295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704535" name="Picture 2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9713" y="1296988"/>
            <a:ext cx="7937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4536" name="Picture 2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45113" y="5175250"/>
            <a:ext cx="123348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4537" name="Text Box 25"/>
          <p:cNvSpPr txBox="1">
            <a:spLocks noChangeArrowheads="1"/>
          </p:cNvSpPr>
          <p:nvPr/>
        </p:nvSpPr>
        <p:spPr bwMode="auto">
          <a:xfrm>
            <a:off x="468313" y="2636838"/>
            <a:ext cx="6397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000">
                <a:solidFill>
                  <a:srgbClr val="0064A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IUP 250</a:t>
            </a:r>
            <a:endParaRPr lang="fr-FR" sz="1000"/>
          </a:p>
        </p:txBody>
      </p:sp>
      <p:sp>
        <p:nvSpPr>
          <p:cNvPr id="704538" name="Text Box 26"/>
          <p:cNvSpPr txBox="1">
            <a:spLocks noChangeArrowheads="1"/>
          </p:cNvSpPr>
          <p:nvPr/>
        </p:nvSpPr>
        <p:spPr bwMode="auto">
          <a:xfrm>
            <a:off x="1187450" y="2708275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000">
                <a:solidFill>
                  <a:srgbClr val="0064A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IUR 250</a:t>
            </a:r>
            <a:endParaRPr lang="fr-FR" sz="1000"/>
          </a:p>
        </p:txBody>
      </p:sp>
      <p:pic>
        <p:nvPicPr>
          <p:cNvPr id="704539" name="Picture 2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60688" y="1922463"/>
            <a:ext cx="1079500" cy="1627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4540" name="Picture 2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9388" y="2973388"/>
            <a:ext cx="107473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4542" name="Picture 30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480" t="496" r="18452"/>
          <a:stretch>
            <a:fillRect/>
          </a:stretch>
        </p:blipFill>
        <p:spPr bwMode="auto">
          <a:xfrm>
            <a:off x="530225" y="206375"/>
            <a:ext cx="4222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4543" name="Picture 3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139" r="7921" b="14963"/>
          <a:stretch>
            <a:fillRect/>
          </a:stretch>
        </p:blipFill>
        <p:spPr bwMode="auto">
          <a:xfrm>
            <a:off x="611188" y="965200"/>
            <a:ext cx="8858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ectangle 6"/>
          <p:cNvSpPr txBox="1">
            <a:spLocks noChangeArrowheads="1"/>
          </p:cNvSpPr>
          <p:nvPr/>
        </p:nvSpPr>
        <p:spPr>
          <a:xfrm>
            <a:off x="1619672" y="404664"/>
            <a:ext cx="4680520" cy="3921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Automates + Vidéo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Surveillance en 4G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Espace réservé du numéro de diapositive 31"/>
          <p:cNvSpPr>
            <a:spLocks noGrp="1"/>
          </p:cNvSpPr>
          <p:nvPr>
            <p:ph type="sldNum" sz="quarter" idx="11"/>
          </p:nvPr>
        </p:nvSpPr>
        <p:spPr>
          <a:xfrm>
            <a:off x="8172400" y="6381328"/>
            <a:ext cx="560387" cy="333375"/>
          </a:xfrm>
        </p:spPr>
        <p:txBody>
          <a:bodyPr/>
          <a:lstStyle/>
          <a:p>
            <a:fld id="{EDA99167-885C-41CD-BD3B-2F402F271274}" type="slidenum">
              <a:rPr lang="fr-FR" smtClean="0"/>
              <a:pPr/>
              <a:t>11</a:t>
            </a:fld>
            <a:endParaRPr lang="fr-FR" dirty="0"/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404664"/>
            <a:ext cx="2231901" cy="422275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2000" dirty="0"/>
              <a:t>Automates en 4G</a:t>
            </a:r>
          </a:p>
        </p:txBody>
      </p:sp>
      <p:sp>
        <p:nvSpPr>
          <p:cNvPr id="70553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341438"/>
            <a:ext cx="8783638" cy="4537075"/>
          </a:xfrm>
          <a:noFill/>
          <a:ln/>
        </p:spPr>
        <p:txBody>
          <a:bodyPr>
            <a:normAutofit/>
          </a:bodyPr>
          <a:lstStyle/>
          <a:p>
            <a:pPr marL="288925" indent="-288925">
              <a:lnSpc>
                <a:spcPct val="90000"/>
              </a:lnSpc>
            </a:pPr>
            <a:r>
              <a:rPr lang="fr-FR" sz="1400" b="1" dirty="0">
                <a:solidFill>
                  <a:srgbClr val="00B0F0"/>
                </a:solidFill>
              </a:rPr>
              <a:t>Les avantages d’une  solution externe :</a:t>
            </a:r>
            <a:br>
              <a:rPr lang="fr-FR" sz="1400" b="1" dirty="0">
                <a:solidFill>
                  <a:srgbClr val="00B0F0"/>
                </a:solidFill>
              </a:rPr>
            </a:br>
            <a:endParaRPr lang="fr-FR" sz="1400" b="1" dirty="0">
              <a:solidFill>
                <a:srgbClr val="00B0F0"/>
              </a:solidFill>
            </a:endParaRPr>
          </a:p>
          <a:p>
            <a:pPr marL="765175" lvl="1">
              <a:lnSpc>
                <a:spcPct val="90000"/>
              </a:lnSpc>
            </a:pPr>
            <a:r>
              <a:rPr lang="fr-FR" sz="1400" b="1" dirty="0">
                <a:solidFill>
                  <a:srgbClr val="FFC000"/>
                </a:solidFill>
              </a:rPr>
              <a:t>Jusqu’à 5 bandes </a:t>
            </a:r>
            <a:r>
              <a:rPr lang="fr-FR" sz="1400" b="1" dirty="0">
                <a:solidFill>
                  <a:srgbClr val="00B0F0"/>
                </a:solidFill>
              </a:rPr>
              <a:t>: Aucune limitation de vitesses et de réseaux utilisés : 4G LTE / 3G+ / 3G / EDGE / GPRS.</a:t>
            </a:r>
          </a:p>
          <a:p>
            <a:pPr marL="765175" lvl="1">
              <a:lnSpc>
                <a:spcPct val="90000"/>
              </a:lnSpc>
            </a:pPr>
            <a:r>
              <a:rPr lang="fr-FR" sz="1400" b="1" dirty="0">
                <a:solidFill>
                  <a:srgbClr val="FFC000"/>
                </a:solidFill>
              </a:rPr>
              <a:t>Mode de repli </a:t>
            </a:r>
            <a:r>
              <a:rPr lang="fr-FR" sz="1400" b="1" dirty="0">
                <a:solidFill>
                  <a:srgbClr val="00B0F0"/>
                </a:solidFill>
              </a:rPr>
              <a:t>: En cas de mauvaise couverture ou d’indisponibilité</a:t>
            </a:r>
            <a:br>
              <a:rPr lang="fr-FR" sz="1400" b="1" dirty="0">
                <a:solidFill>
                  <a:srgbClr val="00B0F0"/>
                </a:solidFill>
              </a:rPr>
            </a:br>
            <a:r>
              <a:rPr lang="fr-FR" sz="1400" b="1" dirty="0">
                <a:solidFill>
                  <a:srgbClr val="00B0F0"/>
                </a:solidFill>
              </a:rPr>
              <a:t>d’un réseau , un repli automatique s’opère. Exemple : indisponibilité de la 4G repli vers la 3G ou vers le réseau 2G.</a:t>
            </a:r>
          </a:p>
          <a:p>
            <a:pPr marL="765175" lvl="1">
              <a:lnSpc>
                <a:spcPct val="90000"/>
              </a:lnSpc>
            </a:pPr>
            <a:r>
              <a:rPr lang="fr-FR" sz="1400" b="1" dirty="0">
                <a:solidFill>
                  <a:srgbClr val="FFC000"/>
                </a:solidFill>
              </a:rPr>
              <a:t>Télémétrie</a:t>
            </a:r>
            <a:r>
              <a:rPr lang="fr-FR" sz="1400" b="1" dirty="0">
                <a:solidFill>
                  <a:srgbClr val="00B0F0"/>
                </a:solidFill>
              </a:rPr>
              <a:t> : Remontées d’informations vers un back-office pour connaître, l’état du réseau, la force du signal, l’enregistrement à l'opérateur... </a:t>
            </a:r>
          </a:p>
          <a:p>
            <a:pPr marL="765175" lvl="1">
              <a:lnSpc>
                <a:spcPct val="90000"/>
              </a:lnSpc>
            </a:pPr>
            <a:r>
              <a:rPr lang="fr-FR" sz="1400" b="1" dirty="0">
                <a:solidFill>
                  <a:srgbClr val="FFC000"/>
                </a:solidFill>
              </a:rPr>
              <a:t>Télémaintenance</a:t>
            </a:r>
            <a:r>
              <a:rPr lang="fr-FR" sz="1400" b="1" dirty="0">
                <a:solidFill>
                  <a:srgbClr val="00B0F0"/>
                </a:solidFill>
              </a:rPr>
              <a:t> : Pilotage à distance : configuration, boot, mise à jour, Sms... </a:t>
            </a:r>
          </a:p>
          <a:p>
            <a:pPr marL="765175" lvl="1">
              <a:lnSpc>
                <a:spcPct val="90000"/>
              </a:lnSpc>
            </a:pPr>
            <a:r>
              <a:rPr lang="fr-FR" sz="1400" b="1" dirty="0">
                <a:solidFill>
                  <a:srgbClr val="FFC000"/>
                </a:solidFill>
              </a:rPr>
              <a:t>Evolution</a:t>
            </a:r>
            <a:r>
              <a:rPr lang="fr-FR" sz="1400" b="1" dirty="0">
                <a:solidFill>
                  <a:srgbClr val="00B0F0"/>
                </a:solidFill>
              </a:rPr>
              <a:t> : Le routeur peut être positionné à l’endroit le plus propice à la réception. Possibilité de rajouter une antenne déportée grâce à une connectique SMA.</a:t>
            </a:r>
          </a:p>
          <a:p>
            <a:pPr marL="765175" lvl="1">
              <a:lnSpc>
                <a:spcPct val="90000"/>
              </a:lnSpc>
            </a:pPr>
            <a:r>
              <a:rPr lang="fr-FR" sz="1400" b="1" dirty="0">
                <a:solidFill>
                  <a:srgbClr val="FFC000"/>
                </a:solidFill>
              </a:rPr>
              <a:t>Economie</a:t>
            </a:r>
            <a:r>
              <a:rPr lang="fr-FR" sz="1400" b="1" dirty="0">
                <a:solidFill>
                  <a:srgbClr val="00B0F0"/>
                </a:solidFill>
              </a:rPr>
              <a:t> : Optimisation des coûts : 1 seule carte SIM pour plusieurs automates connectés. Plusieurs services délivrés. </a:t>
            </a:r>
          </a:p>
          <a:p>
            <a:pPr marL="765175" lvl="1">
              <a:lnSpc>
                <a:spcPct val="90000"/>
              </a:lnSpc>
            </a:pPr>
            <a:r>
              <a:rPr lang="fr-FR" sz="1400" b="1" dirty="0">
                <a:solidFill>
                  <a:srgbClr val="FFC000"/>
                </a:solidFill>
              </a:rPr>
              <a:t>Liberté</a:t>
            </a:r>
            <a:r>
              <a:rPr lang="fr-FR" sz="1400" b="1" dirty="0">
                <a:solidFill>
                  <a:srgbClr val="00B0F0"/>
                </a:solidFill>
              </a:rPr>
              <a:t> : Possibilité de gérer un florilège d’applications: Vidéo + Paiements + M2M </a:t>
            </a:r>
          </a:p>
          <a:p>
            <a:pPr marL="765175" lvl="1">
              <a:lnSpc>
                <a:spcPct val="90000"/>
              </a:lnSpc>
            </a:pPr>
            <a:r>
              <a:rPr lang="fr-FR" sz="1400" b="1" dirty="0">
                <a:solidFill>
                  <a:srgbClr val="FFC000"/>
                </a:solidFill>
              </a:rPr>
              <a:t>Monétique</a:t>
            </a:r>
            <a:r>
              <a:rPr lang="fr-FR" sz="1400" b="1" dirty="0">
                <a:solidFill>
                  <a:srgbClr val="00B0F0"/>
                </a:solidFill>
              </a:rPr>
              <a:t> : paiements CB ou privatifs.</a:t>
            </a:r>
          </a:p>
          <a:p>
            <a:pPr marL="1238250" lvl="2" indent="-187325">
              <a:lnSpc>
                <a:spcPct val="90000"/>
              </a:lnSpc>
            </a:pPr>
            <a:r>
              <a:rPr lang="fr-FR" sz="1400" b="1" dirty="0">
                <a:solidFill>
                  <a:srgbClr val="00B0F0"/>
                </a:solidFill>
              </a:rPr>
              <a:t>Télémétrie : remontées d’infos sur le nombre de jetons, alertes, pannes machines…</a:t>
            </a:r>
          </a:p>
          <a:p>
            <a:pPr marL="1238250" lvl="2" indent="-187325">
              <a:lnSpc>
                <a:spcPct val="90000"/>
              </a:lnSpc>
            </a:pPr>
            <a:r>
              <a:rPr lang="fr-FR" sz="1400" b="1" dirty="0">
                <a:solidFill>
                  <a:srgbClr val="00B0F0"/>
                </a:solidFill>
              </a:rPr>
              <a:t>Télémaintenance : prise de contrôle à distance de bornes.</a:t>
            </a:r>
          </a:p>
          <a:p>
            <a:pPr marL="1238250" lvl="2" indent="-187325">
              <a:lnSpc>
                <a:spcPct val="90000"/>
              </a:lnSpc>
            </a:pPr>
            <a:r>
              <a:rPr lang="fr-FR" sz="1400" b="1" dirty="0">
                <a:solidFill>
                  <a:srgbClr val="00B0F0"/>
                </a:solidFill>
              </a:rPr>
              <a:t>Télésurveillance : ajout de caméra ou de tout autre dispositif pour la surveillance de stations de lavage, laveries…</a:t>
            </a:r>
          </a:p>
          <a:p>
            <a:pPr marL="288925" indent="-288925">
              <a:lnSpc>
                <a:spcPct val="90000"/>
              </a:lnSpc>
            </a:pPr>
            <a:endParaRPr lang="fr-FR" sz="1400" dirty="0"/>
          </a:p>
        </p:txBody>
      </p:sp>
      <p:pic>
        <p:nvPicPr>
          <p:cNvPr id="70554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480" t="496" r="18452"/>
          <a:stretch>
            <a:fillRect/>
          </a:stretch>
        </p:blipFill>
        <p:spPr bwMode="auto">
          <a:xfrm>
            <a:off x="530225" y="206375"/>
            <a:ext cx="4222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55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908720"/>
            <a:ext cx="8001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5542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665" t="2025" r="17825"/>
          <a:stretch>
            <a:fillRect/>
          </a:stretch>
        </p:blipFill>
        <p:spPr bwMode="auto">
          <a:xfrm>
            <a:off x="7164288" y="908720"/>
            <a:ext cx="6477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BEAB-9534-492A-A86A-691D8DAC5322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3501008"/>
            <a:ext cx="1079500" cy="1627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59559" name="Picture 10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4076700"/>
            <a:ext cx="2360613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9558" name="Picture 10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719"/>
          <a:stretch>
            <a:fillRect/>
          </a:stretch>
        </p:blipFill>
        <p:spPr bwMode="auto">
          <a:xfrm>
            <a:off x="3962400" y="1671638"/>
            <a:ext cx="2360613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9458" name="Oval 2"/>
          <p:cNvSpPr>
            <a:spLocks noChangeArrowheads="1"/>
          </p:cNvSpPr>
          <p:nvPr/>
        </p:nvSpPr>
        <p:spPr bwMode="auto">
          <a:xfrm>
            <a:off x="2627313" y="2997200"/>
            <a:ext cx="1247775" cy="1223963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59459" name="Oval 3"/>
          <p:cNvSpPr>
            <a:spLocks noChangeArrowheads="1"/>
          </p:cNvSpPr>
          <p:nvPr/>
        </p:nvSpPr>
        <p:spPr bwMode="auto">
          <a:xfrm>
            <a:off x="5219700" y="3068638"/>
            <a:ext cx="1173163" cy="809625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/>
          <a:lstStyle/>
          <a:p>
            <a:endParaRPr lang="fr-FR"/>
          </a:p>
        </p:txBody>
      </p:sp>
      <p:sp>
        <p:nvSpPr>
          <p:cNvPr id="659461" name="Rectangle 5"/>
          <p:cNvSpPr>
            <a:spLocks noChangeArrowheads="1"/>
          </p:cNvSpPr>
          <p:nvPr/>
        </p:nvSpPr>
        <p:spPr bwMode="auto">
          <a:xfrm rot="9438482">
            <a:off x="5940425" y="4149725"/>
            <a:ext cx="1225550" cy="71438"/>
          </a:xfrm>
          <a:prstGeom prst="rect">
            <a:avLst/>
          </a:prstGeom>
          <a:solidFill>
            <a:srgbClr val="EAEAEA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59464" name="Rectangle 8"/>
          <p:cNvSpPr>
            <a:spLocks noChangeArrowheads="1"/>
          </p:cNvSpPr>
          <p:nvPr/>
        </p:nvSpPr>
        <p:spPr bwMode="auto">
          <a:xfrm rot="12368936">
            <a:off x="6343650" y="3767138"/>
            <a:ext cx="1019175" cy="71437"/>
          </a:xfrm>
          <a:prstGeom prst="rect">
            <a:avLst/>
          </a:prstGeom>
          <a:solidFill>
            <a:srgbClr val="EAEAEA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59465" name="Text Box 9"/>
          <p:cNvSpPr txBox="1">
            <a:spLocks noChangeArrowheads="1"/>
          </p:cNvSpPr>
          <p:nvPr/>
        </p:nvSpPr>
        <p:spPr bwMode="auto">
          <a:xfrm>
            <a:off x="6405563" y="3802063"/>
            <a:ext cx="541337" cy="1857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100" tIns="32292" rIns="62100" bIns="32292">
            <a:spAutoFit/>
          </a:bodyPr>
          <a:lstStyle/>
          <a:p>
            <a:pPr algn="ctr"/>
            <a:r>
              <a:rPr lang="fr-FR" sz="800" b="1">
                <a:solidFill>
                  <a:schemeClr val="accent1"/>
                </a:solidFill>
              </a:rPr>
              <a:t>IP*</a:t>
            </a:r>
            <a:endParaRPr lang="fr-FR">
              <a:solidFill>
                <a:schemeClr val="accent1"/>
              </a:solidFill>
            </a:endParaRPr>
          </a:p>
        </p:txBody>
      </p:sp>
      <p:pic>
        <p:nvPicPr>
          <p:cNvPr id="659466" name="Picture 10" descr="routeu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2852738"/>
            <a:ext cx="3381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9467" name="Arc 11"/>
          <p:cNvSpPr>
            <a:spLocks/>
          </p:cNvSpPr>
          <p:nvPr/>
        </p:nvSpPr>
        <p:spPr bwMode="auto">
          <a:xfrm rot="154202" flipH="1">
            <a:off x="1708150" y="1271588"/>
            <a:ext cx="3292475" cy="2884487"/>
          </a:xfrm>
          <a:custGeom>
            <a:avLst/>
            <a:gdLst>
              <a:gd name="G0" fmla="+- 0 0 0"/>
              <a:gd name="G1" fmla="+- 21591 0 0"/>
              <a:gd name="G2" fmla="+- 21600 0 0"/>
              <a:gd name="T0" fmla="*/ 640 w 20739"/>
              <a:gd name="T1" fmla="*/ 0 h 21591"/>
              <a:gd name="T2" fmla="*/ 20739 w 20739"/>
              <a:gd name="T3" fmla="*/ 15552 h 21591"/>
              <a:gd name="T4" fmla="*/ 0 w 20739"/>
              <a:gd name="T5" fmla="*/ 21591 h 21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739" h="21591" fill="none" extrusionOk="0">
                <a:moveTo>
                  <a:pt x="639" y="0"/>
                </a:moveTo>
                <a:cubicBezTo>
                  <a:pt x="10002" y="278"/>
                  <a:pt x="18119" y="6558"/>
                  <a:pt x="20738" y="15552"/>
                </a:cubicBezTo>
              </a:path>
              <a:path w="20739" h="21591" stroke="0" extrusionOk="0">
                <a:moveTo>
                  <a:pt x="639" y="0"/>
                </a:moveTo>
                <a:cubicBezTo>
                  <a:pt x="10002" y="278"/>
                  <a:pt x="18119" y="6558"/>
                  <a:pt x="20738" y="15552"/>
                </a:cubicBezTo>
                <a:lnTo>
                  <a:pt x="0" y="21591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9471" name="Line 15"/>
          <p:cNvSpPr>
            <a:spLocks noChangeShapeType="1"/>
          </p:cNvSpPr>
          <p:nvPr/>
        </p:nvSpPr>
        <p:spPr bwMode="auto">
          <a:xfrm>
            <a:off x="2205038" y="2190750"/>
            <a:ext cx="619125" cy="979488"/>
          </a:xfrm>
          <a:prstGeom prst="line">
            <a:avLst/>
          </a:prstGeom>
          <a:noFill/>
          <a:ln w="28575">
            <a:solidFill>
              <a:srgbClr val="008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59472" name="Oval 16"/>
          <p:cNvSpPr>
            <a:spLocks noChangeArrowheads="1"/>
          </p:cNvSpPr>
          <p:nvPr/>
        </p:nvSpPr>
        <p:spPr bwMode="auto">
          <a:xfrm>
            <a:off x="1095375" y="1450975"/>
            <a:ext cx="1173163" cy="89852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/>
          <a:lstStyle/>
          <a:p>
            <a:endParaRPr lang="fr-FR"/>
          </a:p>
        </p:txBody>
      </p:sp>
      <p:sp>
        <p:nvSpPr>
          <p:cNvPr id="659473" name="Text Box 17"/>
          <p:cNvSpPr txBox="1">
            <a:spLocks noChangeArrowheads="1"/>
          </p:cNvSpPr>
          <p:nvPr/>
        </p:nvSpPr>
        <p:spPr bwMode="auto">
          <a:xfrm>
            <a:off x="1187450" y="1557338"/>
            <a:ext cx="1009650" cy="441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093" tIns="32288" rIns="62093" bIns="32288"/>
          <a:lstStyle/>
          <a:p>
            <a:pPr algn="ctr"/>
            <a:r>
              <a:rPr lang="fr-FR" sz="1100" b="1">
                <a:solidFill>
                  <a:schemeClr val="bg1"/>
                </a:solidFill>
              </a:rPr>
              <a:t>Client</a:t>
            </a:r>
          </a:p>
          <a:p>
            <a:pPr algn="ctr"/>
            <a:r>
              <a:rPr lang="fr-FR" sz="1100" b="1">
                <a:solidFill>
                  <a:schemeClr val="bg1"/>
                </a:solidFill>
              </a:rPr>
              <a:t>Monétique SSL ou Non</a:t>
            </a:r>
          </a:p>
        </p:txBody>
      </p:sp>
      <p:sp>
        <p:nvSpPr>
          <p:cNvPr id="659475" name="Text Box 19"/>
          <p:cNvSpPr txBox="1">
            <a:spLocks noChangeArrowheads="1"/>
          </p:cNvSpPr>
          <p:nvPr/>
        </p:nvSpPr>
        <p:spPr bwMode="auto">
          <a:xfrm>
            <a:off x="1812925" y="3611563"/>
            <a:ext cx="862013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89989" tIns="46794" rIns="89989" bIns="4679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fr-FR" sz="1200" b="1">
                <a:solidFill>
                  <a:schemeClr val="accent1"/>
                </a:solidFill>
                <a:cs typeface="Arial" charset="0"/>
              </a:rPr>
              <a:t>Ethernet</a:t>
            </a:r>
          </a:p>
        </p:txBody>
      </p:sp>
      <p:sp>
        <p:nvSpPr>
          <p:cNvPr id="659477" name="Line 21"/>
          <p:cNvSpPr>
            <a:spLocks noChangeShapeType="1"/>
          </p:cNvSpPr>
          <p:nvPr/>
        </p:nvSpPr>
        <p:spPr bwMode="auto">
          <a:xfrm>
            <a:off x="3708400" y="4005263"/>
            <a:ext cx="793750" cy="4048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59478" name="Text Box 22"/>
          <p:cNvSpPr txBox="1">
            <a:spLocks noChangeArrowheads="1"/>
          </p:cNvSpPr>
          <p:nvPr/>
        </p:nvSpPr>
        <p:spPr bwMode="auto">
          <a:xfrm>
            <a:off x="4427538" y="4584700"/>
            <a:ext cx="1447800" cy="5778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100" tIns="32292" rIns="62100" bIns="32292"/>
          <a:lstStyle/>
          <a:p>
            <a:pPr algn="ctr"/>
            <a:r>
              <a:rPr lang="fr-FR" sz="1300" b="1">
                <a:solidFill>
                  <a:schemeClr val="bg1"/>
                </a:solidFill>
              </a:rPr>
              <a:t>VPN, MPLS Opérateurs ou</a:t>
            </a:r>
          </a:p>
          <a:p>
            <a:pPr algn="ctr"/>
            <a:r>
              <a:rPr lang="fr-FR" sz="1300" b="1">
                <a:solidFill>
                  <a:schemeClr val="bg1"/>
                </a:solidFill>
              </a:rPr>
              <a:t>Internet</a:t>
            </a:r>
          </a:p>
          <a:p>
            <a:endParaRPr lang="fr-FR" sz="1300">
              <a:solidFill>
                <a:schemeClr val="bg1"/>
              </a:solidFill>
            </a:endParaRPr>
          </a:p>
        </p:txBody>
      </p:sp>
      <p:pic>
        <p:nvPicPr>
          <p:cNvPr id="659479" name="Picture 23" descr="routeu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59263" y="4264025"/>
            <a:ext cx="3603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9481" name="Picture 25" descr="routeu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1525" y="4283075"/>
            <a:ext cx="3603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9482" name="Text Box 26"/>
          <p:cNvSpPr txBox="1">
            <a:spLocks noChangeArrowheads="1"/>
          </p:cNvSpPr>
          <p:nvPr/>
        </p:nvSpPr>
        <p:spPr bwMode="auto">
          <a:xfrm>
            <a:off x="4140200" y="4005263"/>
            <a:ext cx="5984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rgbClr val="000000"/>
                </a:solidFill>
              </a:rPr>
              <a:t>ADSL</a:t>
            </a:r>
          </a:p>
        </p:txBody>
      </p:sp>
      <p:sp>
        <p:nvSpPr>
          <p:cNvPr id="659483" name="Text Box 27"/>
          <p:cNvSpPr txBox="1">
            <a:spLocks noChangeArrowheads="1"/>
          </p:cNvSpPr>
          <p:nvPr/>
        </p:nvSpPr>
        <p:spPr bwMode="auto">
          <a:xfrm>
            <a:off x="463550" y="5857875"/>
            <a:ext cx="2447925" cy="2460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100" tIns="32292" rIns="62100" bIns="32292">
            <a:spAutoFit/>
          </a:bodyPr>
          <a:lstStyle/>
          <a:p>
            <a:pPr algn="ctr"/>
            <a:r>
              <a:rPr lang="fr-FR" sz="1200" b="1">
                <a:solidFill>
                  <a:schemeClr val="accent1"/>
                </a:solidFill>
              </a:rPr>
              <a:t>Mode Transparent Proxy TCP</a:t>
            </a:r>
            <a:endParaRPr lang="fr-FR" sz="1200">
              <a:solidFill>
                <a:schemeClr val="accent1"/>
              </a:solidFill>
            </a:endParaRPr>
          </a:p>
        </p:txBody>
      </p:sp>
      <p:sp>
        <p:nvSpPr>
          <p:cNvPr id="659484" name="Rectangle 28"/>
          <p:cNvSpPr>
            <a:spLocks noChangeArrowheads="1"/>
          </p:cNvSpPr>
          <p:nvPr/>
        </p:nvSpPr>
        <p:spPr bwMode="auto">
          <a:xfrm>
            <a:off x="300038" y="1371600"/>
            <a:ext cx="3624262" cy="4794250"/>
          </a:xfrm>
          <a:prstGeom prst="rect">
            <a:avLst/>
          </a:prstGeom>
          <a:noFill/>
          <a:ln w="38100">
            <a:solidFill>
              <a:schemeClr val="bg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>
              <a:solidFill>
                <a:srgbClr val="115691"/>
              </a:solidFill>
            </a:endParaRPr>
          </a:p>
        </p:txBody>
      </p:sp>
      <p:sp>
        <p:nvSpPr>
          <p:cNvPr id="659485" name="Text Box 29"/>
          <p:cNvSpPr txBox="1">
            <a:spLocks noChangeArrowheads="1"/>
          </p:cNvSpPr>
          <p:nvPr/>
        </p:nvSpPr>
        <p:spPr bwMode="auto">
          <a:xfrm>
            <a:off x="323850" y="1052513"/>
            <a:ext cx="4176713" cy="27916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89989" tIns="46794" rIns="89989" bIns="4679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fr-FR" sz="1200" b="1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Commerce de taille moyenne ou grande surface</a:t>
            </a:r>
          </a:p>
        </p:txBody>
      </p:sp>
      <p:sp>
        <p:nvSpPr>
          <p:cNvPr id="659486" name="Text Box 30"/>
          <p:cNvSpPr txBox="1">
            <a:spLocks noChangeArrowheads="1"/>
          </p:cNvSpPr>
          <p:nvPr/>
        </p:nvSpPr>
        <p:spPr bwMode="auto">
          <a:xfrm>
            <a:off x="6156325" y="4005263"/>
            <a:ext cx="541338" cy="1857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100" tIns="32292" rIns="62100" bIns="32292">
            <a:spAutoFit/>
          </a:bodyPr>
          <a:lstStyle/>
          <a:p>
            <a:pPr algn="ctr"/>
            <a:r>
              <a:rPr lang="fr-FR" sz="800" b="1">
                <a:solidFill>
                  <a:schemeClr val="accent1"/>
                </a:solidFill>
              </a:rPr>
              <a:t>IP*</a:t>
            </a:r>
            <a:endParaRPr lang="fr-FR">
              <a:solidFill>
                <a:schemeClr val="accent1"/>
              </a:solidFill>
            </a:endParaRPr>
          </a:p>
        </p:txBody>
      </p:sp>
      <p:sp>
        <p:nvSpPr>
          <p:cNvPr id="659487" name="Text Box 31"/>
          <p:cNvSpPr txBox="1">
            <a:spLocks noChangeArrowheads="1"/>
          </p:cNvSpPr>
          <p:nvPr/>
        </p:nvSpPr>
        <p:spPr bwMode="auto">
          <a:xfrm>
            <a:off x="2555875" y="4652963"/>
            <a:ext cx="1071563" cy="520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100" tIns="32292" rIns="62100" bIns="32292">
            <a:spAutoFit/>
          </a:bodyPr>
          <a:lstStyle/>
          <a:p>
            <a:pPr algn="ctr"/>
            <a:r>
              <a:rPr lang="fr-FR" sz="1000" b="1"/>
              <a:t>SIM de BACKUP LYRA</a:t>
            </a:r>
          </a:p>
          <a:p>
            <a:pPr algn="ctr"/>
            <a:r>
              <a:rPr lang="fr-FR" sz="1000"/>
              <a:t>routage IP M2M</a:t>
            </a:r>
          </a:p>
        </p:txBody>
      </p:sp>
      <p:sp>
        <p:nvSpPr>
          <p:cNvPr id="659488" name="Text Box 32"/>
          <p:cNvSpPr txBox="1">
            <a:spLocks noChangeArrowheads="1"/>
          </p:cNvSpPr>
          <p:nvPr/>
        </p:nvSpPr>
        <p:spPr bwMode="auto">
          <a:xfrm>
            <a:off x="3884613" y="3976688"/>
            <a:ext cx="541337" cy="1857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100" tIns="32292" rIns="62100" bIns="32292">
            <a:spAutoFit/>
          </a:bodyPr>
          <a:lstStyle/>
          <a:p>
            <a:pPr algn="ctr"/>
            <a:r>
              <a:rPr lang="fr-FR" sz="800" b="1">
                <a:solidFill>
                  <a:srgbClr val="000000"/>
                </a:solidFill>
              </a:rPr>
              <a:t>IP</a:t>
            </a:r>
            <a:endParaRPr lang="fr-FR"/>
          </a:p>
        </p:txBody>
      </p:sp>
      <p:sp>
        <p:nvSpPr>
          <p:cNvPr id="659489" name="Text Box 33"/>
          <p:cNvSpPr txBox="1">
            <a:spLocks noChangeArrowheads="1"/>
          </p:cNvSpPr>
          <p:nvPr/>
        </p:nvSpPr>
        <p:spPr bwMode="auto">
          <a:xfrm>
            <a:off x="6688138" y="1235075"/>
            <a:ext cx="9032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80" tIns="43739" rIns="87480" bIns="43739"/>
          <a:lstStyle/>
          <a:p>
            <a:pPr algn="ctr"/>
            <a:r>
              <a:rPr lang="fr-FR" sz="1000" b="1">
                <a:solidFill>
                  <a:srgbClr val="11568C"/>
                </a:solidFill>
              </a:rPr>
              <a:t>Serveurs </a:t>
            </a:r>
          </a:p>
          <a:p>
            <a:pPr algn="ctr"/>
            <a:r>
              <a:rPr lang="fr-FR" sz="1000" b="1">
                <a:solidFill>
                  <a:srgbClr val="11568C"/>
                </a:solidFill>
              </a:rPr>
              <a:t>Bancaires</a:t>
            </a:r>
            <a:endParaRPr lang="fr-FR" sz="1000"/>
          </a:p>
        </p:txBody>
      </p:sp>
      <p:sp>
        <p:nvSpPr>
          <p:cNvPr id="659490" name="Rectangle 34"/>
          <p:cNvSpPr>
            <a:spLocks noChangeArrowheads="1"/>
          </p:cNvSpPr>
          <p:nvPr/>
        </p:nvSpPr>
        <p:spPr bwMode="auto">
          <a:xfrm rot="5709169" flipH="1">
            <a:off x="7036594" y="2809082"/>
            <a:ext cx="1584325" cy="71437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59491" name="Rectangle 35"/>
          <p:cNvSpPr>
            <a:spLocks noChangeArrowheads="1"/>
          </p:cNvSpPr>
          <p:nvPr/>
        </p:nvSpPr>
        <p:spPr bwMode="auto">
          <a:xfrm rot="17392394" flipV="1">
            <a:off x="7852570" y="3231356"/>
            <a:ext cx="957262" cy="53975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59492" name="Rectangle 36"/>
          <p:cNvSpPr>
            <a:spLocks noChangeArrowheads="1"/>
          </p:cNvSpPr>
          <p:nvPr/>
        </p:nvSpPr>
        <p:spPr bwMode="auto">
          <a:xfrm rot="4516399">
            <a:off x="6547644" y="3074194"/>
            <a:ext cx="1304925" cy="71437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59493" name="Text Box 37"/>
          <p:cNvSpPr txBox="1">
            <a:spLocks noChangeArrowheads="1"/>
          </p:cNvSpPr>
          <p:nvPr/>
        </p:nvSpPr>
        <p:spPr bwMode="auto">
          <a:xfrm>
            <a:off x="6516688" y="2779713"/>
            <a:ext cx="541337" cy="184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093" tIns="32288" rIns="62093" bIns="32288">
            <a:spAutoFit/>
          </a:bodyPr>
          <a:lstStyle/>
          <a:p>
            <a:pPr algn="ctr"/>
            <a:r>
              <a:rPr lang="fr-FR" sz="800" b="1">
                <a:solidFill>
                  <a:srgbClr val="000000"/>
                </a:solidFill>
              </a:rPr>
              <a:t>X25</a:t>
            </a:r>
            <a:endParaRPr lang="fr-FR"/>
          </a:p>
        </p:txBody>
      </p:sp>
      <p:sp>
        <p:nvSpPr>
          <p:cNvPr id="659494" name="Oval 38"/>
          <p:cNvSpPr>
            <a:spLocks noChangeArrowheads="1"/>
          </p:cNvSpPr>
          <p:nvPr/>
        </p:nvSpPr>
        <p:spPr bwMode="auto">
          <a:xfrm>
            <a:off x="6581775" y="2154238"/>
            <a:ext cx="1074738" cy="536575"/>
          </a:xfrm>
          <a:prstGeom prst="ellipse">
            <a:avLst/>
          </a:prstGeom>
          <a:solidFill>
            <a:srgbClr val="11568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59495" name="Text Box 39"/>
          <p:cNvSpPr txBox="1">
            <a:spLocks noChangeArrowheads="1"/>
          </p:cNvSpPr>
          <p:nvPr/>
        </p:nvSpPr>
        <p:spPr bwMode="auto">
          <a:xfrm>
            <a:off x="6656388" y="2209800"/>
            <a:ext cx="939800" cy="4175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86102" tIns="44772" rIns="86102" bIns="44772"/>
          <a:lstStyle/>
          <a:p>
            <a:pPr algn="ctr"/>
            <a:r>
              <a:rPr lang="fr-FR" sz="1000" b="1">
                <a:solidFill>
                  <a:srgbClr val="FFFFFF"/>
                </a:solidFill>
              </a:rPr>
              <a:t>Réseau Public X25</a:t>
            </a:r>
            <a:endParaRPr lang="fr-FR" sz="1000"/>
          </a:p>
        </p:txBody>
      </p:sp>
      <p:pic>
        <p:nvPicPr>
          <p:cNvPr id="659496" name="Picture 40" descr="SERVEU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51663" y="1619250"/>
            <a:ext cx="323850" cy="585788"/>
          </a:xfrm>
          <a:prstGeom prst="rect">
            <a:avLst/>
          </a:prstGeom>
          <a:noFill/>
        </p:spPr>
      </p:pic>
      <p:sp>
        <p:nvSpPr>
          <p:cNvPr id="659497" name="Oval 41"/>
          <p:cNvSpPr>
            <a:spLocks noChangeArrowheads="1"/>
          </p:cNvSpPr>
          <p:nvPr/>
        </p:nvSpPr>
        <p:spPr bwMode="auto">
          <a:xfrm>
            <a:off x="7216775" y="3579813"/>
            <a:ext cx="1065213" cy="711200"/>
          </a:xfrm>
          <a:prstGeom prst="ellipse">
            <a:avLst/>
          </a:prstGeom>
          <a:noFill/>
          <a:ln w="12700">
            <a:solidFill>
              <a:srgbClr val="008000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/>
          <a:lstStyle/>
          <a:p>
            <a:endParaRPr lang="fr-FR"/>
          </a:p>
        </p:txBody>
      </p:sp>
      <p:pic>
        <p:nvPicPr>
          <p:cNvPr id="659498" name="Picture 42" descr="SERVEU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650" y="1555750"/>
            <a:ext cx="323850" cy="585788"/>
          </a:xfrm>
          <a:prstGeom prst="rect">
            <a:avLst/>
          </a:prstGeom>
          <a:noFill/>
        </p:spPr>
      </p:pic>
      <p:sp>
        <p:nvSpPr>
          <p:cNvPr id="659499" name="Text Box 43"/>
          <p:cNvSpPr txBox="1">
            <a:spLocks noChangeArrowheads="1"/>
          </p:cNvSpPr>
          <p:nvPr/>
        </p:nvSpPr>
        <p:spPr bwMode="auto">
          <a:xfrm>
            <a:off x="8086725" y="2025650"/>
            <a:ext cx="7239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80" tIns="43739" rIns="87480" bIns="43739"/>
          <a:lstStyle/>
          <a:p>
            <a:pPr algn="ctr"/>
            <a:r>
              <a:rPr lang="fr-FR" sz="1000" b="1">
                <a:solidFill>
                  <a:srgbClr val="11568C"/>
                </a:solidFill>
              </a:rPr>
              <a:t>Serveurs </a:t>
            </a:r>
          </a:p>
          <a:p>
            <a:pPr algn="ctr"/>
            <a:r>
              <a:rPr lang="fr-FR" sz="1000" b="1">
                <a:solidFill>
                  <a:srgbClr val="11568C"/>
                </a:solidFill>
              </a:rPr>
              <a:t>Privatifs</a:t>
            </a:r>
            <a:endParaRPr lang="fr-FR" sz="1000"/>
          </a:p>
        </p:txBody>
      </p:sp>
      <p:pic>
        <p:nvPicPr>
          <p:cNvPr id="659500" name="Picture 44" descr="SERVEU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8813" y="2420938"/>
            <a:ext cx="325437" cy="585787"/>
          </a:xfrm>
          <a:prstGeom prst="rect">
            <a:avLst/>
          </a:prstGeom>
          <a:noFill/>
        </p:spPr>
      </p:pic>
      <p:sp>
        <p:nvSpPr>
          <p:cNvPr id="659501" name="Text Box 45"/>
          <p:cNvSpPr txBox="1">
            <a:spLocks noChangeArrowheads="1"/>
          </p:cNvSpPr>
          <p:nvPr/>
        </p:nvSpPr>
        <p:spPr bwMode="auto">
          <a:xfrm>
            <a:off x="7380288" y="2924175"/>
            <a:ext cx="542925" cy="184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093" tIns="32288" rIns="62093" bIns="32288">
            <a:spAutoFit/>
          </a:bodyPr>
          <a:lstStyle/>
          <a:p>
            <a:pPr algn="ctr"/>
            <a:r>
              <a:rPr lang="fr-FR" sz="800" b="1">
                <a:solidFill>
                  <a:srgbClr val="000000"/>
                </a:solidFill>
              </a:rPr>
              <a:t>LL</a:t>
            </a:r>
            <a:endParaRPr lang="fr-FR"/>
          </a:p>
        </p:txBody>
      </p:sp>
      <p:sp>
        <p:nvSpPr>
          <p:cNvPr id="659502" name="Text Box 46"/>
          <p:cNvSpPr txBox="1">
            <a:spLocks noChangeArrowheads="1"/>
          </p:cNvSpPr>
          <p:nvPr/>
        </p:nvSpPr>
        <p:spPr bwMode="auto">
          <a:xfrm>
            <a:off x="8243888" y="3284538"/>
            <a:ext cx="541337" cy="184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093" tIns="32288" rIns="62093" bIns="32288">
            <a:spAutoFit/>
          </a:bodyPr>
          <a:lstStyle/>
          <a:p>
            <a:pPr algn="ctr"/>
            <a:r>
              <a:rPr lang="fr-FR" sz="800" b="1">
                <a:solidFill>
                  <a:srgbClr val="000000"/>
                </a:solidFill>
              </a:rPr>
              <a:t>LL</a:t>
            </a:r>
            <a:endParaRPr lang="fr-FR"/>
          </a:p>
        </p:txBody>
      </p:sp>
      <p:pic>
        <p:nvPicPr>
          <p:cNvPr id="659503" name="Picture 47" descr="routeu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58050" y="3606800"/>
            <a:ext cx="195263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9504" name="Picture 48" descr="routeu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62913" y="3622675"/>
            <a:ext cx="19526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9505" name="Picture 49" descr="routeu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9213" y="3500438"/>
            <a:ext cx="195262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9506" name="Text Box 50"/>
          <p:cNvSpPr txBox="1">
            <a:spLocks noChangeArrowheads="1"/>
          </p:cNvSpPr>
          <p:nvPr/>
        </p:nvSpPr>
        <p:spPr bwMode="auto">
          <a:xfrm>
            <a:off x="7477125" y="1158875"/>
            <a:ext cx="90328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80" tIns="43739" rIns="87480" bIns="43739"/>
          <a:lstStyle/>
          <a:p>
            <a:pPr algn="ctr"/>
            <a:r>
              <a:rPr lang="fr-FR" sz="1000" b="1">
                <a:solidFill>
                  <a:srgbClr val="11568C"/>
                </a:solidFill>
              </a:rPr>
              <a:t>Serveurs </a:t>
            </a:r>
          </a:p>
          <a:p>
            <a:pPr algn="ctr"/>
            <a:r>
              <a:rPr lang="fr-FR" sz="1000" b="1">
                <a:solidFill>
                  <a:srgbClr val="11568C"/>
                </a:solidFill>
              </a:rPr>
              <a:t>Bancaires</a:t>
            </a:r>
            <a:endParaRPr lang="fr-FR" sz="1000"/>
          </a:p>
        </p:txBody>
      </p:sp>
      <p:pic>
        <p:nvPicPr>
          <p:cNvPr id="659508" name="Picture 52" descr="routeu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9925" y="3787775"/>
            <a:ext cx="360363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9509" name="Picture 53" descr="j020546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96188" y="4221163"/>
            <a:ext cx="1035050" cy="1030287"/>
          </a:xfrm>
          <a:prstGeom prst="rect">
            <a:avLst/>
          </a:prstGeom>
          <a:noFill/>
        </p:spPr>
      </p:pic>
      <p:sp>
        <p:nvSpPr>
          <p:cNvPr id="659510" name="Text Box 54"/>
          <p:cNvSpPr txBox="1">
            <a:spLocks noChangeArrowheads="1"/>
          </p:cNvSpPr>
          <p:nvPr/>
        </p:nvSpPr>
        <p:spPr bwMode="auto">
          <a:xfrm>
            <a:off x="7380288" y="5176838"/>
            <a:ext cx="1512887" cy="510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89989" tIns="46794" rIns="89989" bIns="4679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fr-FR" sz="900" b="1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Serveurs Monétiques</a:t>
            </a:r>
            <a:br>
              <a:rPr kumimoji="1" lang="fr-FR" sz="900" b="1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</a:br>
            <a:r>
              <a:rPr kumimoji="1" lang="fr-FR" sz="900" b="1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hébergés </a:t>
            </a:r>
            <a:r>
              <a:rPr kumimoji="1" lang="fr-FR" sz="900" b="1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kumimoji="1" lang="fr-FR" sz="9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fr-FR" sz="900" b="1" dirty="0">
                <a:solidFill>
                  <a:schemeClr val="bg1">
                    <a:lumMod val="75000"/>
                  </a:schemeClr>
                </a:solidFill>
              </a:rPr>
              <a:t>PCI DSS n° 2.0</a:t>
            </a:r>
          </a:p>
        </p:txBody>
      </p:sp>
      <p:pic>
        <p:nvPicPr>
          <p:cNvPr id="659511" name="Picture 55" descr="\\Aqua\VOL1\Marketing\IMAGES\Elements Titia\repartiteur.GIF"/>
          <p:cNvPicPr>
            <a:picLocks noChangeAspect="1" noChangeArrowheads="1"/>
          </p:cNvPicPr>
          <p:nvPr/>
        </p:nvPicPr>
        <p:blipFill>
          <a:blip r:embed="rId12" r:link="rId13" cstate="print"/>
          <a:srcRect/>
          <a:stretch>
            <a:fillRect/>
          </a:stretch>
        </p:blipFill>
        <p:spPr bwMode="auto">
          <a:xfrm>
            <a:off x="7524750" y="4148138"/>
            <a:ext cx="376238" cy="576262"/>
          </a:xfrm>
          <a:prstGeom prst="rect">
            <a:avLst/>
          </a:prstGeom>
          <a:noFill/>
        </p:spPr>
      </p:pic>
      <p:sp>
        <p:nvSpPr>
          <p:cNvPr id="659512" name="Text Box 56"/>
          <p:cNvSpPr txBox="1">
            <a:spLocks noChangeArrowheads="1"/>
          </p:cNvSpPr>
          <p:nvPr/>
        </p:nvSpPr>
        <p:spPr bwMode="auto">
          <a:xfrm>
            <a:off x="2714625" y="3486150"/>
            <a:ext cx="1081088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89989" tIns="46794" rIns="89989" bIns="4679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fr-FR" sz="1000" b="1">
                <a:solidFill>
                  <a:schemeClr val="tx2"/>
                </a:solidFill>
                <a:cs typeface="Arial" charset="0"/>
              </a:rPr>
              <a:t>LAN MAGASIN</a:t>
            </a:r>
          </a:p>
        </p:txBody>
      </p:sp>
      <p:sp>
        <p:nvSpPr>
          <p:cNvPr id="659516" name="Text Box 60"/>
          <p:cNvSpPr txBox="1">
            <a:spLocks noChangeArrowheads="1"/>
          </p:cNvSpPr>
          <p:nvPr/>
        </p:nvSpPr>
        <p:spPr bwMode="auto">
          <a:xfrm>
            <a:off x="2762250" y="2205038"/>
            <a:ext cx="1147763" cy="501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89989" tIns="46794" rIns="89989" bIns="4679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fr-FR" sz="900" b="1">
                <a:solidFill>
                  <a:schemeClr val="tx2"/>
                </a:solidFill>
                <a:cs typeface="Arial" charset="0"/>
              </a:rPr>
              <a:t>TPE Ethernet </a:t>
            </a:r>
            <a:br>
              <a:rPr kumimoji="1" lang="fr-FR" sz="900" b="1">
                <a:solidFill>
                  <a:schemeClr val="tx2"/>
                </a:solidFill>
                <a:cs typeface="Arial" charset="0"/>
              </a:rPr>
            </a:br>
            <a:r>
              <a:rPr kumimoji="1" lang="fr-FR" sz="900" b="1">
                <a:solidFill>
                  <a:schemeClr val="tx2"/>
                </a:solidFill>
                <a:cs typeface="Arial" charset="0"/>
              </a:rPr>
              <a:t>Client Monétique embarqué</a:t>
            </a:r>
          </a:p>
        </p:txBody>
      </p:sp>
      <p:graphicFrame>
        <p:nvGraphicFramePr>
          <p:cNvPr id="659518" name="Object 62"/>
          <p:cNvGraphicFramePr>
            <a:graphicFrameLocks noChangeAspect="1"/>
          </p:cNvGraphicFramePr>
          <p:nvPr/>
        </p:nvGraphicFramePr>
        <p:xfrm>
          <a:off x="5070475" y="963613"/>
          <a:ext cx="266700" cy="1279525"/>
        </p:xfrm>
        <a:graphic>
          <a:graphicData uri="http://schemas.openxmlformats.org/presentationml/2006/ole">
            <p:oleObj spid="_x0000_s803842" name="Image" r:id="rId14" imgW="2676190" imgH="12771429" progId="Photoshop.Image.7">
              <p:embed/>
            </p:oleObj>
          </a:graphicData>
        </a:graphic>
      </p:graphicFrame>
      <p:sp>
        <p:nvSpPr>
          <p:cNvPr id="659519" name="Text Box 63"/>
          <p:cNvSpPr txBox="1">
            <a:spLocks noChangeArrowheads="1"/>
          </p:cNvSpPr>
          <p:nvPr/>
        </p:nvSpPr>
        <p:spPr bwMode="auto">
          <a:xfrm>
            <a:off x="4355976" y="2276872"/>
            <a:ext cx="1617663" cy="5159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100" tIns="32292" rIns="62100" bIns="32292"/>
          <a:lstStyle/>
          <a:p>
            <a:pPr algn="ctr"/>
            <a:r>
              <a:rPr lang="fr-FR" sz="1300" b="1" dirty="0">
                <a:solidFill>
                  <a:schemeClr val="bg1"/>
                </a:solidFill>
              </a:rPr>
              <a:t>Réseau </a:t>
            </a:r>
          </a:p>
          <a:p>
            <a:pPr algn="ctr"/>
            <a:r>
              <a:rPr lang="fr-FR" sz="1300" b="1" dirty="0">
                <a:solidFill>
                  <a:schemeClr val="bg1"/>
                </a:solidFill>
              </a:rPr>
              <a:t>Opérateurs</a:t>
            </a:r>
          </a:p>
        </p:txBody>
      </p:sp>
      <p:sp>
        <p:nvSpPr>
          <p:cNvPr id="659522" name="Text Box 66"/>
          <p:cNvSpPr txBox="1">
            <a:spLocks noChangeArrowheads="1"/>
          </p:cNvSpPr>
          <p:nvPr/>
        </p:nvSpPr>
        <p:spPr bwMode="auto">
          <a:xfrm>
            <a:off x="782638" y="5156200"/>
            <a:ext cx="9810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 b="1" dirty="0" smtClean="0">
                <a:solidFill>
                  <a:schemeClr val="accent1"/>
                </a:solidFill>
              </a:rPr>
              <a:t>X095SLM3G</a:t>
            </a:r>
            <a:endParaRPr lang="fr-FR" sz="1000" b="1" dirty="0">
              <a:solidFill>
                <a:schemeClr val="accent1"/>
              </a:solidFill>
            </a:endParaRPr>
          </a:p>
        </p:txBody>
      </p:sp>
      <p:pic>
        <p:nvPicPr>
          <p:cNvPr id="659523" name="Picture 67" descr="settings-icon_0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013" y="5441950"/>
            <a:ext cx="536575" cy="428625"/>
          </a:xfrm>
          <a:prstGeom prst="rect">
            <a:avLst/>
          </a:prstGeom>
          <a:noFill/>
        </p:spPr>
      </p:pic>
      <p:sp>
        <p:nvSpPr>
          <p:cNvPr id="659524" name="Text Box 68"/>
          <p:cNvSpPr txBox="1">
            <a:spLocks noChangeArrowheads="1"/>
          </p:cNvSpPr>
          <p:nvPr/>
        </p:nvSpPr>
        <p:spPr bwMode="auto">
          <a:xfrm>
            <a:off x="1158875" y="5491163"/>
            <a:ext cx="1871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800"/>
              <a:t>Configuration à</a:t>
            </a:r>
            <a:br>
              <a:rPr lang="fr-FR" sz="800"/>
            </a:br>
            <a:r>
              <a:rPr lang="fr-FR" sz="800"/>
              <a:t>distance via le portail LYRA</a:t>
            </a:r>
          </a:p>
        </p:txBody>
      </p:sp>
      <p:sp>
        <p:nvSpPr>
          <p:cNvPr id="659525" name="Line 69"/>
          <p:cNvSpPr>
            <a:spLocks noChangeShapeType="1"/>
          </p:cNvSpPr>
          <p:nvPr/>
        </p:nvSpPr>
        <p:spPr bwMode="auto">
          <a:xfrm flipV="1">
            <a:off x="1331913" y="3860800"/>
            <a:ext cx="0" cy="59690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59526" name="Line 70"/>
          <p:cNvSpPr>
            <a:spLocks noChangeShapeType="1"/>
          </p:cNvSpPr>
          <p:nvPr/>
        </p:nvSpPr>
        <p:spPr bwMode="auto">
          <a:xfrm>
            <a:off x="1327150" y="3860800"/>
            <a:ext cx="1373188" cy="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659529" name="Picture 73" descr="routeu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32525" y="3451225"/>
            <a:ext cx="3381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9540" name="Picture 8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480" t="496" r="18452"/>
          <a:stretch>
            <a:fillRect/>
          </a:stretch>
        </p:blipFill>
        <p:spPr bwMode="auto">
          <a:xfrm>
            <a:off x="473075" y="149225"/>
            <a:ext cx="4889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9541" name="Text Box 85"/>
          <p:cNvSpPr txBox="1">
            <a:spLocks noChangeArrowheads="1"/>
          </p:cNvSpPr>
          <p:nvPr/>
        </p:nvSpPr>
        <p:spPr bwMode="auto">
          <a:xfrm>
            <a:off x="179512" y="4005064"/>
            <a:ext cx="676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chemeClr val="accent1"/>
                </a:solidFill>
              </a:rPr>
              <a:t>LM3G</a:t>
            </a:r>
          </a:p>
        </p:txBody>
      </p:sp>
      <p:pic>
        <p:nvPicPr>
          <p:cNvPr id="659542" name="Picture 86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48" t="-995" r="10394"/>
          <a:stretch>
            <a:fillRect/>
          </a:stretch>
        </p:blipFill>
        <p:spPr bwMode="auto">
          <a:xfrm>
            <a:off x="1331913" y="3378200"/>
            <a:ext cx="522287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9543" name="Picture 87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2708275"/>
            <a:ext cx="944562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9544" name="Picture 88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3933825"/>
            <a:ext cx="94456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9550" name="Picture 94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49659">
            <a:off x="1052513" y="2112963"/>
            <a:ext cx="44608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9552" name="Picture 96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50863" y="2711450"/>
            <a:ext cx="3365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9553" name="Picture 97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52450" y="2379663"/>
            <a:ext cx="33337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9555" name="Picture 99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051720" y="5157788"/>
            <a:ext cx="4635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9557" name="Picture 101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92263" y="2411413"/>
            <a:ext cx="5921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9561" name="Picture 105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0950" y="3695700"/>
            <a:ext cx="26828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9562" name="Picture 106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5227638"/>
            <a:ext cx="47466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07"/>
          <p:cNvGrpSpPr>
            <a:grpSpLocks noChangeAspect="1"/>
          </p:cNvGrpSpPr>
          <p:nvPr/>
        </p:nvGrpSpPr>
        <p:grpSpPr bwMode="auto">
          <a:xfrm>
            <a:off x="5551488" y="3114675"/>
            <a:ext cx="688975" cy="715963"/>
            <a:chOff x="2925" y="1888"/>
            <a:chExt cx="743" cy="774"/>
          </a:xfrm>
        </p:grpSpPr>
        <p:sp>
          <p:nvSpPr>
            <p:cNvPr id="659564" name="AutoShape 108"/>
            <p:cNvSpPr>
              <a:spLocks noChangeAspect="1" noChangeArrowheads="1" noTextEdit="1"/>
            </p:cNvSpPr>
            <p:nvPr/>
          </p:nvSpPr>
          <p:spPr bwMode="auto">
            <a:xfrm>
              <a:off x="2925" y="1888"/>
              <a:ext cx="743" cy="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pic>
          <p:nvPicPr>
            <p:cNvPr id="659565" name="Picture 109"/>
            <p:cNvPicPr>
              <a:picLocks noChangeAspect="1" noChangeArrowheads="1"/>
            </p:cNvPicPr>
            <p:nvPr/>
          </p:nvPicPr>
          <p:blipFill>
            <a:blip r:embed="rId26" cstate="print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25" y="1888"/>
              <a:ext cx="743" cy="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59566" name="Picture 110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724525" y="1052513"/>
            <a:ext cx="3048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59567" name="Picture 111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364163" y="1052513"/>
            <a:ext cx="269875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59568" name="Picture 112" descr="log_orange_41x41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364163" y="1412875"/>
            <a:ext cx="274637" cy="274638"/>
          </a:xfrm>
          <a:prstGeom prst="rect">
            <a:avLst/>
          </a:prstGeom>
          <a:noFill/>
        </p:spPr>
      </p:pic>
      <p:pic>
        <p:nvPicPr>
          <p:cNvPr id="659569" name="Picture 113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5741988" y="1430338"/>
            <a:ext cx="28575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9571" name="Picture 115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358" b="22525"/>
          <a:stretch>
            <a:fillRect/>
          </a:stretch>
        </p:blipFill>
        <p:spPr bwMode="auto">
          <a:xfrm>
            <a:off x="2051720" y="4221163"/>
            <a:ext cx="4651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9572" name="Picture 116"/>
          <p:cNvPicPr>
            <a:picLocks noChangeAspect="1" noChangeArrowheads="1"/>
          </p:cNvPicPr>
          <p:nvPr/>
        </p:nvPicPr>
        <p:blipFill>
          <a:blip r:embed="rId33" cstate="print">
            <a:clrChange>
              <a:clrFrom>
                <a:srgbClr val="EEF1FA"/>
              </a:clrFrom>
              <a:clrTo>
                <a:srgbClr val="EEF1FA">
                  <a:alpha val="0"/>
                </a:srgbClr>
              </a:clrTo>
            </a:clrChange>
          </a:blip>
          <a:srcRect l="61172" t="31793" r="8607" b="42482"/>
          <a:stretch>
            <a:fillRect/>
          </a:stretch>
        </p:blipFill>
        <p:spPr bwMode="auto">
          <a:xfrm>
            <a:off x="2058070" y="4872038"/>
            <a:ext cx="4651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9573" name="Picture 117"/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6300" t="41391" r="5670" b="41580"/>
          <a:stretch>
            <a:fillRect/>
          </a:stretch>
        </p:blipFill>
        <p:spPr bwMode="auto">
          <a:xfrm>
            <a:off x="2069182" y="4530725"/>
            <a:ext cx="4667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9575" name="Picture 119"/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1557338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9577" name="Text Box 121"/>
          <p:cNvSpPr txBox="1">
            <a:spLocks noChangeArrowheads="1"/>
          </p:cNvSpPr>
          <p:nvPr/>
        </p:nvSpPr>
        <p:spPr bwMode="auto">
          <a:xfrm>
            <a:off x="7789863" y="3860800"/>
            <a:ext cx="338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000" b="1">
                <a:solidFill>
                  <a:srgbClr val="00CC00"/>
                </a:solidFill>
              </a:rPr>
              <a:t>V3</a:t>
            </a:r>
          </a:p>
        </p:txBody>
      </p:sp>
      <p:pic>
        <p:nvPicPr>
          <p:cNvPr id="659578" name="Picture 122"/>
          <p:cNvPicPr>
            <a:picLocks noChangeAspect="1" noChangeArrowheads="1"/>
          </p:cNvPicPr>
          <p:nvPr/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975" y="1690688"/>
            <a:ext cx="658813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9579" name="Text Box 123"/>
          <p:cNvSpPr txBox="1">
            <a:spLocks noChangeArrowheads="1"/>
          </p:cNvSpPr>
          <p:nvPr/>
        </p:nvSpPr>
        <p:spPr bwMode="auto">
          <a:xfrm>
            <a:off x="1071563" y="2468563"/>
            <a:ext cx="6826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89989" tIns="46794" rIns="89989" bIns="4679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fr-FR" sz="900" b="1">
                <a:solidFill>
                  <a:schemeClr val="tx2"/>
                </a:solidFill>
                <a:cs typeface="Arial" charset="0"/>
              </a:rPr>
              <a:t>Pin-Pad</a:t>
            </a:r>
          </a:p>
        </p:txBody>
      </p:sp>
      <p:sp>
        <p:nvSpPr>
          <p:cNvPr id="659580" name="Text Box 124"/>
          <p:cNvSpPr txBox="1">
            <a:spLocks noChangeArrowheads="1"/>
          </p:cNvSpPr>
          <p:nvPr/>
        </p:nvSpPr>
        <p:spPr bwMode="auto">
          <a:xfrm>
            <a:off x="468313" y="1501775"/>
            <a:ext cx="6826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89989" tIns="46794" rIns="89989" bIns="4679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fr-FR" sz="900" b="1">
                <a:solidFill>
                  <a:schemeClr val="tx2"/>
                </a:solidFill>
                <a:cs typeface="Arial" charset="0"/>
              </a:rPr>
              <a:t>Caisse</a:t>
            </a:r>
          </a:p>
        </p:txBody>
      </p:sp>
      <p:pic>
        <p:nvPicPr>
          <p:cNvPr id="659581" name="Picture 125"/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9088" y="3346450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9582" name="Picture 126"/>
          <p:cNvPicPr>
            <a:picLocks noChangeAspect="1" noChangeArrowheads="1"/>
          </p:cNvPicPr>
          <p:nvPr/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21388" y="2976563"/>
            <a:ext cx="369887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9583" name="Text Box 127"/>
          <p:cNvSpPr txBox="1">
            <a:spLocks noChangeArrowheads="1"/>
          </p:cNvSpPr>
          <p:nvPr/>
        </p:nvSpPr>
        <p:spPr bwMode="auto">
          <a:xfrm>
            <a:off x="3995738" y="3132138"/>
            <a:ext cx="13192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defTabSz="652463">
              <a:spcBef>
                <a:spcPct val="50000"/>
              </a:spcBef>
            </a:pPr>
            <a:r>
              <a:rPr lang="fr-FR" sz="800"/>
              <a:t>Acheminement des flux via LYRA avec routes IP M2M + liaison VPN sécurisée vers les serveurs monétiques hébergés</a:t>
            </a:r>
          </a:p>
        </p:txBody>
      </p:sp>
      <p:grpSp>
        <p:nvGrpSpPr>
          <p:cNvPr id="3" name="Group 128"/>
          <p:cNvGrpSpPr>
            <a:grpSpLocks noChangeAspect="1"/>
          </p:cNvGrpSpPr>
          <p:nvPr/>
        </p:nvGrpSpPr>
        <p:grpSpPr bwMode="auto">
          <a:xfrm>
            <a:off x="2843213" y="5229225"/>
            <a:ext cx="485775" cy="504825"/>
            <a:chOff x="2925" y="1888"/>
            <a:chExt cx="743" cy="774"/>
          </a:xfrm>
        </p:grpSpPr>
        <p:sp>
          <p:nvSpPr>
            <p:cNvPr id="659585" name="AutoShape 129"/>
            <p:cNvSpPr>
              <a:spLocks noChangeAspect="1" noChangeArrowheads="1" noTextEdit="1"/>
            </p:cNvSpPr>
            <p:nvPr/>
          </p:nvSpPr>
          <p:spPr bwMode="auto">
            <a:xfrm>
              <a:off x="2925" y="1888"/>
              <a:ext cx="743" cy="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pic>
          <p:nvPicPr>
            <p:cNvPr id="659586" name="Picture 130"/>
            <p:cNvPicPr>
              <a:picLocks noChangeAspect="1" noChangeArrowheads="1"/>
            </p:cNvPicPr>
            <p:nvPr/>
          </p:nvPicPr>
          <p:blipFill>
            <a:blip r:embed="rId38" cstate="print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25" y="1888"/>
              <a:ext cx="743" cy="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5" name="Rectangle 6"/>
          <p:cNvSpPr>
            <a:spLocks noGrp="1" noChangeArrowheads="1"/>
          </p:cNvSpPr>
          <p:nvPr>
            <p:ph type="title" sz="quarter"/>
          </p:nvPr>
        </p:nvSpPr>
        <p:spPr>
          <a:xfrm>
            <a:off x="1447800" y="415925"/>
            <a:ext cx="6148388" cy="422275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2000" dirty="0"/>
              <a:t>Serveur Monétique centralisé </a:t>
            </a:r>
            <a:r>
              <a:rPr lang="fr-FR" sz="2000" dirty="0" smtClean="0"/>
              <a:t>: </a:t>
            </a:r>
            <a:r>
              <a:rPr lang="fr-FR" sz="2000" dirty="0"/>
              <a:t>Backup </a:t>
            </a:r>
            <a:r>
              <a:rPr lang="fr-FR" sz="2000" dirty="0">
                <a:solidFill>
                  <a:srgbClr val="00CC00"/>
                </a:solidFill>
              </a:rPr>
              <a:t>3G </a:t>
            </a:r>
            <a:r>
              <a:rPr lang="fr-FR" sz="2000" dirty="0"/>
              <a:t>et</a:t>
            </a:r>
            <a:r>
              <a:rPr lang="fr-FR" sz="2000" dirty="0">
                <a:solidFill>
                  <a:srgbClr val="00CC00"/>
                </a:solidFill>
              </a:rPr>
              <a:t> 4G</a:t>
            </a:r>
            <a:endParaRPr lang="fr-FR" sz="2000" dirty="0">
              <a:solidFill>
                <a:schemeClr val="bg2"/>
              </a:solidFill>
            </a:endParaRPr>
          </a:p>
        </p:txBody>
      </p:sp>
      <p:sp>
        <p:nvSpPr>
          <p:cNvPr id="94" name="Espace réservé du numéro de diapositive 93"/>
          <p:cNvSpPr>
            <a:spLocks noGrp="1"/>
          </p:cNvSpPr>
          <p:nvPr>
            <p:ph type="sldNum" sz="quarter" idx="11"/>
          </p:nvPr>
        </p:nvSpPr>
        <p:spPr>
          <a:xfrm>
            <a:off x="8172400" y="6381328"/>
            <a:ext cx="560387" cy="333375"/>
          </a:xfrm>
        </p:spPr>
        <p:txBody>
          <a:bodyPr/>
          <a:lstStyle/>
          <a:p>
            <a:fld id="{379D5F14-C97D-4574-964E-4F91410378B9}" type="slidenum">
              <a:rPr lang="fr-FR" smtClean="0"/>
              <a:pPr/>
              <a:t>13</a:t>
            </a:fld>
            <a:endParaRPr lang="fr-FR" dirty="0"/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719"/>
          <a:stretch>
            <a:fillRect/>
          </a:stretch>
        </p:blipFill>
        <p:spPr bwMode="auto">
          <a:xfrm>
            <a:off x="6399702" y="4221088"/>
            <a:ext cx="1484666" cy="917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1" name="Picture 1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719"/>
          <a:stretch>
            <a:fillRect/>
          </a:stretch>
        </p:blipFill>
        <p:spPr bwMode="auto">
          <a:xfrm>
            <a:off x="4211960" y="4365104"/>
            <a:ext cx="1229484" cy="75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0" name="Picture 1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719"/>
          <a:stretch>
            <a:fillRect/>
          </a:stretch>
        </p:blipFill>
        <p:spPr bwMode="auto">
          <a:xfrm>
            <a:off x="4355976" y="1268760"/>
            <a:ext cx="2360613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3558" name="Rectangle 6"/>
          <p:cNvSpPr>
            <a:spLocks noGrp="1" noChangeArrowheads="1"/>
          </p:cNvSpPr>
          <p:nvPr>
            <p:ph type="title"/>
          </p:nvPr>
        </p:nvSpPr>
        <p:spPr>
          <a:xfrm>
            <a:off x="1475656" y="404664"/>
            <a:ext cx="6912768" cy="392112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2000" dirty="0"/>
              <a:t>Serveur monétique en IP ADSL et Backup 3G + Télémaintenance</a:t>
            </a:r>
          </a:p>
        </p:txBody>
      </p:sp>
      <p:pic>
        <p:nvPicPr>
          <p:cNvPr id="663554" name="Picture 2" descr="image00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7213" y="2647950"/>
            <a:ext cx="1563687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3555" name="Oval 3"/>
          <p:cNvSpPr>
            <a:spLocks noChangeArrowheads="1"/>
          </p:cNvSpPr>
          <p:nvPr/>
        </p:nvSpPr>
        <p:spPr bwMode="auto">
          <a:xfrm>
            <a:off x="1733550" y="4327525"/>
            <a:ext cx="750888" cy="7556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63556" name="Rectangle 4"/>
          <p:cNvSpPr>
            <a:spLocks noChangeArrowheads="1"/>
          </p:cNvSpPr>
          <p:nvPr/>
        </p:nvSpPr>
        <p:spPr bwMode="auto">
          <a:xfrm rot="5385577" flipV="1">
            <a:off x="6081712" y="3279776"/>
            <a:ext cx="2003425" cy="69850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63557" name="Rectangle 5"/>
          <p:cNvSpPr>
            <a:spLocks noChangeArrowheads="1"/>
          </p:cNvSpPr>
          <p:nvPr/>
        </p:nvSpPr>
        <p:spPr bwMode="auto">
          <a:xfrm rot="2835693">
            <a:off x="7304882" y="2799556"/>
            <a:ext cx="552450" cy="36513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63560" name="Line 8"/>
          <p:cNvSpPr>
            <a:spLocks noChangeShapeType="1"/>
          </p:cNvSpPr>
          <p:nvPr/>
        </p:nvSpPr>
        <p:spPr bwMode="auto">
          <a:xfrm flipV="1">
            <a:off x="2124075" y="3787775"/>
            <a:ext cx="0" cy="541338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63562" name="Text Box 10"/>
          <p:cNvSpPr txBox="1">
            <a:spLocks noChangeArrowheads="1"/>
          </p:cNvSpPr>
          <p:nvPr/>
        </p:nvSpPr>
        <p:spPr bwMode="auto">
          <a:xfrm>
            <a:off x="4788024" y="1916832"/>
            <a:ext cx="1449388" cy="3603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093" tIns="32288" rIns="62093" bIns="32288"/>
          <a:lstStyle/>
          <a:p>
            <a:pPr algn="ctr"/>
            <a:r>
              <a:rPr lang="fr-FR" sz="900" b="1" dirty="0">
                <a:solidFill>
                  <a:srgbClr val="000000"/>
                </a:solidFill>
              </a:rPr>
              <a:t>Réseau</a:t>
            </a:r>
          </a:p>
          <a:p>
            <a:pPr algn="ctr"/>
            <a:r>
              <a:rPr lang="fr-FR" sz="900" b="1" dirty="0">
                <a:solidFill>
                  <a:srgbClr val="000000"/>
                </a:solidFill>
              </a:rPr>
              <a:t>GPRS/EDGE/3G/3G+</a:t>
            </a:r>
          </a:p>
          <a:p>
            <a:pPr algn="ctr"/>
            <a:r>
              <a:rPr lang="fr-FR" sz="900" b="1" dirty="0">
                <a:solidFill>
                  <a:srgbClr val="000000"/>
                </a:solidFill>
              </a:rPr>
              <a:t>Opérateurs Mobiles</a:t>
            </a:r>
            <a:endParaRPr lang="fr-FR" sz="900" dirty="0"/>
          </a:p>
        </p:txBody>
      </p:sp>
      <p:sp>
        <p:nvSpPr>
          <p:cNvPr id="663563" name="Rectangle 11"/>
          <p:cNvSpPr>
            <a:spLocks noChangeArrowheads="1"/>
          </p:cNvSpPr>
          <p:nvPr/>
        </p:nvSpPr>
        <p:spPr bwMode="auto">
          <a:xfrm rot="1993519">
            <a:off x="7577138" y="2633663"/>
            <a:ext cx="552450" cy="36512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63564" name="Rectangle 12"/>
          <p:cNvSpPr>
            <a:spLocks noChangeArrowheads="1"/>
          </p:cNvSpPr>
          <p:nvPr/>
        </p:nvSpPr>
        <p:spPr bwMode="auto">
          <a:xfrm rot="11588419" flipV="1">
            <a:off x="7831138" y="2438400"/>
            <a:ext cx="684212" cy="38100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63565" name="Text Box 13"/>
          <p:cNvSpPr txBox="1">
            <a:spLocks noChangeArrowheads="1"/>
          </p:cNvSpPr>
          <p:nvPr/>
        </p:nvSpPr>
        <p:spPr bwMode="auto">
          <a:xfrm>
            <a:off x="7780338" y="2014538"/>
            <a:ext cx="387350" cy="1698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44352" tIns="23063" rIns="44352" bIns="23063">
            <a:spAutoFit/>
          </a:bodyPr>
          <a:lstStyle/>
          <a:p>
            <a:pPr algn="ctr" defTabSz="652463"/>
            <a:r>
              <a:rPr lang="fr-FR" sz="800" b="1">
                <a:solidFill>
                  <a:srgbClr val="000000"/>
                </a:solidFill>
              </a:rPr>
              <a:t>X25</a:t>
            </a:r>
            <a:endParaRPr lang="fr-FR" sz="800"/>
          </a:p>
        </p:txBody>
      </p:sp>
      <p:sp>
        <p:nvSpPr>
          <p:cNvPr id="663566" name="Oval 14"/>
          <p:cNvSpPr>
            <a:spLocks noChangeArrowheads="1"/>
          </p:cNvSpPr>
          <p:nvPr/>
        </p:nvSpPr>
        <p:spPr bwMode="auto">
          <a:xfrm>
            <a:off x="7105650" y="2082800"/>
            <a:ext cx="760413" cy="508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/>
          <a:lstStyle/>
          <a:p>
            <a:endParaRPr lang="fr-FR"/>
          </a:p>
        </p:txBody>
      </p:sp>
      <p:sp>
        <p:nvSpPr>
          <p:cNvPr id="663567" name="Text Box 15"/>
          <p:cNvSpPr txBox="1">
            <a:spLocks noChangeArrowheads="1"/>
          </p:cNvSpPr>
          <p:nvPr/>
        </p:nvSpPr>
        <p:spPr bwMode="auto">
          <a:xfrm>
            <a:off x="7170738" y="2078038"/>
            <a:ext cx="596900" cy="468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44352" tIns="23063" rIns="44352" bIns="23063"/>
          <a:lstStyle/>
          <a:p>
            <a:pPr algn="ctr" defTabSz="652463"/>
            <a:endParaRPr lang="fr-FR" sz="600" b="1">
              <a:solidFill>
                <a:srgbClr val="000000"/>
              </a:solidFill>
            </a:endParaRPr>
          </a:p>
          <a:p>
            <a:pPr algn="ctr" defTabSz="652463"/>
            <a:r>
              <a:rPr lang="fr-FR" sz="700" b="1">
                <a:solidFill>
                  <a:srgbClr val="FFFFFF"/>
                </a:solidFill>
              </a:rPr>
              <a:t>Plateforme IP/X25</a:t>
            </a:r>
            <a:r>
              <a:rPr lang="fr-FR" sz="600" b="1">
                <a:solidFill>
                  <a:srgbClr val="FFFFFF"/>
                </a:solidFill>
              </a:rPr>
              <a:t> </a:t>
            </a:r>
            <a:endParaRPr lang="fr-FR" sz="1300"/>
          </a:p>
        </p:txBody>
      </p:sp>
      <p:pic>
        <p:nvPicPr>
          <p:cNvPr id="663568" name="Picture 16" descr="SERVE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6400" y="2552700"/>
            <a:ext cx="231775" cy="419100"/>
          </a:xfrm>
          <a:prstGeom prst="rect">
            <a:avLst/>
          </a:prstGeom>
          <a:noFill/>
        </p:spPr>
      </p:pic>
      <p:sp>
        <p:nvSpPr>
          <p:cNvPr id="663569" name="Text Box 17"/>
          <p:cNvSpPr txBox="1">
            <a:spLocks noChangeArrowheads="1"/>
          </p:cNvSpPr>
          <p:nvPr/>
        </p:nvSpPr>
        <p:spPr bwMode="auto">
          <a:xfrm>
            <a:off x="8027988" y="3033713"/>
            <a:ext cx="644525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485" tIns="31242" rIns="62485" bIns="31242"/>
          <a:lstStyle/>
          <a:p>
            <a:pPr defTabSz="652463"/>
            <a:r>
              <a:rPr lang="fr-FR" sz="700" b="1">
                <a:solidFill>
                  <a:srgbClr val="11568C"/>
                </a:solidFill>
              </a:rPr>
              <a:t>Serveurs </a:t>
            </a:r>
          </a:p>
          <a:p>
            <a:pPr defTabSz="652463"/>
            <a:r>
              <a:rPr lang="fr-FR" sz="700" b="1">
                <a:solidFill>
                  <a:srgbClr val="11568C"/>
                </a:solidFill>
              </a:rPr>
              <a:t>Privatifs</a:t>
            </a:r>
          </a:p>
          <a:p>
            <a:pPr defTabSz="652463"/>
            <a:endParaRPr lang="fr-FR" sz="700"/>
          </a:p>
        </p:txBody>
      </p:sp>
      <p:pic>
        <p:nvPicPr>
          <p:cNvPr id="663570" name="Picture 18" descr="SERVE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6450" y="2195513"/>
            <a:ext cx="231775" cy="419100"/>
          </a:xfrm>
          <a:prstGeom prst="rect">
            <a:avLst/>
          </a:prstGeom>
          <a:noFill/>
        </p:spPr>
      </p:pic>
      <p:sp>
        <p:nvSpPr>
          <p:cNvPr id="663571" name="Text Box 19"/>
          <p:cNvSpPr txBox="1">
            <a:spLocks noChangeArrowheads="1"/>
          </p:cNvSpPr>
          <p:nvPr/>
        </p:nvSpPr>
        <p:spPr bwMode="auto">
          <a:xfrm>
            <a:off x="7727950" y="2524125"/>
            <a:ext cx="387350" cy="139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44352" tIns="23063" rIns="44352" bIns="23063">
            <a:spAutoFit/>
          </a:bodyPr>
          <a:lstStyle/>
          <a:p>
            <a:pPr algn="ctr" defTabSz="652463"/>
            <a:r>
              <a:rPr lang="fr-FR" sz="600" b="1">
                <a:solidFill>
                  <a:srgbClr val="000000"/>
                </a:solidFill>
              </a:rPr>
              <a:t>LL</a:t>
            </a:r>
            <a:endParaRPr lang="fr-FR" sz="1300"/>
          </a:p>
        </p:txBody>
      </p:sp>
      <p:sp>
        <p:nvSpPr>
          <p:cNvPr id="663572" name="Text Box 20"/>
          <p:cNvSpPr txBox="1">
            <a:spLocks noChangeArrowheads="1"/>
          </p:cNvSpPr>
          <p:nvPr/>
        </p:nvSpPr>
        <p:spPr bwMode="auto">
          <a:xfrm>
            <a:off x="8004175" y="2295525"/>
            <a:ext cx="387350" cy="139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44352" tIns="23063" rIns="44352" bIns="23063">
            <a:spAutoFit/>
          </a:bodyPr>
          <a:lstStyle/>
          <a:p>
            <a:pPr algn="ctr" defTabSz="652463"/>
            <a:r>
              <a:rPr lang="fr-FR" sz="600" b="1">
                <a:solidFill>
                  <a:srgbClr val="000000"/>
                </a:solidFill>
              </a:rPr>
              <a:t>LL</a:t>
            </a:r>
            <a:endParaRPr lang="fr-FR" sz="1300"/>
          </a:p>
        </p:txBody>
      </p:sp>
      <p:pic>
        <p:nvPicPr>
          <p:cNvPr id="663573" name="Picture 21" descr="route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6363" y="2120900"/>
            <a:ext cx="1397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3574" name="Picture 22" descr="routeu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2320925"/>
            <a:ext cx="13811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3575" name="Picture 23" descr="route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02538" y="2470150"/>
            <a:ext cx="1397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3576" name="Text Box 24"/>
          <p:cNvSpPr txBox="1">
            <a:spLocks noChangeArrowheads="1"/>
          </p:cNvSpPr>
          <p:nvPr/>
        </p:nvSpPr>
        <p:spPr bwMode="auto">
          <a:xfrm>
            <a:off x="8388350" y="1881188"/>
            <a:ext cx="644525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485" tIns="31242" rIns="62485" bIns="31242"/>
          <a:lstStyle/>
          <a:p>
            <a:pPr defTabSz="652463"/>
            <a:r>
              <a:rPr lang="fr-FR" sz="700" b="1">
                <a:solidFill>
                  <a:srgbClr val="11568C"/>
                </a:solidFill>
              </a:rPr>
              <a:t>Serveurs </a:t>
            </a:r>
          </a:p>
          <a:p>
            <a:pPr defTabSz="652463"/>
            <a:r>
              <a:rPr lang="fr-FR" sz="700" b="1">
                <a:solidFill>
                  <a:srgbClr val="11568C"/>
                </a:solidFill>
              </a:rPr>
              <a:t>Bancaires</a:t>
            </a:r>
          </a:p>
          <a:p>
            <a:pPr defTabSz="652463"/>
            <a:endParaRPr lang="fr-FR" sz="700"/>
          </a:p>
        </p:txBody>
      </p:sp>
      <p:sp>
        <p:nvSpPr>
          <p:cNvPr id="663577" name="Text Box 25"/>
          <p:cNvSpPr txBox="1">
            <a:spLocks noChangeArrowheads="1"/>
          </p:cNvSpPr>
          <p:nvPr/>
        </p:nvSpPr>
        <p:spPr bwMode="auto">
          <a:xfrm rot="-755096">
            <a:off x="3132138" y="1370013"/>
            <a:ext cx="1655762" cy="342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100" tIns="32292" rIns="62100" bIns="32292"/>
          <a:lstStyle/>
          <a:p>
            <a:pPr algn="ctr"/>
            <a:r>
              <a:rPr lang="fr-FR" sz="800" b="1">
                <a:solidFill>
                  <a:srgbClr val="FF0101"/>
                </a:solidFill>
              </a:rPr>
              <a:t>Backup Flux Monétiques </a:t>
            </a:r>
          </a:p>
          <a:p>
            <a:pPr algn="ctr"/>
            <a:r>
              <a:rPr lang="fr-FR" sz="800" b="1">
                <a:solidFill>
                  <a:srgbClr val="FF0101"/>
                </a:solidFill>
              </a:rPr>
              <a:t>+ authentification Dyn DNS LYRA</a:t>
            </a:r>
            <a:endParaRPr lang="fr-FR">
              <a:solidFill>
                <a:srgbClr val="FF0101"/>
              </a:solidFill>
            </a:endParaRPr>
          </a:p>
        </p:txBody>
      </p:sp>
      <p:sp>
        <p:nvSpPr>
          <p:cNvPr id="663578" name="Arc 26"/>
          <p:cNvSpPr>
            <a:spLocks/>
          </p:cNvSpPr>
          <p:nvPr/>
        </p:nvSpPr>
        <p:spPr bwMode="auto">
          <a:xfrm rot="10320542" flipV="1">
            <a:off x="2843213" y="1873250"/>
            <a:ext cx="1816100" cy="412750"/>
          </a:xfrm>
          <a:custGeom>
            <a:avLst/>
            <a:gdLst>
              <a:gd name="G0" fmla="+- 2920 0 0"/>
              <a:gd name="G1" fmla="+- 21600 0 0"/>
              <a:gd name="G2" fmla="+- 21600 0 0"/>
              <a:gd name="T0" fmla="*/ 0 w 23961"/>
              <a:gd name="T1" fmla="*/ 198 h 21600"/>
              <a:gd name="T2" fmla="*/ 23961 w 23961"/>
              <a:gd name="T3" fmla="*/ 16717 h 21600"/>
              <a:gd name="T4" fmla="*/ 2920 w 2396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961" h="21600" fill="none" extrusionOk="0">
                <a:moveTo>
                  <a:pt x="0" y="198"/>
                </a:moveTo>
                <a:cubicBezTo>
                  <a:pt x="967" y="66"/>
                  <a:pt x="1943" y="-1"/>
                  <a:pt x="2920" y="0"/>
                </a:cubicBezTo>
                <a:cubicBezTo>
                  <a:pt x="12968" y="0"/>
                  <a:pt x="21689" y="6928"/>
                  <a:pt x="23960" y="16717"/>
                </a:cubicBezTo>
              </a:path>
              <a:path w="23961" h="21600" stroke="0" extrusionOk="0">
                <a:moveTo>
                  <a:pt x="0" y="198"/>
                </a:moveTo>
                <a:cubicBezTo>
                  <a:pt x="967" y="66"/>
                  <a:pt x="1943" y="-1"/>
                  <a:pt x="2920" y="0"/>
                </a:cubicBezTo>
                <a:cubicBezTo>
                  <a:pt x="12968" y="0"/>
                  <a:pt x="21689" y="6928"/>
                  <a:pt x="23960" y="16717"/>
                </a:cubicBezTo>
                <a:lnTo>
                  <a:pt x="2920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63579" name="Text Box 27"/>
          <p:cNvSpPr txBox="1">
            <a:spLocks noChangeArrowheads="1"/>
          </p:cNvSpPr>
          <p:nvPr/>
        </p:nvSpPr>
        <p:spPr bwMode="auto">
          <a:xfrm>
            <a:off x="755650" y="5956300"/>
            <a:ext cx="4319588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100" tIns="32292" rIns="62100" bIns="32292"/>
          <a:lstStyle/>
          <a:p>
            <a:pPr algn="ctr"/>
            <a:r>
              <a:rPr lang="fr-FR" sz="800" b="1"/>
              <a:t>Les transactions bancaires en GPRS sont sécurisées par le protocole  SSL V3  STCA     </a:t>
            </a:r>
            <a:endParaRPr lang="fr-FR"/>
          </a:p>
        </p:txBody>
      </p:sp>
      <p:sp>
        <p:nvSpPr>
          <p:cNvPr id="663581" name="Text Box 29"/>
          <p:cNvSpPr txBox="1">
            <a:spLocks noChangeArrowheads="1"/>
          </p:cNvSpPr>
          <p:nvPr/>
        </p:nvSpPr>
        <p:spPr bwMode="auto">
          <a:xfrm>
            <a:off x="981075" y="2965450"/>
            <a:ext cx="1076325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defTabSz="652463">
              <a:spcBef>
                <a:spcPct val="50000"/>
              </a:spcBef>
            </a:pPr>
            <a:r>
              <a:rPr lang="fr-FR" sz="800" b="1"/>
              <a:t>SIM LYRA M2M</a:t>
            </a:r>
          </a:p>
        </p:txBody>
      </p:sp>
      <p:sp>
        <p:nvSpPr>
          <p:cNvPr id="663582" name="Line 30"/>
          <p:cNvSpPr>
            <a:spLocks noChangeShapeType="1"/>
          </p:cNvSpPr>
          <p:nvPr/>
        </p:nvSpPr>
        <p:spPr bwMode="auto">
          <a:xfrm flipV="1">
            <a:off x="1585913" y="3756025"/>
            <a:ext cx="277812" cy="1588"/>
          </a:xfrm>
          <a:prstGeom prst="line">
            <a:avLst/>
          </a:prstGeom>
          <a:noFill/>
          <a:ln w="9525">
            <a:solidFill>
              <a:srgbClr val="66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63583" name="Rectangle 31"/>
          <p:cNvSpPr>
            <a:spLocks noChangeArrowheads="1"/>
          </p:cNvSpPr>
          <p:nvPr/>
        </p:nvSpPr>
        <p:spPr bwMode="auto">
          <a:xfrm rot="10005900" flipV="1">
            <a:off x="6294438" y="2382838"/>
            <a:ext cx="790575" cy="39687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63584" name="Text Box 32"/>
          <p:cNvSpPr txBox="1">
            <a:spLocks noChangeArrowheads="1"/>
          </p:cNvSpPr>
          <p:nvPr/>
        </p:nvSpPr>
        <p:spPr bwMode="auto">
          <a:xfrm>
            <a:off x="6372225" y="2233613"/>
            <a:ext cx="387350" cy="139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44352" tIns="23063" rIns="44352" bIns="23063">
            <a:spAutoFit/>
          </a:bodyPr>
          <a:lstStyle/>
          <a:p>
            <a:pPr algn="ctr" defTabSz="652463"/>
            <a:r>
              <a:rPr lang="fr-FR" sz="600" b="1">
                <a:solidFill>
                  <a:srgbClr val="000000"/>
                </a:solidFill>
              </a:rPr>
              <a:t>IP</a:t>
            </a:r>
            <a:endParaRPr lang="fr-FR" sz="1300"/>
          </a:p>
        </p:txBody>
      </p:sp>
      <p:pic>
        <p:nvPicPr>
          <p:cNvPr id="663585" name="Picture 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16538" y="1392238"/>
            <a:ext cx="3048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63586" name="Text Box 34"/>
          <p:cNvSpPr txBox="1">
            <a:spLocks noChangeArrowheads="1"/>
          </p:cNvSpPr>
          <p:nvPr/>
        </p:nvSpPr>
        <p:spPr bwMode="auto">
          <a:xfrm>
            <a:off x="1905000" y="4602163"/>
            <a:ext cx="6492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defTabSz="652463">
              <a:spcBef>
                <a:spcPct val="50000"/>
              </a:spcBef>
            </a:pPr>
            <a:r>
              <a:rPr lang="fr-FR" sz="800" b="1"/>
              <a:t>Réseau</a:t>
            </a:r>
          </a:p>
        </p:txBody>
      </p:sp>
      <p:sp>
        <p:nvSpPr>
          <p:cNvPr id="663587" name="Rectangle 35"/>
          <p:cNvSpPr>
            <a:spLocks noChangeArrowheads="1"/>
          </p:cNvSpPr>
          <p:nvPr/>
        </p:nvSpPr>
        <p:spPr bwMode="auto">
          <a:xfrm rot="10710919" flipV="1">
            <a:off x="5176838" y="4879975"/>
            <a:ext cx="1406525" cy="79375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63588" name="Text Box 36"/>
          <p:cNvSpPr txBox="1">
            <a:spLocks noChangeArrowheads="1"/>
          </p:cNvSpPr>
          <p:nvPr/>
        </p:nvSpPr>
        <p:spPr bwMode="auto">
          <a:xfrm rot="1333012">
            <a:off x="3635375" y="4046538"/>
            <a:ext cx="8001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9436" tIns="29718" rIns="59436" bIns="29718"/>
          <a:lstStyle/>
          <a:p>
            <a:pPr algn="ctr"/>
            <a:r>
              <a:rPr lang="fr-FR" sz="900" b="1">
                <a:solidFill>
                  <a:srgbClr val="11568C"/>
                </a:solidFill>
              </a:rPr>
              <a:t>Route Primaire</a:t>
            </a:r>
            <a:endParaRPr lang="fr-FR"/>
          </a:p>
        </p:txBody>
      </p:sp>
      <p:sp>
        <p:nvSpPr>
          <p:cNvPr id="663589" name="Text Box 37"/>
          <p:cNvSpPr txBox="1">
            <a:spLocks noChangeArrowheads="1"/>
          </p:cNvSpPr>
          <p:nvPr/>
        </p:nvSpPr>
        <p:spPr bwMode="auto">
          <a:xfrm rot="-853946">
            <a:off x="3708400" y="1873250"/>
            <a:ext cx="8001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9436" tIns="29718" rIns="59436" bIns="29718"/>
          <a:lstStyle/>
          <a:p>
            <a:pPr algn="ctr"/>
            <a:r>
              <a:rPr lang="fr-FR" sz="900" b="1">
                <a:solidFill>
                  <a:srgbClr val="FF0101"/>
                </a:solidFill>
              </a:rPr>
              <a:t>Route Secondaire</a:t>
            </a:r>
            <a:endParaRPr lang="fr-FR">
              <a:solidFill>
                <a:srgbClr val="FF0101"/>
              </a:solidFill>
            </a:endParaRPr>
          </a:p>
        </p:txBody>
      </p:sp>
      <p:pic>
        <p:nvPicPr>
          <p:cNvPr id="663591" name="Picture 39" descr="routeu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32388" y="4873625"/>
            <a:ext cx="17303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3592" name="Text Box 40"/>
          <p:cNvSpPr txBox="1">
            <a:spLocks noChangeArrowheads="1"/>
          </p:cNvSpPr>
          <p:nvPr/>
        </p:nvSpPr>
        <p:spPr bwMode="auto">
          <a:xfrm>
            <a:off x="3851275" y="5154613"/>
            <a:ext cx="1657350" cy="288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58500" tIns="30420" rIns="58500" bIns="30420"/>
          <a:lstStyle/>
          <a:p>
            <a:pPr algn="ctr"/>
            <a:r>
              <a:rPr lang="fr-FR" sz="1000" b="1">
                <a:solidFill>
                  <a:srgbClr val="000000"/>
                </a:solidFill>
              </a:rPr>
              <a:t>ADSL / VPN (4 tunnels)</a:t>
            </a:r>
            <a:endParaRPr lang="fr-FR"/>
          </a:p>
        </p:txBody>
      </p:sp>
      <p:sp>
        <p:nvSpPr>
          <p:cNvPr id="663593" name="Line 41"/>
          <p:cNvSpPr>
            <a:spLocks noChangeShapeType="1"/>
          </p:cNvSpPr>
          <p:nvPr/>
        </p:nvSpPr>
        <p:spPr bwMode="auto">
          <a:xfrm>
            <a:off x="2987675" y="3930650"/>
            <a:ext cx="2122488" cy="922338"/>
          </a:xfrm>
          <a:prstGeom prst="line">
            <a:avLst/>
          </a:prstGeom>
          <a:noFill/>
          <a:ln w="19050">
            <a:solidFill>
              <a:srgbClr val="66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pic>
        <p:nvPicPr>
          <p:cNvPr id="663594" name="Picture 42" descr="route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2241550"/>
            <a:ext cx="1397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3595" name="Text Box 43"/>
          <p:cNvSpPr txBox="1">
            <a:spLocks noChangeArrowheads="1"/>
          </p:cNvSpPr>
          <p:nvPr/>
        </p:nvSpPr>
        <p:spPr bwMode="auto">
          <a:xfrm>
            <a:off x="2411413" y="3282950"/>
            <a:ext cx="6477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defTabSz="652463">
              <a:spcBef>
                <a:spcPct val="50000"/>
              </a:spcBef>
            </a:pPr>
            <a:r>
              <a:rPr lang="fr-FR" sz="800"/>
              <a:t>LAN X4</a:t>
            </a:r>
          </a:p>
        </p:txBody>
      </p:sp>
      <p:sp>
        <p:nvSpPr>
          <p:cNvPr id="663596" name="Text Box 44"/>
          <p:cNvSpPr txBox="1">
            <a:spLocks noChangeArrowheads="1"/>
          </p:cNvSpPr>
          <p:nvPr/>
        </p:nvSpPr>
        <p:spPr bwMode="auto">
          <a:xfrm rot="1623509">
            <a:off x="3463925" y="4427538"/>
            <a:ext cx="43338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defTabSz="652463">
              <a:spcBef>
                <a:spcPct val="50000"/>
              </a:spcBef>
            </a:pPr>
            <a:r>
              <a:rPr lang="fr-FR" sz="800"/>
              <a:t>WAN ADSL</a:t>
            </a:r>
          </a:p>
        </p:txBody>
      </p:sp>
      <p:sp>
        <p:nvSpPr>
          <p:cNvPr id="663597" name="Text Box 45"/>
          <p:cNvSpPr txBox="1">
            <a:spLocks noChangeArrowheads="1"/>
          </p:cNvSpPr>
          <p:nvPr/>
        </p:nvSpPr>
        <p:spPr bwMode="auto">
          <a:xfrm>
            <a:off x="1824038" y="2390775"/>
            <a:ext cx="60007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algn="ctr" defTabSz="652463">
              <a:spcBef>
                <a:spcPct val="50000"/>
              </a:spcBef>
            </a:pPr>
            <a:r>
              <a:rPr lang="fr-FR" sz="800" b="1"/>
              <a:t>WAN</a:t>
            </a:r>
            <a:br>
              <a:rPr lang="fr-FR" sz="800" b="1"/>
            </a:br>
            <a:r>
              <a:rPr lang="fr-FR" sz="800" b="1"/>
              <a:t>« 3G »</a:t>
            </a:r>
          </a:p>
        </p:txBody>
      </p:sp>
      <p:sp>
        <p:nvSpPr>
          <p:cNvPr id="663598" name="Text Box 46"/>
          <p:cNvSpPr txBox="1">
            <a:spLocks noChangeArrowheads="1"/>
          </p:cNvSpPr>
          <p:nvPr/>
        </p:nvSpPr>
        <p:spPr bwMode="auto">
          <a:xfrm>
            <a:off x="1843088" y="5643563"/>
            <a:ext cx="14081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800" b="1"/>
              <a:t>LYRA SECURE SWITCH</a:t>
            </a:r>
          </a:p>
        </p:txBody>
      </p:sp>
      <p:pic>
        <p:nvPicPr>
          <p:cNvPr id="663599" name="Picture 4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7125" y="1382713"/>
            <a:ext cx="269875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63600" name="Picture 48" descr="log_orange_41x4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91200" y="1516063"/>
            <a:ext cx="298450" cy="298450"/>
          </a:xfrm>
          <a:prstGeom prst="rect">
            <a:avLst/>
          </a:prstGeom>
          <a:noFill/>
        </p:spPr>
      </p:pic>
      <p:sp>
        <p:nvSpPr>
          <p:cNvPr id="663603" name="Text Box 51"/>
          <p:cNvSpPr txBox="1">
            <a:spLocks noChangeArrowheads="1"/>
          </p:cNvSpPr>
          <p:nvPr/>
        </p:nvSpPr>
        <p:spPr bwMode="auto">
          <a:xfrm>
            <a:off x="6948488" y="1154113"/>
            <a:ext cx="100806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defTabSz="652463">
              <a:spcBef>
                <a:spcPct val="50000"/>
              </a:spcBef>
            </a:pPr>
            <a:r>
              <a:rPr lang="fr-FR" sz="800"/>
              <a:t>Acheminement </a:t>
            </a:r>
            <a:br>
              <a:rPr lang="fr-FR" sz="800"/>
            </a:br>
            <a:r>
              <a:rPr lang="fr-FR" sz="800"/>
              <a:t>des flux via LYRA</a:t>
            </a:r>
          </a:p>
        </p:txBody>
      </p:sp>
      <p:pic>
        <p:nvPicPr>
          <p:cNvPr id="663604" name="Picture 52" descr="antenn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9788" y="1422400"/>
            <a:ext cx="268287" cy="995363"/>
          </a:xfrm>
          <a:prstGeom prst="rect">
            <a:avLst/>
          </a:prstGeom>
          <a:noFill/>
        </p:spPr>
      </p:pic>
      <p:pic>
        <p:nvPicPr>
          <p:cNvPr id="663605" name="Picture 53" descr="routeu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56325" y="2378075"/>
            <a:ext cx="2159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63606" name="Group 54"/>
          <p:cNvGrpSpPr>
            <a:grpSpLocks noChangeAspect="1"/>
          </p:cNvGrpSpPr>
          <p:nvPr/>
        </p:nvGrpSpPr>
        <p:grpSpPr bwMode="auto">
          <a:xfrm>
            <a:off x="6732588" y="1154113"/>
            <a:ext cx="850900" cy="885825"/>
            <a:chOff x="2925" y="1888"/>
            <a:chExt cx="743" cy="774"/>
          </a:xfrm>
        </p:grpSpPr>
        <p:sp>
          <p:nvSpPr>
            <p:cNvPr id="663607" name="AutoShape 55"/>
            <p:cNvSpPr>
              <a:spLocks noChangeAspect="1" noChangeArrowheads="1" noTextEdit="1"/>
            </p:cNvSpPr>
            <p:nvPr/>
          </p:nvSpPr>
          <p:spPr bwMode="auto">
            <a:xfrm>
              <a:off x="2925" y="1888"/>
              <a:ext cx="743" cy="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pic>
          <p:nvPicPr>
            <p:cNvPr id="663608" name="Picture 56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25" y="1888"/>
              <a:ext cx="743" cy="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63609" name="Text Box 57"/>
          <p:cNvSpPr txBox="1">
            <a:spLocks noChangeArrowheads="1"/>
          </p:cNvSpPr>
          <p:nvPr/>
        </p:nvSpPr>
        <p:spPr bwMode="auto">
          <a:xfrm>
            <a:off x="255588" y="4362450"/>
            <a:ext cx="9842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700" b="1"/>
              <a:t>Serveur Monétique</a:t>
            </a:r>
          </a:p>
        </p:txBody>
      </p:sp>
      <p:pic>
        <p:nvPicPr>
          <p:cNvPr id="663610" name="Picture 58" descr="ANd9GcQxcWTsWEq-dIA_COxmFYep7NbL_fnF8-ykvelhmQEu6jFkLePnG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49500" y="2309813"/>
            <a:ext cx="361950" cy="355600"/>
          </a:xfrm>
          <a:prstGeom prst="rect">
            <a:avLst/>
          </a:prstGeom>
          <a:noFill/>
        </p:spPr>
      </p:pic>
      <p:sp>
        <p:nvSpPr>
          <p:cNvPr id="663611" name="Arc 59"/>
          <p:cNvSpPr>
            <a:spLocks/>
          </p:cNvSpPr>
          <p:nvPr/>
        </p:nvSpPr>
        <p:spPr bwMode="auto">
          <a:xfrm rot="13694710" flipV="1">
            <a:off x="2655888" y="2747963"/>
            <a:ext cx="1816100" cy="412750"/>
          </a:xfrm>
          <a:custGeom>
            <a:avLst/>
            <a:gdLst>
              <a:gd name="G0" fmla="+- 2920 0 0"/>
              <a:gd name="G1" fmla="+- 21600 0 0"/>
              <a:gd name="G2" fmla="+- 21600 0 0"/>
              <a:gd name="T0" fmla="*/ 0 w 23961"/>
              <a:gd name="T1" fmla="*/ 198 h 21600"/>
              <a:gd name="T2" fmla="*/ 23961 w 23961"/>
              <a:gd name="T3" fmla="*/ 16717 h 21600"/>
              <a:gd name="T4" fmla="*/ 2920 w 2396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961" h="21600" fill="none" extrusionOk="0">
                <a:moveTo>
                  <a:pt x="0" y="198"/>
                </a:moveTo>
                <a:cubicBezTo>
                  <a:pt x="967" y="66"/>
                  <a:pt x="1943" y="-1"/>
                  <a:pt x="2920" y="0"/>
                </a:cubicBezTo>
                <a:cubicBezTo>
                  <a:pt x="12968" y="0"/>
                  <a:pt x="21689" y="6928"/>
                  <a:pt x="23960" y="16717"/>
                </a:cubicBezTo>
              </a:path>
              <a:path w="23961" h="21600" stroke="0" extrusionOk="0">
                <a:moveTo>
                  <a:pt x="0" y="198"/>
                </a:moveTo>
                <a:cubicBezTo>
                  <a:pt x="967" y="66"/>
                  <a:pt x="1943" y="-1"/>
                  <a:pt x="2920" y="0"/>
                </a:cubicBezTo>
                <a:cubicBezTo>
                  <a:pt x="12968" y="0"/>
                  <a:pt x="21689" y="6928"/>
                  <a:pt x="23960" y="16717"/>
                </a:cubicBezTo>
                <a:lnTo>
                  <a:pt x="2920" y="21600"/>
                </a:lnTo>
                <a:close/>
              </a:path>
            </a:pathLst>
          </a:cu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pic>
        <p:nvPicPr>
          <p:cNvPr id="663612" name="Picture 60" descr="SERVE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5875" y="2784475"/>
            <a:ext cx="231775" cy="419100"/>
          </a:xfrm>
          <a:prstGeom prst="rect">
            <a:avLst/>
          </a:prstGeom>
          <a:noFill/>
        </p:spPr>
      </p:pic>
      <p:sp>
        <p:nvSpPr>
          <p:cNvPr id="663613" name="Text Box 61"/>
          <p:cNvSpPr txBox="1">
            <a:spLocks noChangeArrowheads="1"/>
          </p:cNvSpPr>
          <p:nvPr/>
        </p:nvSpPr>
        <p:spPr bwMode="auto">
          <a:xfrm>
            <a:off x="7481888" y="3244850"/>
            <a:ext cx="5048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485" tIns="31242" rIns="62485" bIns="31242"/>
          <a:lstStyle/>
          <a:p>
            <a:pPr algn="ctr" defTabSz="652463"/>
            <a:r>
              <a:rPr lang="fr-FR" sz="700" b="1">
                <a:solidFill>
                  <a:srgbClr val="11568C"/>
                </a:solidFill>
              </a:rPr>
              <a:t>Serveurs </a:t>
            </a:r>
          </a:p>
          <a:p>
            <a:pPr algn="ctr" defTabSz="652463"/>
            <a:r>
              <a:rPr lang="fr-FR" sz="700" b="1">
                <a:solidFill>
                  <a:srgbClr val="11568C"/>
                </a:solidFill>
              </a:rPr>
              <a:t>Dyn DNS</a:t>
            </a:r>
          </a:p>
          <a:p>
            <a:pPr algn="ctr" defTabSz="652463"/>
            <a:r>
              <a:rPr lang="fr-FR" sz="700" b="1">
                <a:solidFill>
                  <a:srgbClr val="11568C"/>
                </a:solidFill>
              </a:rPr>
              <a:t>LYRA</a:t>
            </a:r>
          </a:p>
          <a:p>
            <a:pPr defTabSz="652463"/>
            <a:endParaRPr lang="fr-FR" sz="700" b="1"/>
          </a:p>
        </p:txBody>
      </p:sp>
      <p:pic>
        <p:nvPicPr>
          <p:cNvPr id="663614" name="Picture 62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9725" y="2838450"/>
            <a:ext cx="2132013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3615" name="Picture 6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11175" y="3846513"/>
            <a:ext cx="447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3616" name="Text Box 64"/>
          <p:cNvSpPr txBox="1">
            <a:spLocks noChangeArrowheads="1"/>
          </p:cNvSpPr>
          <p:nvPr/>
        </p:nvSpPr>
        <p:spPr bwMode="auto">
          <a:xfrm rot="2413385">
            <a:off x="2916238" y="2665413"/>
            <a:ext cx="1655762" cy="342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100" tIns="32292" rIns="62100" bIns="32292"/>
          <a:lstStyle/>
          <a:p>
            <a:pPr algn="ctr"/>
            <a:r>
              <a:rPr lang="fr-FR" sz="800" b="1">
                <a:solidFill>
                  <a:schemeClr val="bg2"/>
                </a:solidFill>
              </a:rPr>
              <a:t>Appels Entrants 3G</a:t>
            </a:r>
            <a:endParaRPr lang="fr-FR">
              <a:solidFill>
                <a:schemeClr val="bg2"/>
              </a:solidFill>
            </a:endParaRPr>
          </a:p>
        </p:txBody>
      </p:sp>
      <p:sp>
        <p:nvSpPr>
          <p:cNvPr id="663617" name="Text Box 65"/>
          <p:cNvSpPr txBox="1">
            <a:spLocks noChangeArrowheads="1"/>
          </p:cNvSpPr>
          <p:nvPr/>
        </p:nvSpPr>
        <p:spPr bwMode="auto">
          <a:xfrm rot="2402639">
            <a:off x="3203575" y="2809875"/>
            <a:ext cx="8001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9436" tIns="29718" rIns="59436" bIns="29718"/>
          <a:lstStyle/>
          <a:p>
            <a:pPr algn="ctr"/>
            <a:r>
              <a:rPr lang="fr-FR" sz="900" b="1">
                <a:solidFill>
                  <a:schemeClr val="bg2"/>
                </a:solidFill>
              </a:rPr>
              <a:t>Supervision</a:t>
            </a:r>
            <a:endParaRPr lang="fr-FR">
              <a:solidFill>
                <a:schemeClr val="bg2"/>
              </a:solidFill>
            </a:endParaRPr>
          </a:p>
        </p:txBody>
      </p:sp>
      <p:pic>
        <p:nvPicPr>
          <p:cNvPr id="663619" name="Picture 67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1801813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3620" name="Picture 68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5903913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3621" name="Picture 69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1946275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3622" name="Picture 70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34263" y="289560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3623" name="Text Box 71"/>
          <p:cNvSpPr txBox="1">
            <a:spLocks noChangeArrowheads="1"/>
          </p:cNvSpPr>
          <p:nvPr/>
        </p:nvSpPr>
        <p:spPr bwMode="auto">
          <a:xfrm>
            <a:off x="1979613" y="4146550"/>
            <a:ext cx="129698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algn="ctr" defTabSz="652463">
              <a:spcBef>
                <a:spcPct val="50000"/>
              </a:spcBef>
            </a:pPr>
            <a:r>
              <a:rPr lang="fr-FR" sz="800" b="1"/>
              <a:t>KX/3G ADSL2+ ROUTER</a:t>
            </a:r>
          </a:p>
        </p:txBody>
      </p:sp>
      <p:pic>
        <p:nvPicPr>
          <p:cNvPr id="663624" name="Picture 72" descr="LSS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28" t="39436" r="30704" b="41345"/>
          <a:stretch>
            <a:fillRect/>
          </a:stretch>
        </p:blipFill>
        <p:spPr bwMode="auto">
          <a:xfrm>
            <a:off x="2006600" y="5202238"/>
            <a:ext cx="858838" cy="395287"/>
          </a:xfrm>
          <a:prstGeom prst="rect">
            <a:avLst/>
          </a:prstGeom>
          <a:noFill/>
        </p:spPr>
      </p:pic>
      <p:sp>
        <p:nvSpPr>
          <p:cNvPr id="663625" name="Rectangle 73"/>
          <p:cNvSpPr>
            <a:spLocks noChangeArrowheads="1"/>
          </p:cNvSpPr>
          <p:nvPr/>
        </p:nvSpPr>
        <p:spPr bwMode="auto">
          <a:xfrm>
            <a:off x="369888" y="3779838"/>
            <a:ext cx="744537" cy="582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663626" name="Group 74"/>
          <p:cNvGrpSpPr>
            <a:grpSpLocks/>
          </p:cNvGrpSpPr>
          <p:nvPr/>
        </p:nvGrpSpPr>
        <p:grpSpPr bwMode="auto">
          <a:xfrm>
            <a:off x="6444208" y="4365104"/>
            <a:ext cx="1231900" cy="581025"/>
            <a:chOff x="4546" y="3099"/>
            <a:chExt cx="776" cy="366"/>
          </a:xfrm>
        </p:grpSpPr>
        <p:sp>
          <p:nvSpPr>
            <p:cNvPr id="663629" name="Text Box 77"/>
            <p:cNvSpPr txBox="1">
              <a:spLocks noChangeArrowheads="1"/>
            </p:cNvSpPr>
            <p:nvPr/>
          </p:nvSpPr>
          <p:spPr bwMode="auto">
            <a:xfrm>
              <a:off x="4546" y="3099"/>
              <a:ext cx="776" cy="20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59467" tIns="30923" rIns="59467" bIns="30923"/>
            <a:lstStyle/>
            <a:p>
              <a:pPr algn="ctr"/>
              <a:r>
                <a:rPr lang="fr-FR" sz="900" b="1" dirty="0">
                  <a:solidFill>
                    <a:srgbClr val="000000"/>
                  </a:solidFill>
                </a:rPr>
                <a:t>Internet</a:t>
              </a:r>
            </a:p>
            <a:p>
              <a:pPr algn="ctr"/>
              <a:endParaRPr lang="fr-FR" sz="800" b="1" dirty="0">
                <a:solidFill>
                  <a:srgbClr val="000000"/>
                </a:solidFill>
              </a:endParaRPr>
            </a:p>
            <a:p>
              <a:endParaRPr lang="fr-FR" dirty="0"/>
            </a:p>
          </p:txBody>
        </p:sp>
        <p:grpSp>
          <p:nvGrpSpPr>
            <p:cNvPr id="663630" name="Group 78"/>
            <p:cNvGrpSpPr>
              <a:grpSpLocks/>
            </p:cNvGrpSpPr>
            <p:nvPr/>
          </p:nvGrpSpPr>
          <p:grpSpPr bwMode="auto">
            <a:xfrm>
              <a:off x="4807" y="3215"/>
              <a:ext cx="252" cy="250"/>
              <a:chOff x="4891" y="1054"/>
              <a:chExt cx="252" cy="250"/>
            </a:xfrm>
          </p:grpSpPr>
          <p:sp>
            <p:nvSpPr>
              <p:cNvPr id="663631" name="Freeform 79"/>
              <p:cNvSpPr>
                <a:spLocks/>
              </p:cNvSpPr>
              <p:nvPr/>
            </p:nvSpPr>
            <p:spPr bwMode="auto">
              <a:xfrm>
                <a:off x="4897" y="1057"/>
                <a:ext cx="243" cy="242"/>
              </a:xfrm>
              <a:custGeom>
                <a:avLst/>
                <a:gdLst/>
                <a:ahLst/>
                <a:cxnLst>
                  <a:cxn ang="0">
                    <a:pos x="243" y="122"/>
                  </a:cxn>
                  <a:cxn ang="0">
                    <a:pos x="240" y="97"/>
                  </a:cxn>
                  <a:cxn ang="0">
                    <a:pos x="233" y="74"/>
                  </a:cxn>
                  <a:cxn ang="0">
                    <a:pos x="221" y="53"/>
                  </a:cxn>
                  <a:cxn ang="0">
                    <a:pos x="207" y="35"/>
                  </a:cxn>
                  <a:cxn ang="0">
                    <a:pos x="188" y="21"/>
                  </a:cxn>
                  <a:cxn ang="0">
                    <a:pos x="168" y="10"/>
                  </a:cxn>
                  <a:cxn ang="0">
                    <a:pos x="145" y="2"/>
                  </a:cxn>
                  <a:cxn ang="0">
                    <a:pos x="121" y="0"/>
                  </a:cxn>
                  <a:cxn ang="0">
                    <a:pos x="108" y="1"/>
                  </a:cxn>
                  <a:cxn ang="0">
                    <a:pos x="85" y="5"/>
                  </a:cxn>
                  <a:cxn ang="0">
                    <a:pos x="63" y="14"/>
                  </a:cxn>
                  <a:cxn ang="0">
                    <a:pos x="44" y="28"/>
                  </a:cxn>
                  <a:cxn ang="0">
                    <a:pos x="28" y="44"/>
                  </a:cxn>
                  <a:cxn ang="0">
                    <a:pos x="14" y="63"/>
                  </a:cxn>
                  <a:cxn ang="0">
                    <a:pos x="5" y="85"/>
                  </a:cxn>
                  <a:cxn ang="0">
                    <a:pos x="0" y="108"/>
                  </a:cxn>
                  <a:cxn ang="0">
                    <a:pos x="0" y="122"/>
                  </a:cxn>
                  <a:cxn ang="0">
                    <a:pos x="2" y="146"/>
                  </a:cxn>
                  <a:cxn ang="0">
                    <a:pos x="9" y="168"/>
                  </a:cxn>
                  <a:cxn ang="0">
                    <a:pos x="20" y="189"/>
                  </a:cxn>
                  <a:cxn ang="0">
                    <a:pos x="35" y="207"/>
                  </a:cxn>
                  <a:cxn ang="0">
                    <a:pos x="53" y="221"/>
                  </a:cxn>
                  <a:cxn ang="0">
                    <a:pos x="74" y="233"/>
                  </a:cxn>
                  <a:cxn ang="0">
                    <a:pos x="96" y="240"/>
                  </a:cxn>
                  <a:cxn ang="0">
                    <a:pos x="121" y="242"/>
                  </a:cxn>
                  <a:cxn ang="0">
                    <a:pos x="133" y="242"/>
                  </a:cxn>
                  <a:cxn ang="0">
                    <a:pos x="157" y="237"/>
                  </a:cxn>
                  <a:cxn ang="0">
                    <a:pos x="178" y="228"/>
                  </a:cxn>
                  <a:cxn ang="0">
                    <a:pos x="198" y="215"/>
                  </a:cxn>
                  <a:cxn ang="0">
                    <a:pos x="215" y="198"/>
                  </a:cxn>
                  <a:cxn ang="0">
                    <a:pos x="228" y="179"/>
                  </a:cxn>
                  <a:cxn ang="0">
                    <a:pos x="237" y="157"/>
                  </a:cxn>
                  <a:cxn ang="0">
                    <a:pos x="241" y="134"/>
                  </a:cxn>
                  <a:cxn ang="0">
                    <a:pos x="243" y="122"/>
                  </a:cxn>
                </a:cxnLst>
                <a:rect l="0" t="0" r="r" b="b"/>
                <a:pathLst>
                  <a:path w="243" h="242">
                    <a:moveTo>
                      <a:pt x="243" y="122"/>
                    </a:moveTo>
                    <a:lnTo>
                      <a:pt x="243" y="122"/>
                    </a:lnTo>
                    <a:lnTo>
                      <a:pt x="241" y="108"/>
                    </a:lnTo>
                    <a:lnTo>
                      <a:pt x="240" y="97"/>
                    </a:lnTo>
                    <a:lnTo>
                      <a:pt x="237" y="85"/>
                    </a:lnTo>
                    <a:lnTo>
                      <a:pt x="233" y="74"/>
                    </a:lnTo>
                    <a:lnTo>
                      <a:pt x="228" y="63"/>
                    </a:lnTo>
                    <a:lnTo>
                      <a:pt x="221" y="53"/>
                    </a:lnTo>
                    <a:lnTo>
                      <a:pt x="215" y="44"/>
                    </a:lnTo>
                    <a:lnTo>
                      <a:pt x="207" y="35"/>
                    </a:lnTo>
                    <a:lnTo>
                      <a:pt x="198" y="28"/>
                    </a:lnTo>
                    <a:lnTo>
                      <a:pt x="188" y="21"/>
                    </a:lnTo>
                    <a:lnTo>
                      <a:pt x="178" y="14"/>
                    </a:lnTo>
                    <a:lnTo>
                      <a:pt x="168" y="10"/>
                    </a:lnTo>
                    <a:lnTo>
                      <a:pt x="157" y="5"/>
                    </a:lnTo>
                    <a:lnTo>
                      <a:pt x="145" y="2"/>
                    </a:lnTo>
                    <a:lnTo>
                      <a:pt x="133" y="1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08" y="1"/>
                    </a:lnTo>
                    <a:lnTo>
                      <a:pt x="96" y="2"/>
                    </a:lnTo>
                    <a:lnTo>
                      <a:pt x="85" y="5"/>
                    </a:lnTo>
                    <a:lnTo>
                      <a:pt x="74" y="10"/>
                    </a:lnTo>
                    <a:lnTo>
                      <a:pt x="63" y="14"/>
                    </a:lnTo>
                    <a:lnTo>
                      <a:pt x="53" y="21"/>
                    </a:lnTo>
                    <a:lnTo>
                      <a:pt x="44" y="28"/>
                    </a:lnTo>
                    <a:lnTo>
                      <a:pt x="35" y="35"/>
                    </a:lnTo>
                    <a:lnTo>
                      <a:pt x="28" y="44"/>
                    </a:lnTo>
                    <a:lnTo>
                      <a:pt x="20" y="53"/>
                    </a:lnTo>
                    <a:lnTo>
                      <a:pt x="14" y="63"/>
                    </a:lnTo>
                    <a:lnTo>
                      <a:pt x="9" y="74"/>
                    </a:lnTo>
                    <a:lnTo>
                      <a:pt x="5" y="85"/>
                    </a:lnTo>
                    <a:lnTo>
                      <a:pt x="2" y="97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0" y="134"/>
                    </a:lnTo>
                    <a:lnTo>
                      <a:pt x="2" y="146"/>
                    </a:lnTo>
                    <a:lnTo>
                      <a:pt x="5" y="157"/>
                    </a:lnTo>
                    <a:lnTo>
                      <a:pt x="9" y="168"/>
                    </a:lnTo>
                    <a:lnTo>
                      <a:pt x="14" y="179"/>
                    </a:lnTo>
                    <a:lnTo>
                      <a:pt x="20" y="189"/>
                    </a:lnTo>
                    <a:lnTo>
                      <a:pt x="28" y="198"/>
                    </a:lnTo>
                    <a:lnTo>
                      <a:pt x="35" y="207"/>
                    </a:lnTo>
                    <a:lnTo>
                      <a:pt x="44" y="215"/>
                    </a:lnTo>
                    <a:lnTo>
                      <a:pt x="53" y="221"/>
                    </a:lnTo>
                    <a:lnTo>
                      <a:pt x="63" y="228"/>
                    </a:lnTo>
                    <a:lnTo>
                      <a:pt x="74" y="233"/>
                    </a:lnTo>
                    <a:lnTo>
                      <a:pt x="85" y="237"/>
                    </a:lnTo>
                    <a:lnTo>
                      <a:pt x="96" y="240"/>
                    </a:lnTo>
                    <a:lnTo>
                      <a:pt x="108" y="242"/>
                    </a:lnTo>
                    <a:lnTo>
                      <a:pt x="121" y="242"/>
                    </a:lnTo>
                    <a:lnTo>
                      <a:pt x="121" y="242"/>
                    </a:lnTo>
                    <a:lnTo>
                      <a:pt x="133" y="242"/>
                    </a:lnTo>
                    <a:lnTo>
                      <a:pt x="145" y="240"/>
                    </a:lnTo>
                    <a:lnTo>
                      <a:pt x="157" y="237"/>
                    </a:lnTo>
                    <a:lnTo>
                      <a:pt x="168" y="233"/>
                    </a:lnTo>
                    <a:lnTo>
                      <a:pt x="178" y="228"/>
                    </a:lnTo>
                    <a:lnTo>
                      <a:pt x="188" y="221"/>
                    </a:lnTo>
                    <a:lnTo>
                      <a:pt x="198" y="215"/>
                    </a:lnTo>
                    <a:lnTo>
                      <a:pt x="207" y="207"/>
                    </a:lnTo>
                    <a:lnTo>
                      <a:pt x="215" y="198"/>
                    </a:lnTo>
                    <a:lnTo>
                      <a:pt x="221" y="189"/>
                    </a:lnTo>
                    <a:lnTo>
                      <a:pt x="228" y="179"/>
                    </a:lnTo>
                    <a:lnTo>
                      <a:pt x="233" y="168"/>
                    </a:lnTo>
                    <a:lnTo>
                      <a:pt x="237" y="157"/>
                    </a:lnTo>
                    <a:lnTo>
                      <a:pt x="240" y="146"/>
                    </a:lnTo>
                    <a:lnTo>
                      <a:pt x="241" y="134"/>
                    </a:lnTo>
                    <a:lnTo>
                      <a:pt x="243" y="122"/>
                    </a:lnTo>
                    <a:lnTo>
                      <a:pt x="243" y="122"/>
                    </a:lnTo>
                    <a:close/>
                  </a:path>
                </a:pathLst>
              </a:custGeom>
              <a:solidFill>
                <a:srgbClr val="0090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3632" name="Freeform 80"/>
              <p:cNvSpPr>
                <a:spLocks/>
              </p:cNvSpPr>
              <p:nvPr/>
            </p:nvSpPr>
            <p:spPr bwMode="auto">
              <a:xfrm>
                <a:off x="4917" y="1057"/>
                <a:ext cx="204" cy="242"/>
              </a:xfrm>
              <a:custGeom>
                <a:avLst/>
                <a:gdLst/>
                <a:ahLst/>
                <a:cxnLst>
                  <a:cxn ang="0">
                    <a:pos x="204" y="122"/>
                  </a:cxn>
                  <a:cxn ang="0">
                    <a:pos x="201" y="97"/>
                  </a:cxn>
                  <a:cxn ang="0">
                    <a:pos x="196" y="74"/>
                  </a:cxn>
                  <a:cxn ang="0">
                    <a:pos x="186" y="53"/>
                  </a:cxn>
                  <a:cxn ang="0">
                    <a:pos x="174" y="35"/>
                  </a:cxn>
                  <a:cxn ang="0">
                    <a:pos x="158" y="21"/>
                  </a:cxn>
                  <a:cxn ang="0">
                    <a:pos x="142" y="10"/>
                  </a:cxn>
                  <a:cxn ang="0">
                    <a:pos x="122" y="2"/>
                  </a:cxn>
                  <a:cxn ang="0">
                    <a:pos x="102" y="0"/>
                  </a:cxn>
                  <a:cxn ang="0">
                    <a:pos x="91" y="1"/>
                  </a:cxn>
                  <a:cxn ang="0">
                    <a:pos x="71" y="5"/>
                  </a:cxn>
                  <a:cxn ang="0">
                    <a:pos x="53" y="14"/>
                  </a:cxn>
                  <a:cxn ang="0">
                    <a:pos x="36" y="28"/>
                  </a:cxn>
                  <a:cxn ang="0">
                    <a:pos x="23" y="44"/>
                  </a:cxn>
                  <a:cxn ang="0">
                    <a:pos x="12" y="63"/>
                  </a:cxn>
                  <a:cxn ang="0">
                    <a:pos x="4" y="85"/>
                  </a:cxn>
                  <a:cxn ang="0">
                    <a:pos x="0" y="108"/>
                  </a:cxn>
                  <a:cxn ang="0">
                    <a:pos x="0" y="122"/>
                  </a:cxn>
                  <a:cxn ang="0">
                    <a:pos x="1" y="146"/>
                  </a:cxn>
                  <a:cxn ang="0">
                    <a:pos x="8" y="168"/>
                  </a:cxn>
                  <a:cxn ang="0">
                    <a:pos x="16" y="189"/>
                  </a:cxn>
                  <a:cxn ang="0">
                    <a:pos x="30" y="207"/>
                  </a:cxn>
                  <a:cxn ang="0">
                    <a:pos x="44" y="221"/>
                  </a:cxn>
                  <a:cxn ang="0">
                    <a:pos x="62" y="233"/>
                  </a:cxn>
                  <a:cxn ang="0">
                    <a:pos x="81" y="240"/>
                  </a:cxn>
                  <a:cxn ang="0">
                    <a:pos x="102" y="242"/>
                  </a:cxn>
                  <a:cxn ang="0">
                    <a:pos x="112" y="242"/>
                  </a:cxn>
                  <a:cxn ang="0">
                    <a:pos x="132" y="237"/>
                  </a:cxn>
                  <a:cxn ang="0">
                    <a:pos x="151" y="228"/>
                  </a:cxn>
                  <a:cxn ang="0">
                    <a:pos x="166" y="215"/>
                  </a:cxn>
                  <a:cxn ang="0">
                    <a:pos x="180" y="198"/>
                  </a:cxn>
                  <a:cxn ang="0">
                    <a:pos x="192" y="179"/>
                  </a:cxn>
                  <a:cxn ang="0">
                    <a:pos x="199" y="157"/>
                  </a:cxn>
                  <a:cxn ang="0">
                    <a:pos x="203" y="134"/>
                  </a:cxn>
                  <a:cxn ang="0">
                    <a:pos x="204" y="122"/>
                  </a:cxn>
                </a:cxnLst>
                <a:rect l="0" t="0" r="r" b="b"/>
                <a:pathLst>
                  <a:path w="204" h="242">
                    <a:moveTo>
                      <a:pt x="204" y="122"/>
                    </a:moveTo>
                    <a:lnTo>
                      <a:pt x="204" y="122"/>
                    </a:lnTo>
                    <a:lnTo>
                      <a:pt x="203" y="108"/>
                    </a:lnTo>
                    <a:lnTo>
                      <a:pt x="201" y="97"/>
                    </a:lnTo>
                    <a:lnTo>
                      <a:pt x="199" y="85"/>
                    </a:lnTo>
                    <a:lnTo>
                      <a:pt x="196" y="74"/>
                    </a:lnTo>
                    <a:lnTo>
                      <a:pt x="192" y="63"/>
                    </a:lnTo>
                    <a:lnTo>
                      <a:pt x="186" y="53"/>
                    </a:lnTo>
                    <a:lnTo>
                      <a:pt x="180" y="44"/>
                    </a:lnTo>
                    <a:lnTo>
                      <a:pt x="174" y="35"/>
                    </a:lnTo>
                    <a:lnTo>
                      <a:pt x="166" y="28"/>
                    </a:lnTo>
                    <a:lnTo>
                      <a:pt x="158" y="21"/>
                    </a:lnTo>
                    <a:lnTo>
                      <a:pt x="151" y="14"/>
                    </a:lnTo>
                    <a:lnTo>
                      <a:pt x="142" y="10"/>
                    </a:lnTo>
                    <a:lnTo>
                      <a:pt x="132" y="5"/>
                    </a:lnTo>
                    <a:lnTo>
                      <a:pt x="122" y="2"/>
                    </a:lnTo>
                    <a:lnTo>
                      <a:pt x="112" y="1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91" y="1"/>
                    </a:lnTo>
                    <a:lnTo>
                      <a:pt x="81" y="2"/>
                    </a:lnTo>
                    <a:lnTo>
                      <a:pt x="71" y="5"/>
                    </a:lnTo>
                    <a:lnTo>
                      <a:pt x="62" y="10"/>
                    </a:lnTo>
                    <a:lnTo>
                      <a:pt x="53" y="14"/>
                    </a:lnTo>
                    <a:lnTo>
                      <a:pt x="44" y="21"/>
                    </a:lnTo>
                    <a:lnTo>
                      <a:pt x="36" y="28"/>
                    </a:lnTo>
                    <a:lnTo>
                      <a:pt x="30" y="35"/>
                    </a:lnTo>
                    <a:lnTo>
                      <a:pt x="23" y="44"/>
                    </a:lnTo>
                    <a:lnTo>
                      <a:pt x="16" y="53"/>
                    </a:lnTo>
                    <a:lnTo>
                      <a:pt x="12" y="63"/>
                    </a:lnTo>
                    <a:lnTo>
                      <a:pt x="8" y="74"/>
                    </a:lnTo>
                    <a:lnTo>
                      <a:pt x="4" y="85"/>
                    </a:lnTo>
                    <a:lnTo>
                      <a:pt x="1" y="97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0" y="134"/>
                    </a:lnTo>
                    <a:lnTo>
                      <a:pt x="1" y="146"/>
                    </a:lnTo>
                    <a:lnTo>
                      <a:pt x="4" y="157"/>
                    </a:lnTo>
                    <a:lnTo>
                      <a:pt x="8" y="168"/>
                    </a:lnTo>
                    <a:lnTo>
                      <a:pt x="12" y="179"/>
                    </a:lnTo>
                    <a:lnTo>
                      <a:pt x="16" y="189"/>
                    </a:lnTo>
                    <a:lnTo>
                      <a:pt x="23" y="198"/>
                    </a:lnTo>
                    <a:lnTo>
                      <a:pt x="30" y="207"/>
                    </a:lnTo>
                    <a:lnTo>
                      <a:pt x="36" y="215"/>
                    </a:lnTo>
                    <a:lnTo>
                      <a:pt x="44" y="221"/>
                    </a:lnTo>
                    <a:lnTo>
                      <a:pt x="53" y="228"/>
                    </a:lnTo>
                    <a:lnTo>
                      <a:pt x="62" y="233"/>
                    </a:lnTo>
                    <a:lnTo>
                      <a:pt x="71" y="237"/>
                    </a:lnTo>
                    <a:lnTo>
                      <a:pt x="81" y="240"/>
                    </a:lnTo>
                    <a:lnTo>
                      <a:pt x="91" y="242"/>
                    </a:lnTo>
                    <a:lnTo>
                      <a:pt x="102" y="242"/>
                    </a:lnTo>
                    <a:lnTo>
                      <a:pt x="102" y="242"/>
                    </a:lnTo>
                    <a:lnTo>
                      <a:pt x="112" y="242"/>
                    </a:lnTo>
                    <a:lnTo>
                      <a:pt x="122" y="240"/>
                    </a:lnTo>
                    <a:lnTo>
                      <a:pt x="132" y="237"/>
                    </a:lnTo>
                    <a:lnTo>
                      <a:pt x="142" y="233"/>
                    </a:lnTo>
                    <a:lnTo>
                      <a:pt x="151" y="228"/>
                    </a:lnTo>
                    <a:lnTo>
                      <a:pt x="158" y="221"/>
                    </a:lnTo>
                    <a:lnTo>
                      <a:pt x="166" y="215"/>
                    </a:lnTo>
                    <a:lnTo>
                      <a:pt x="174" y="207"/>
                    </a:lnTo>
                    <a:lnTo>
                      <a:pt x="180" y="198"/>
                    </a:lnTo>
                    <a:lnTo>
                      <a:pt x="186" y="189"/>
                    </a:lnTo>
                    <a:lnTo>
                      <a:pt x="192" y="179"/>
                    </a:lnTo>
                    <a:lnTo>
                      <a:pt x="196" y="168"/>
                    </a:lnTo>
                    <a:lnTo>
                      <a:pt x="199" y="157"/>
                    </a:lnTo>
                    <a:lnTo>
                      <a:pt x="201" y="146"/>
                    </a:lnTo>
                    <a:lnTo>
                      <a:pt x="203" y="134"/>
                    </a:lnTo>
                    <a:lnTo>
                      <a:pt x="204" y="122"/>
                    </a:lnTo>
                    <a:lnTo>
                      <a:pt x="204" y="122"/>
                    </a:lnTo>
                    <a:close/>
                  </a:path>
                </a:pathLst>
              </a:custGeom>
              <a:solidFill>
                <a:srgbClr val="00A0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3633" name="Freeform 81"/>
              <p:cNvSpPr>
                <a:spLocks/>
              </p:cNvSpPr>
              <p:nvPr/>
            </p:nvSpPr>
            <p:spPr bwMode="auto">
              <a:xfrm>
                <a:off x="4918" y="1057"/>
                <a:ext cx="151" cy="148"/>
              </a:xfrm>
              <a:custGeom>
                <a:avLst/>
                <a:gdLst/>
                <a:ahLst/>
                <a:cxnLst>
                  <a:cxn ang="0">
                    <a:pos x="75" y="148"/>
                  </a:cxn>
                  <a:cxn ang="0">
                    <a:pos x="75" y="148"/>
                  </a:cxn>
                  <a:cxn ang="0">
                    <a:pos x="83" y="148"/>
                  </a:cxn>
                  <a:cxn ang="0">
                    <a:pos x="91" y="147"/>
                  </a:cxn>
                  <a:cxn ang="0">
                    <a:pos x="97" y="145"/>
                  </a:cxn>
                  <a:cxn ang="0">
                    <a:pos x="104" y="143"/>
                  </a:cxn>
                  <a:cxn ang="0">
                    <a:pos x="111" y="139"/>
                  </a:cxn>
                  <a:cxn ang="0">
                    <a:pos x="117" y="136"/>
                  </a:cxn>
                  <a:cxn ang="0">
                    <a:pos x="123" y="132"/>
                  </a:cxn>
                  <a:cxn ang="0">
                    <a:pos x="128" y="126"/>
                  </a:cxn>
                  <a:cxn ang="0">
                    <a:pos x="133" y="122"/>
                  </a:cxn>
                  <a:cxn ang="0">
                    <a:pos x="137" y="115"/>
                  </a:cxn>
                  <a:cxn ang="0">
                    <a:pos x="142" y="109"/>
                  </a:cxn>
                  <a:cxn ang="0">
                    <a:pos x="144" y="103"/>
                  </a:cxn>
                  <a:cxn ang="0">
                    <a:pos x="147" y="96"/>
                  </a:cxn>
                  <a:cxn ang="0">
                    <a:pos x="148" y="88"/>
                  </a:cxn>
                  <a:cxn ang="0">
                    <a:pos x="150" y="81"/>
                  </a:cxn>
                  <a:cxn ang="0">
                    <a:pos x="151" y="73"/>
                  </a:cxn>
                  <a:cxn ang="0">
                    <a:pos x="151" y="73"/>
                  </a:cxn>
                  <a:cxn ang="0">
                    <a:pos x="150" y="61"/>
                  </a:cxn>
                  <a:cxn ang="0">
                    <a:pos x="146" y="47"/>
                  </a:cxn>
                  <a:cxn ang="0">
                    <a:pos x="141" y="36"/>
                  </a:cxn>
                  <a:cxn ang="0">
                    <a:pos x="134" y="26"/>
                  </a:cxn>
                  <a:cxn ang="0">
                    <a:pos x="125" y="18"/>
                  </a:cxn>
                  <a:cxn ang="0">
                    <a:pos x="115" y="10"/>
                  </a:cxn>
                  <a:cxn ang="0">
                    <a:pos x="104" y="4"/>
                  </a:cxn>
                  <a:cxn ang="0">
                    <a:pos x="92" y="0"/>
                  </a:cxn>
                  <a:cxn ang="0">
                    <a:pos x="92" y="0"/>
                  </a:cxn>
                  <a:cxn ang="0">
                    <a:pos x="79" y="2"/>
                  </a:cxn>
                  <a:cxn ang="0">
                    <a:pos x="66" y="4"/>
                  </a:cxn>
                  <a:cxn ang="0">
                    <a:pos x="55" y="9"/>
                  </a:cxn>
                  <a:cxn ang="0">
                    <a:pos x="43" y="14"/>
                  </a:cxn>
                  <a:cxn ang="0">
                    <a:pos x="33" y="20"/>
                  </a:cxn>
                  <a:cxn ang="0">
                    <a:pos x="23" y="28"/>
                  </a:cxn>
                  <a:cxn ang="0">
                    <a:pos x="14" y="35"/>
                  </a:cxn>
                  <a:cxn ang="0">
                    <a:pos x="5" y="44"/>
                  </a:cxn>
                  <a:cxn ang="0">
                    <a:pos x="5" y="44"/>
                  </a:cxn>
                  <a:cxn ang="0">
                    <a:pos x="3" y="52"/>
                  </a:cxn>
                  <a:cxn ang="0">
                    <a:pos x="2" y="59"/>
                  </a:cxn>
                  <a:cxn ang="0">
                    <a:pos x="1" y="66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1" y="81"/>
                  </a:cxn>
                  <a:cxn ang="0">
                    <a:pos x="2" y="88"/>
                  </a:cxn>
                  <a:cxn ang="0">
                    <a:pos x="3" y="96"/>
                  </a:cxn>
                  <a:cxn ang="0">
                    <a:pos x="7" y="103"/>
                  </a:cxn>
                  <a:cxn ang="0">
                    <a:pos x="9" y="109"/>
                  </a:cxn>
                  <a:cxn ang="0">
                    <a:pos x="13" y="115"/>
                  </a:cxn>
                  <a:cxn ang="0">
                    <a:pos x="18" y="122"/>
                  </a:cxn>
                  <a:cxn ang="0">
                    <a:pos x="22" y="126"/>
                  </a:cxn>
                  <a:cxn ang="0">
                    <a:pos x="28" y="132"/>
                  </a:cxn>
                  <a:cxn ang="0">
                    <a:pos x="33" y="136"/>
                  </a:cxn>
                  <a:cxn ang="0">
                    <a:pos x="40" y="139"/>
                  </a:cxn>
                  <a:cxn ang="0">
                    <a:pos x="46" y="143"/>
                  </a:cxn>
                  <a:cxn ang="0">
                    <a:pos x="53" y="145"/>
                  </a:cxn>
                  <a:cxn ang="0">
                    <a:pos x="60" y="147"/>
                  </a:cxn>
                  <a:cxn ang="0">
                    <a:pos x="68" y="148"/>
                  </a:cxn>
                  <a:cxn ang="0">
                    <a:pos x="75" y="148"/>
                  </a:cxn>
                  <a:cxn ang="0">
                    <a:pos x="75" y="148"/>
                  </a:cxn>
                </a:cxnLst>
                <a:rect l="0" t="0" r="r" b="b"/>
                <a:pathLst>
                  <a:path w="151" h="148">
                    <a:moveTo>
                      <a:pt x="75" y="148"/>
                    </a:moveTo>
                    <a:lnTo>
                      <a:pt x="75" y="148"/>
                    </a:lnTo>
                    <a:lnTo>
                      <a:pt x="83" y="148"/>
                    </a:lnTo>
                    <a:lnTo>
                      <a:pt x="91" y="147"/>
                    </a:lnTo>
                    <a:lnTo>
                      <a:pt x="97" y="145"/>
                    </a:lnTo>
                    <a:lnTo>
                      <a:pt x="104" y="143"/>
                    </a:lnTo>
                    <a:lnTo>
                      <a:pt x="111" y="139"/>
                    </a:lnTo>
                    <a:lnTo>
                      <a:pt x="117" y="136"/>
                    </a:lnTo>
                    <a:lnTo>
                      <a:pt x="123" y="132"/>
                    </a:lnTo>
                    <a:lnTo>
                      <a:pt x="128" y="126"/>
                    </a:lnTo>
                    <a:lnTo>
                      <a:pt x="133" y="122"/>
                    </a:lnTo>
                    <a:lnTo>
                      <a:pt x="137" y="115"/>
                    </a:lnTo>
                    <a:lnTo>
                      <a:pt x="142" y="109"/>
                    </a:lnTo>
                    <a:lnTo>
                      <a:pt x="144" y="103"/>
                    </a:lnTo>
                    <a:lnTo>
                      <a:pt x="147" y="96"/>
                    </a:lnTo>
                    <a:lnTo>
                      <a:pt x="148" y="88"/>
                    </a:lnTo>
                    <a:lnTo>
                      <a:pt x="150" y="81"/>
                    </a:lnTo>
                    <a:lnTo>
                      <a:pt x="151" y="73"/>
                    </a:lnTo>
                    <a:lnTo>
                      <a:pt x="151" y="73"/>
                    </a:lnTo>
                    <a:lnTo>
                      <a:pt x="150" y="61"/>
                    </a:lnTo>
                    <a:lnTo>
                      <a:pt x="146" y="47"/>
                    </a:lnTo>
                    <a:lnTo>
                      <a:pt x="141" y="36"/>
                    </a:lnTo>
                    <a:lnTo>
                      <a:pt x="134" y="26"/>
                    </a:lnTo>
                    <a:lnTo>
                      <a:pt x="125" y="18"/>
                    </a:lnTo>
                    <a:lnTo>
                      <a:pt x="115" y="10"/>
                    </a:lnTo>
                    <a:lnTo>
                      <a:pt x="104" y="4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79" y="2"/>
                    </a:lnTo>
                    <a:lnTo>
                      <a:pt x="66" y="4"/>
                    </a:lnTo>
                    <a:lnTo>
                      <a:pt x="55" y="9"/>
                    </a:lnTo>
                    <a:lnTo>
                      <a:pt x="43" y="14"/>
                    </a:lnTo>
                    <a:lnTo>
                      <a:pt x="33" y="20"/>
                    </a:lnTo>
                    <a:lnTo>
                      <a:pt x="23" y="28"/>
                    </a:lnTo>
                    <a:lnTo>
                      <a:pt x="14" y="35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3" y="52"/>
                    </a:lnTo>
                    <a:lnTo>
                      <a:pt x="2" y="59"/>
                    </a:lnTo>
                    <a:lnTo>
                      <a:pt x="1" y="66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1" y="81"/>
                    </a:lnTo>
                    <a:lnTo>
                      <a:pt x="2" y="88"/>
                    </a:lnTo>
                    <a:lnTo>
                      <a:pt x="3" y="96"/>
                    </a:lnTo>
                    <a:lnTo>
                      <a:pt x="7" y="103"/>
                    </a:lnTo>
                    <a:lnTo>
                      <a:pt x="9" y="109"/>
                    </a:lnTo>
                    <a:lnTo>
                      <a:pt x="13" y="115"/>
                    </a:lnTo>
                    <a:lnTo>
                      <a:pt x="18" y="122"/>
                    </a:lnTo>
                    <a:lnTo>
                      <a:pt x="22" y="126"/>
                    </a:lnTo>
                    <a:lnTo>
                      <a:pt x="28" y="132"/>
                    </a:lnTo>
                    <a:lnTo>
                      <a:pt x="33" y="136"/>
                    </a:lnTo>
                    <a:lnTo>
                      <a:pt x="40" y="139"/>
                    </a:lnTo>
                    <a:lnTo>
                      <a:pt x="46" y="143"/>
                    </a:lnTo>
                    <a:lnTo>
                      <a:pt x="53" y="145"/>
                    </a:lnTo>
                    <a:lnTo>
                      <a:pt x="60" y="147"/>
                    </a:lnTo>
                    <a:lnTo>
                      <a:pt x="68" y="148"/>
                    </a:lnTo>
                    <a:lnTo>
                      <a:pt x="75" y="148"/>
                    </a:lnTo>
                    <a:lnTo>
                      <a:pt x="75" y="148"/>
                    </a:lnTo>
                    <a:close/>
                  </a:path>
                </a:pathLst>
              </a:custGeom>
              <a:solidFill>
                <a:srgbClr val="34B3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3634" name="Freeform 82"/>
              <p:cNvSpPr>
                <a:spLocks/>
              </p:cNvSpPr>
              <p:nvPr/>
            </p:nvSpPr>
            <p:spPr bwMode="auto">
              <a:xfrm>
                <a:off x="4959" y="1089"/>
                <a:ext cx="18" cy="21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0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7" y="11"/>
                  </a:cxn>
                  <a:cxn ang="0">
                    <a:pos x="8" y="12"/>
                  </a:cxn>
                  <a:cxn ang="0">
                    <a:pos x="10" y="14"/>
                  </a:cxn>
                  <a:cxn ang="0">
                    <a:pos x="11" y="19"/>
                  </a:cxn>
                  <a:cxn ang="0">
                    <a:pos x="11" y="19"/>
                  </a:cxn>
                  <a:cxn ang="0">
                    <a:pos x="11" y="20"/>
                  </a:cxn>
                  <a:cxn ang="0">
                    <a:pos x="12" y="21"/>
                  </a:cxn>
                  <a:cxn ang="0">
                    <a:pos x="12" y="20"/>
                  </a:cxn>
                  <a:cxn ang="0">
                    <a:pos x="12" y="20"/>
                  </a:cxn>
                  <a:cxn ang="0">
                    <a:pos x="13" y="1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15" y="14"/>
                  </a:cxn>
                  <a:cxn ang="0">
                    <a:pos x="15" y="14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11"/>
                  </a:cxn>
                  <a:cxn ang="0">
                    <a:pos x="18" y="11"/>
                  </a:cxn>
                  <a:cxn ang="0">
                    <a:pos x="15" y="11"/>
                  </a:cxn>
                  <a:cxn ang="0">
                    <a:pos x="13" y="10"/>
                  </a:cxn>
                  <a:cxn ang="0">
                    <a:pos x="13" y="10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14" y="7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8" y="3"/>
                  </a:cxn>
                  <a:cxn ang="0">
                    <a:pos x="18" y="3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9" y="2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5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18" h="21">
                    <a:moveTo>
                      <a:pt x="0" y="10"/>
                    </a:moveTo>
                    <a:lnTo>
                      <a:pt x="0" y="10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7" y="11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20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3" y="18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5" y="11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4" y="7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5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6EBB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3635" name="Freeform 83"/>
              <p:cNvSpPr>
                <a:spLocks/>
              </p:cNvSpPr>
              <p:nvPr/>
            </p:nvSpPr>
            <p:spPr bwMode="auto">
              <a:xfrm>
                <a:off x="4950" y="1099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3A9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3636" name="Freeform 84"/>
              <p:cNvSpPr>
                <a:spLocks/>
              </p:cNvSpPr>
              <p:nvPr/>
            </p:nvSpPr>
            <p:spPr bwMode="auto">
              <a:xfrm>
                <a:off x="4992" y="1089"/>
                <a:ext cx="9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9" h="4">
                    <a:moveTo>
                      <a:pt x="2" y="4"/>
                    </a:moveTo>
                    <a:lnTo>
                      <a:pt x="2" y="4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6EBB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3637" name="Freeform 85"/>
              <p:cNvSpPr>
                <a:spLocks/>
              </p:cNvSpPr>
              <p:nvPr/>
            </p:nvSpPr>
            <p:spPr bwMode="auto">
              <a:xfrm>
                <a:off x="5003" y="1062"/>
                <a:ext cx="129" cy="151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7" y="18"/>
                  </a:cxn>
                  <a:cxn ang="0">
                    <a:pos x="11" y="19"/>
                  </a:cxn>
                  <a:cxn ang="0">
                    <a:pos x="9" y="14"/>
                  </a:cxn>
                  <a:cxn ang="0">
                    <a:pos x="17" y="6"/>
                  </a:cxn>
                  <a:cxn ang="0">
                    <a:pos x="19" y="9"/>
                  </a:cxn>
                  <a:cxn ang="0">
                    <a:pos x="25" y="15"/>
                  </a:cxn>
                  <a:cxn ang="0">
                    <a:pos x="27" y="18"/>
                  </a:cxn>
                  <a:cxn ang="0">
                    <a:pos x="24" y="21"/>
                  </a:cxn>
                  <a:cxn ang="0">
                    <a:pos x="24" y="27"/>
                  </a:cxn>
                  <a:cxn ang="0">
                    <a:pos x="22" y="31"/>
                  </a:cxn>
                  <a:cxn ang="0">
                    <a:pos x="24" y="37"/>
                  </a:cxn>
                  <a:cxn ang="0">
                    <a:pos x="25" y="41"/>
                  </a:cxn>
                  <a:cxn ang="0">
                    <a:pos x="28" y="45"/>
                  </a:cxn>
                  <a:cxn ang="0">
                    <a:pos x="32" y="46"/>
                  </a:cxn>
                  <a:cxn ang="0">
                    <a:pos x="30" y="51"/>
                  </a:cxn>
                  <a:cxn ang="0">
                    <a:pos x="31" y="58"/>
                  </a:cxn>
                  <a:cxn ang="0">
                    <a:pos x="36" y="59"/>
                  </a:cxn>
                  <a:cxn ang="0">
                    <a:pos x="40" y="59"/>
                  </a:cxn>
                  <a:cxn ang="0">
                    <a:pos x="45" y="54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8" y="39"/>
                  </a:cxn>
                  <a:cxn ang="0">
                    <a:pos x="52" y="40"/>
                  </a:cxn>
                  <a:cxn ang="0">
                    <a:pos x="50" y="37"/>
                  </a:cxn>
                  <a:cxn ang="0">
                    <a:pos x="52" y="33"/>
                  </a:cxn>
                  <a:cxn ang="0">
                    <a:pos x="57" y="30"/>
                  </a:cxn>
                  <a:cxn ang="0">
                    <a:pos x="67" y="27"/>
                  </a:cxn>
                  <a:cxn ang="0">
                    <a:pos x="74" y="27"/>
                  </a:cxn>
                  <a:cxn ang="0">
                    <a:pos x="78" y="34"/>
                  </a:cxn>
                  <a:cxn ang="0">
                    <a:pos x="72" y="37"/>
                  </a:cxn>
                  <a:cxn ang="0">
                    <a:pos x="69" y="41"/>
                  </a:cxn>
                  <a:cxn ang="0">
                    <a:pos x="63" y="46"/>
                  </a:cxn>
                  <a:cxn ang="0">
                    <a:pos x="53" y="54"/>
                  </a:cxn>
                  <a:cxn ang="0">
                    <a:pos x="49" y="61"/>
                  </a:cxn>
                  <a:cxn ang="0">
                    <a:pos x="42" y="73"/>
                  </a:cxn>
                  <a:cxn ang="0">
                    <a:pos x="42" y="83"/>
                  </a:cxn>
                  <a:cxn ang="0">
                    <a:pos x="43" y="96"/>
                  </a:cxn>
                  <a:cxn ang="0">
                    <a:pos x="47" y="106"/>
                  </a:cxn>
                  <a:cxn ang="0">
                    <a:pos x="49" y="112"/>
                  </a:cxn>
                  <a:cxn ang="0">
                    <a:pos x="50" y="117"/>
                  </a:cxn>
                  <a:cxn ang="0">
                    <a:pos x="57" y="120"/>
                  </a:cxn>
                  <a:cxn ang="0">
                    <a:pos x="72" y="122"/>
                  </a:cxn>
                  <a:cxn ang="0">
                    <a:pos x="78" y="119"/>
                  </a:cxn>
                  <a:cxn ang="0">
                    <a:pos x="84" y="111"/>
                  </a:cxn>
                  <a:cxn ang="0">
                    <a:pos x="92" y="109"/>
                  </a:cxn>
                  <a:cxn ang="0">
                    <a:pos x="102" y="109"/>
                  </a:cxn>
                  <a:cxn ang="0">
                    <a:pos x="102" y="112"/>
                  </a:cxn>
                  <a:cxn ang="0">
                    <a:pos x="103" y="117"/>
                  </a:cxn>
                  <a:cxn ang="0">
                    <a:pos x="103" y="123"/>
                  </a:cxn>
                  <a:cxn ang="0">
                    <a:pos x="109" y="130"/>
                  </a:cxn>
                  <a:cxn ang="0">
                    <a:pos x="112" y="135"/>
                  </a:cxn>
                  <a:cxn ang="0">
                    <a:pos x="114" y="140"/>
                  </a:cxn>
                  <a:cxn ang="0">
                    <a:pos x="115" y="150"/>
                  </a:cxn>
                  <a:cxn ang="0">
                    <a:pos x="119" y="148"/>
                  </a:cxn>
                  <a:cxn ang="0">
                    <a:pos x="121" y="139"/>
                  </a:cxn>
                  <a:cxn ang="0">
                    <a:pos x="127" y="114"/>
                  </a:cxn>
                  <a:cxn ang="0">
                    <a:pos x="129" y="95"/>
                  </a:cxn>
                  <a:cxn ang="0">
                    <a:pos x="109" y="49"/>
                  </a:cxn>
                  <a:cxn ang="0">
                    <a:pos x="72" y="16"/>
                  </a:cxn>
                  <a:cxn ang="0">
                    <a:pos x="25" y="0"/>
                  </a:cxn>
                </a:cxnLst>
                <a:rect l="0" t="0" r="r" b="b"/>
                <a:pathLst>
                  <a:path w="129" h="151">
                    <a:moveTo>
                      <a:pt x="14" y="0"/>
                    </a:moveTo>
                    <a:lnTo>
                      <a:pt x="1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9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9" y="16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2" y="4"/>
                    </a:lnTo>
                    <a:lnTo>
                      <a:pt x="17" y="5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2" y="10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6" y="16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6" y="19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2" y="31"/>
                    </a:lnTo>
                    <a:lnTo>
                      <a:pt x="24" y="33"/>
                    </a:lnTo>
                    <a:lnTo>
                      <a:pt x="24" y="33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4" y="37"/>
                    </a:lnTo>
                    <a:lnTo>
                      <a:pt x="24" y="37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8" y="45"/>
                    </a:lnTo>
                    <a:lnTo>
                      <a:pt x="28" y="45"/>
                    </a:lnTo>
                    <a:lnTo>
                      <a:pt x="28" y="45"/>
                    </a:lnTo>
                    <a:lnTo>
                      <a:pt x="28" y="45"/>
                    </a:lnTo>
                    <a:lnTo>
                      <a:pt x="29" y="45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2" y="46"/>
                    </a:lnTo>
                    <a:lnTo>
                      <a:pt x="32" y="47"/>
                    </a:lnTo>
                    <a:lnTo>
                      <a:pt x="32" y="47"/>
                    </a:lnTo>
                    <a:lnTo>
                      <a:pt x="31" y="49"/>
                    </a:lnTo>
                    <a:lnTo>
                      <a:pt x="30" y="51"/>
                    </a:lnTo>
                    <a:lnTo>
                      <a:pt x="30" y="51"/>
                    </a:lnTo>
                    <a:lnTo>
                      <a:pt x="29" y="54"/>
                    </a:lnTo>
                    <a:lnTo>
                      <a:pt x="29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1" y="58"/>
                    </a:lnTo>
                    <a:lnTo>
                      <a:pt x="31" y="58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36" y="59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38" y="60"/>
                    </a:lnTo>
                    <a:lnTo>
                      <a:pt x="38" y="60"/>
                    </a:lnTo>
                    <a:lnTo>
                      <a:pt x="40" y="59"/>
                    </a:lnTo>
                    <a:lnTo>
                      <a:pt x="40" y="59"/>
                    </a:lnTo>
                    <a:lnTo>
                      <a:pt x="41" y="58"/>
                    </a:lnTo>
                    <a:lnTo>
                      <a:pt x="41" y="58"/>
                    </a:lnTo>
                    <a:lnTo>
                      <a:pt x="43" y="56"/>
                    </a:lnTo>
                    <a:lnTo>
                      <a:pt x="45" y="54"/>
                    </a:lnTo>
                    <a:lnTo>
                      <a:pt x="45" y="54"/>
                    </a:lnTo>
                    <a:lnTo>
                      <a:pt x="45" y="52"/>
                    </a:lnTo>
                    <a:lnTo>
                      <a:pt x="43" y="50"/>
                    </a:lnTo>
                    <a:lnTo>
                      <a:pt x="43" y="50"/>
                    </a:lnTo>
                    <a:lnTo>
                      <a:pt x="42" y="49"/>
                    </a:lnTo>
                    <a:lnTo>
                      <a:pt x="42" y="48"/>
                    </a:lnTo>
                    <a:lnTo>
                      <a:pt x="42" y="48"/>
                    </a:lnTo>
                    <a:lnTo>
                      <a:pt x="42" y="46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6" y="44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47" y="40"/>
                    </a:lnTo>
                    <a:lnTo>
                      <a:pt x="48" y="39"/>
                    </a:lnTo>
                    <a:lnTo>
                      <a:pt x="49" y="39"/>
                    </a:lnTo>
                    <a:lnTo>
                      <a:pt x="49" y="39"/>
                    </a:lnTo>
                    <a:lnTo>
                      <a:pt x="49" y="39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1" y="38"/>
                    </a:lnTo>
                    <a:lnTo>
                      <a:pt x="51" y="38"/>
                    </a:lnTo>
                    <a:lnTo>
                      <a:pt x="50" y="37"/>
                    </a:lnTo>
                    <a:lnTo>
                      <a:pt x="49" y="35"/>
                    </a:lnTo>
                    <a:lnTo>
                      <a:pt x="49" y="35"/>
                    </a:lnTo>
                    <a:lnTo>
                      <a:pt x="50" y="33"/>
                    </a:lnTo>
                    <a:lnTo>
                      <a:pt x="50" y="33"/>
                    </a:lnTo>
                    <a:lnTo>
                      <a:pt x="52" y="33"/>
                    </a:lnTo>
                    <a:lnTo>
                      <a:pt x="56" y="33"/>
                    </a:lnTo>
                    <a:lnTo>
                      <a:pt x="56" y="33"/>
                    </a:lnTo>
                    <a:lnTo>
                      <a:pt x="57" y="31"/>
                    </a:lnTo>
                    <a:lnTo>
                      <a:pt x="57" y="30"/>
                    </a:lnTo>
                    <a:lnTo>
                      <a:pt x="57" y="30"/>
                    </a:lnTo>
                    <a:lnTo>
                      <a:pt x="59" y="27"/>
                    </a:lnTo>
                    <a:lnTo>
                      <a:pt x="61" y="26"/>
                    </a:lnTo>
                    <a:lnTo>
                      <a:pt x="63" y="26"/>
                    </a:lnTo>
                    <a:lnTo>
                      <a:pt x="63" y="26"/>
                    </a:lnTo>
                    <a:lnTo>
                      <a:pt x="67" y="27"/>
                    </a:lnTo>
                    <a:lnTo>
                      <a:pt x="69" y="26"/>
                    </a:lnTo>
                    <a:lnTo>
                      <a:pt x="69" y="26"/>
                    </a:lnTo>
                    <a:lnTo>
                      <a:pt x="71" y="26"/>
                    </a:lnTo>
                    <a:lnTo>
                      <a:pt x="74" y="27"/>
                    </a:lnTo>
                    <a:lnTo>
                      <a:pt x="74" y="27"/>
                    </a:lnTo>
                    <a:lnTo>
                      <a:pt x="74" y="27"/>
                    </a:lnTo>
                    <a:lnTo>
                      <a:pt x="77" y="30"/>
                    </a:lnTo>
                    <a:lnTo>
                      <a:pt x="78" y="33"/>
                    </a:lnTo>
                    <a:lnTo>
                      <a:pt x="78" y="33"/>
                    </a:lnTo>
                    <a:lnTo>
                      <a:pt x="78" y="34"/>
                    </a:lnTo>
                    <a:lnTo>
                      <a:pt x="78" y="34"/>
                    </a:lnTo>
                    <a:lnTo>
                      <a:pt x="77" y="35"/>
                    </a:lnTo>
                    <a:lnTo>
                      <a:pt x="74" y="36"/>
                    </a:lnTo>
                    <a:lnTo>
                      <a:pt x="72" y="37"/>
                    </a:lnTo>
                    <a:lnTo>
                      <a:pt x="72" y="37"/>
                    </a:lnTo>
                    <a:lnTo>
                      <a:pt x="70" y="38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9" y="41"/>
                    </a:lnTo>
                    <a:lnTo>
                      <a:pt x="69" y="41"/>
                    </a:lnTo>
                    <a:lnTo>
                      <a:pt x="68" y="44"/>
                    </a:lnTo>
                    <a:lnTo>
                      <a:pt x="66" y="45"/>
                    </a:lnTo>
                    <a:lnTo>
                      <a:pt x="63" y="46"/>
                    </a:lnTo>
                    <a:lnTo>
                      <a:pt x="63" y="46"/>
                    </a:lnTo>
                    <a:lnTo>
                      <a:pt x="59" y="47"/>
                    </a:lnTo>
                    <a:lnTo>
                      <a:pt x="57" y="48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3" y="54"/>
                    </a:lnTo>
                    <a:lnTo>
                      <a:pt x="52" y="56"/>
                    </a:lnTo>
                    <a:lnTo>
                      <a:pt x="52" y="56"/>
                    </a:lnTo>
                    <a:lnTo>
                      <a:pt x="51" y="58"/>
                    </a:lnTo>
                    <a:lnTo>
                      <a:pt x="49" y="61"/>
                    </a:lnTo>
                    <a:lnTo>
                      <a:pt x="49" y="61"/>
                    </a:lnTo>
                    <a:lnTo>
                      <a:pt x="43" y="68"/>
                    </a:lnTo>
                    <a:lnTo>
                      <a:pt x="43" y="68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42" y="73"/>
                    </a:lnTo>
                    <a:lnTo>
                      <a:pt x="42" y="73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83"/>
                    </a:lnTo>
                    <a:lnTo>
                      <a:pt x="42" y="83"/>
                    </a:lnTo>
                    <a:lnTo>
                      <a:pt x="41" y="86"/>
                    </a:lnTo>
                    <a:lnTo>
                      <a:pt x="41" y="86"/>
                    </a:lnTo>
                    <a:lnTo>
                      <a:pt x="42" y="89"/>
                    </a:lnTo>
                    <a:lnTo>
                      <a:pt x="42" y="89"/>
                    </a:lnTo>
                    <a:lnTo>
                      <a:pt x="43" y="96"/>
                    </a:lnTo>
                    <a:lnTo>
                      <a:pt x="43" y="96"/>
                    </a:lnTo>
                    <a:lnTo>
                      <a:pt x="42" y="102"/>
                    </a:lnTo>
                    <a:lnTo>
                      <a:pt x="42" y="102"/>
                    </a:lnTo>
                    <a:lnTo>
                      <a:pt x="47" y="106"/>
                    </a:lnTo>
                    <a:lnTo>
                      <a:pt x="47" y="106"/>
                    </a:lnTo>
                    <a:lnTo>
                      <a:pt x="47" y="106"/>
                    </a:lnTo>
                    <a:lnTo>
                      <a:pt x="47" y="109"/>
                    </a:lnTo>
                    <a:lnTo>
                      <a:pt x="48" y="110"/>
                    </a:lnTo>
                    <a:lnTo>
                      <a:pt x="48" y="110"/>
                    </a:lnTo>
                    <a:lnTo>
                      <a:pt x="49" y="112"/>
                    </a:lnTo>
                    <a:lnTo>
                      <a:pt x="50" y="114"/>
                    </a:lnTo>
                    <a:lnTo>
                      <a:pt x="50" y="114"/>
                    </a:lnTo>
                    <a:lnTo>
                      <a:pt x="50" y="116"/>
                    </a:lnTo>
                    <a:lnTo>
                      <a:pt x="50" y="116"/>
                    </a:lnTo>
                    <a:lnTo>
                      <a:pt x="50" y="117"/>
                    </a:lnTo>
                    <a:lnTo>
                      <a:pt x="50" y="117"/>
                    </a:lnTo>
                    <a:lnTo>
                      <a:pt x="51" y="118"/>
                    </a:lnTo>
                    <a:lnTo>
                      <a:pt x="55" y="119"/>
                    </a:lnTo>
                    <a:lnTo>
                      <a:pt x="57" y="120"/>
                    </a:lnTo>
                    <a:lnTo>
                      <a:pt x="57" y="120"/>
                    </a:lnTo>
                    <a:lnTo>
                      <a:pt x="62" y="121"/>
                    </a:lnTo>
                    <a:lnTo>
                      <a:pt x="70" y="123"/>
                    </a:lnTo>
                    <a:lnTo>
                      <a:pt x="70" y="123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73" y="121"/>
                    </a:lnTo>
                    <a:lnTo>
                      <a:pt x="74" y="120"/>
                    </a:lnTo>
                    <a:lnTo>
                      <a:pt x="77" y="119"/>
                    </a:lnTo>
                    <a:lnTo>
                      <a:pt x="77" y="119"/>
                    </a:lnTo>
                    <a:lnTo>
                      <a:pt x="78" y="119"/>
                    </a:lnTo>
                    <a:lnTo>
                      <a:pt x="79" y="118"/>
                    </a:lnTo>
                    <a:lnTo>
                      <a:pt x="79" y="118"/>
                    </a:lnTo>
                    <a:lnTo>
                      <a:pt x="81" y="113"/>
                    </a:lnTo>
                    <a:lnTo>
                      <a:pt x="84" y="111"/>
                    </a:lnTo>
                    <a:lnTo>
                      <a:pt x="84" y="111"/>
                    </a:lnTo>
                    <a:lnTo>
                      <a:pt x="87" y="111"/>
                    </a:lnTo>
                    <a:lnTo>
                      <a:pt x="89" y="112"/>
                    </a:lnTo>
                    <a:lnTo>
                      <a:pt x="89" y="112"/>
                    </a:lnTo>
                    <a:lnTo>
                      <a:pt x="90" y="111"/>
                    </a:lnTo>
                    <a:lnTo>
                      <a:pt x="92" y="109"/>
                    </a:lnTo>
                    <a:lnTo>
                      <a:pt x="92" y="109"/>
                    </a:lnTo>
                    <a:lnTo>
                      <a:pt x="96" y="107"/>
                    </a:lnTo>
                    <a:lnTo>
                      <a:pt x="97" y="107"/>
                    </a:lnTo>
                    <a:lnTo>
                      <a:pt x="98" y="107"/>
                    </a:lnTo>
                    <a:lnTo>
                      <a:pt x="102" y="109"/>
                    </a:lnTo>
                    <a:lnTo>
                      <a:pt x="101" y="110"/>
                    </a:lnTo>
                    <a:lnTo>
                      <a:pt x="101" y="110"/>
                    </a:lnTo>
                    <a:lnTo>
                      <a:pt x="101" y="111"/>
                    </a:lnTo>
                    <a:lnTo>
                      <a:pt x="101" y="111"/>
                    </a:lnTo>
                    <a:lnTo>
                      <a:pt x="102" y="112"/>
                    </a:lnTo>
                    <a:lnTo>
                      <a:pt x="102" y="112"/>
                    </a:lnTo>
                    <a:lnTo>
                      <a:pt x="103" y="113"/>
                    </a:lnTo>
                    <a:lnTo>
                      <a:pt x="103" y="114"/>
                    </a:lnTo>
                    <a:lnTo>
                      <a:pt x="103" y="114"/>
                    </a:lnTo>
                    <a:lnTo>
                      <a:pt x="103" y="117"/>
                    </a:lnTo>
                    <a:lnTo>
                      <a:pt x="103" y="117"/>
                    </a:lnTo>
                    <a:lnTo>
                      <a:pt x="101" y="121"/>
                    </a:lnTo>
                    <a:lnTo>
                      <a:pt x="101" y="121"/>
                    </a:lnTo>
                    <a:lnTo>
                      <a:pt x="102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6" y="126"/>
                    </a:lnTo>
                    <a:lnTo>
                      <a:pt x="108" y="129"/>
                    </a:lnTo>
                    <a:lnTo>
                      <a:pt x="108" y="129"/>
                    </a:lnTo>
                    <a:lnTo>
                      <a:pt x="109" y="130"/>
                    </a:lnTo>
                    <a:lnTo>
                      <a:pt x="109" y="130"/>
                    </a:lnTo>
                    <a:lnTo>
                      <a:pt x="111" y="131"/>
                    </a:lnTo>
                    <a:lnTo>
                      <a:pt x="111" y="133"/>
                    </a:lnTo>
                    <a:lnTo>
                      <a:pt x="112" y="135"/>
                    </a:lnTo>
                    <a:lnTo>
                      <a:pt x="112" y="135"/>
                    </a:lnTo>
                    <a:lnTo>
                      <a:pt x="112" y="135"/>
                    </a:lnTo>
                    <a:lnTo>
                      <a:pt x="112" y="135"/>
                    </a:lnTo>
                    <a:lnTo>
                      <a:pt x="112" y="138"/>
                    </a:lnTo>
                    <a:lnTo>
                      <a:pt x="112" y="138"/>
                    </a:lnTo>
                    <a:lnTo>
                      <a:pt x="114" y="140"/>
                    </a:lnTo>
                    <a:lnTo>
                      <a:pt x="115" y="143"/>
                    </a:lnTo>
                    <a:lnTo>
                      <a:pt x="115" y="148"/>
                    </a:lnTo>
                    <a:lnTo>
                      <a:pt x="115" y="148"/>
                    </a:lnTo>
                    <a:lnTo>
                      <a:pt x="115" y="150"/>
                    </a:lnTo>
                    <a:lnTo>
                      <a:pt x="115" y="150"/>
                    </a:lnTo>
                    <a:lnTo>
                      <a:pt x="117" y="151"/>
                    </a:lnTo>
                    <a:lnTo>
                      <a:pt x="117" y="151"/>
                    </a:lnTo>
                    <a:lnTo>
                      <a:pt x="118" y="149"/>
                    </a:lnTo>
                    <a:lnTo>
                      <a:pt x="119" y="148"/>
                    </a:lnTo>
                    <a:lnTo>
                      <a:pt x="119" y="148"/>
                    </a:lnTo>
                    <a:lnTo>
                      <a:pt x="119" y="145"/>
                    </a:lnTo>
                    <a:lnTo>
                      <a:pt x="121" y="142"/>
                    </a:lnTo>
                    <a:lnTo>
                      <a:pt x="121" y="142"/>
                    </a:lnTo>
                    <a:lnTo>
                      <a:pt x="121" y="139"/>
                    </a:lnTo>
                    <a:lnTo>
                      <a:pt x="121" y="139"/>
                    </a:lnTo>
                    <a:lnTo>
                      <a:pt x="122" y="132"/>
                    </a:lnTo>
                    <a:lnTo>
                      <a:pt x="123" y="127"/>
                    </a:lnTo>
                    <a:lnTo>
                      <a:pt x="125" y="120"/>
                    </a:lnTo>
                    <a:lnTo>
                      <a:pt x="125" y="120"/>
                    </a:lnTo>
                    <a:lnTo>
                      <a:pt x="127" y="114"/>
                    </a:lnTo>
                    <a:lnTo>
                      <a:pt x="127" y="107"/>
                    </a:lnTo>
                    <a:lnTo>
                      <a:pt x="127" y="107"/>
                    </a:lnTo>
                    <a:lnTo>
                      <a:pt x="128" y="100"/>
                    </a:lnTo>
                    <a:lnTo>
                      <a:pt x="129" y="95"/>
                    </a:lnTo>
                    <a:lnTo>
                      <a:pt x="129" y="95"/>
                    </a:lnTo>
                    <a:lnTo>
                      <a:pt x="125" y="85"/>
                    </a:lnTo>
                    <a:lnTo>
                      <a:pt x="123" y="75"/>
                    </a:lnTo>
                    <a:lnTo>
                      <a:pt x="119" y="66"/>
                    </a:lnTo>
                    <a:lnTo>
                      <a:pt x="114" y="57"/>
                    </a:lnTo>
                    <a:lnTo>
                      <a:pt x="109" y="49"/>
                    </a:lnTo>
                    <a:lnTo>
                      <a:pt x="102" y="41"/>
                    </a:lnTo>
                    <a:lnTo>
                      <a:pt x="96" y="34"/>
                    </a:lnTo>
                    <a:lnTo>
                      <a:pt x="89" y="27"/>
                    </a:lnTo>
                    <a:lnTo>
                      <a:pt x="81" y="21"/>
                    </a:lnTo>
                    <a:lnTo>
                      <a:pt x="72" y="16"/>
                    </a:lnTo>
                    <a:lnTo>
                      <a:pt x="63" y="11"/>
                    </a:lnTo>
                    <a:lnTo>
                      <a:pt x="55" y="7"/>
                    </a:lnTo>
                    <a:lnTo>
                      <a:pt x="45" y="4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63A9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3638" name="Freeform 86"/>
              <p:cNvSpPr>
                <a:spLocks/>
              </p:cNvSpPr>
              <p:nvPr/>
            </p:nvSpPr>
            <p:spPr bwMode="auto">
              <a:xfrm>
                <a:off x="4949" y="1101"/>
                <a:ext cx="3" cy="5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1" y="5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lnTo>
                      <a:pt x="1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6EBB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3639" name="Freeform 87"/>
              <p:cNvSpPr>
                <a:spLocks/>
              </p:cNvSpPr>
              <p:nvPr/>
            </p:nvSpPr>
            <p:spPr bwMode="auto">
              <a:xfrm>
                <a:off x="4900" y="1107"/>
                <a:ext cx="144" cy="188"/>
              </a:xfrm>
              <a:custGeom>
                <a:avLst/>
                <a:gdLst/>
                <a:ahLst/>
                <a:cxnLst>
                  <a:cxn ang="0">
                    <a:pos x="139" y="127"/>
                  </a:cxn>
                  <a:cxn ang="0">
                    <a:pos x="136" y="128"/>
                  </a:cxn>
                  <a:cxn ang="0">
                    <a:pos x="133" y="127"/>
                  </a:cxn>
                  <a:cxn ang="0">
                    <a:pos x="131" y="123"/>
                  </a:cxn>
                  <a:cxn ang="0">
                    <a:pos x="121" y="120"/>
                  </a:cxn>
                  <a:cxn ang="0">
                    <a:pos x="100" y="121"/>
                  </a:cxn>
                  <a:cxn ang="0">
                    <a:pos x="94" y="117"/>
                  </a:cxn>
                  <a:cxn ang="0">
                    <a:pos x="78" y="117"/>
                  </a:cxn>
                  <a:cxn ang="0">
                    <a:pos x="71" y="116"/>
                  </a:cxn>
                  <a:cxn ang="0">
                    <a:pos x="62" y="117"/>
                  </a:cxn>
                  <a:cxn ang="0">
                    <a:pos x="55" y="116"/>
                  </a:cxn>
                  <a:cxn ang="0">
                    <a:pos x="47" y="119"/>
                  </a:cxn>
                  <a:cxn ang="0">
                    <a:pos x="37" y="116"/>
                  </a:cxn>
                  <a:cxn ang="0">
                    <a:pos x="27" y="115"/>
                  </a:cxn>
                  <a:cxn ang="0">
                    <a:pos x="21" y="105"/>
                  </a:cxn>
                  <a:cxn ang="0">
                    <a:pos x="17" y="100"/>
                  </a:cxn>
                  <a:cxn ang="0">
                    <a:pos x="10" y="97"/>
                  </a:cxn>
                  <a:cxn ang="0">
                    <a:pos x="9" y="88"/>
                  </a:cxn>
                  <a:cxn ang="0">
                    <a:pos x="9" y="84"/>
                  </a:cxn>
                  <a:cxn ang="0">
                    <a:pos x="11" y="78"/>
                  </a:cxn>
                  <a:cxn ang="0">
                    <a:pos x="17" y="75"/>
                  </a:cxn>
                  <a:cxn ang="0">
                    <a:pos x="26" y="73"/>
                  </a:cxn>
                  <a:cxn ang="0">
                    <a:pos x="28" y="78"/>
                  </a:cxn>
                  <a:cxn ang="0">
                    <a:pos x="29" y="77"/>
                  </a:cxn>
                  <a:cxn ang="0">
                    <a:pos x="28" y="68"/>
                  </a:cxn>
                  <a:cxn ang="0">
                    <a:pos x="31" y="59"/>
                  </a:cxn>
                  <a:cxn ang="0">
                    <a:pos x="36" y="54"/>
                  </a:cxn>
                  <a:cxn ang="0">
                    <a:pos x="39" y="43"/>
                  </a:cxn>
                  <a:cxn ang="0">
                    <a:pos x="46" y="37"/>
                  </a:cxn>
                  <a:cxn ang="0">
                    <a:pos x="52" y="25"/>
                  </a:cxn>
                  <a:cxn ang="0">
                    <a:pos x="58" y="23"/>
                  </a:cxn>
                  <a:cxn ang="0">
                    <a:pos x="55" y="12"/>
                  </a:cxn>
                  <a:cxn ang="0">
                    <a:pos x="49" y="10"/>
                  </a:cxn>
                  <a:cxn ang="0">
                    <a:pos x="42" y="11"/>
                  </a:cxn>
                  <a:cxn ang="0">
                    <a:pos x="41" y="19"/>
                  </a:cxn>
                  <a:cxn ang="0">
                    <a:pos x="31" y="24"/>
                  </a:cxn>
                  <a:cxn ang="0">
                    <a:pos x="29" y="9"/>
                  </a:cxn>
                  <a:cxn ang="0">
                    <a:pos x="31" y="4"/>
                  </a:cxn>
                  <a:cxn ang="0">
                    <a:pos x="27" y="2"/>
                  </a:cxn>
                  <a:cxn ang="0">
                    <a:pos x="10" y="24"/>
                  </a:cxn>
                  <a:cxn ang="0">
                    <a:pos x="0" y="72"/>
                  </a:cxn>
                  <a:cxn ang="0">
                    <a:pos x="7" y="100"/>
                  </a:cxn>
                  <a:cxn ang="0">
                    <a:pos x="17" y="108"/>
                  </a:cxn>
                  <a:cxn ang="0">
                    <a:pos x="27" y="119"/>
                  </a:cxn>
                  <a:cxn ang="0">
                    <a:pos x="33" y="120"/>
                  </a:cxn>
                  <a:cxn ang="0">
                    <a:pos x="48" y="131"/>
                  </a:cxn>
                  <a:cxn ang="0">
                    <a:pos x="53" y="145"/>
                  </a:cxn>
                  <a:cxn ang="0">
                    <a:pos x="61" y="149"/>
                  </a:cxn>
                  <a:cxn ang="0">
                    <a:pos x="64" y="156"/>
                  </a:cxn>
                  <a:cxn ang="0">
                    <a:pos x="76" y="160"/>
                  </a:cxn>
                  <a:cxn ang="0">
                    <a:pos x="87" y="171"/>
                  </a:cxn>
                  <a:cxn ang="0">
                    <a:pos x="96" y="181"/>
                  </a:cxn>
                  <a:cxn ang="0">
                    <a:pos x="104" y="188"/>
                  </a:cxn>
                  <a:cxn ang="0">
                    <a:pos x="121" y="181"/>
                  </a:cxn>
                  <a:cxn ang="0">
                    <a:pos x="130" y="170"/>
                  </a:cxn>
                  <a:cxn ang="0">
                    <a:pos x="136" y="157"/>
                  </a:cxn>
                  <a:cxn ang="0">
                    <a:pos x="141" y="145"/>
                  </a:cxn>
                  <a:cxn ang="0">
                    <a:pos x="142" y="137"/>
                  </a:cxn>
                  <a:cxn ang="0">
                    <a:pos x="143" y="128"/>
                  </a:cxn>
                </a:cxnLst>
                <a:rect l="0" t="0" r="r" b="b"/>
                <a:pathLst>
                  <a:path w="144" h="188">
                    <a:moveTo>
                      <a:pt x="143" y="128"/>
                    </a:moveTo>
                    <a:lnTo>
                      <a:pt x="143" y="128"/>
                    </a:lnTo>
                    <a:lnTo>
                      <a:pt x="143" y="128"/>
                    </a:lnTo>
                    <a:lnTo>
                      <a:pt x="143" y="128"/>
                    </a:lnTo>
                    <a:lnTo>
                      <a:pt x="141" y="128"/>
                    </a:lnTo>
                    <a:lnTo>
                      <a:pt x="139" y="127"/>
                    </a:lnTo>
                    <a:lnTo>
                      <a:pt x="139" y="127"/>
                    </a:lnTo>
                    <a:lnTo>
                      <a:pt x="139" y="127"/>
                    </a:lnTo>
                    <a:lnTo>
                      <a:pt x="139" y="127"/>
                    </a:lnTo>
                    <a:lnTo>
                      <a:pt x="139" y="126"/>
                    </a:lnTo>
                    <a:lnTo>
                      <a:pt x="136" y="128"/>
                    </a:lnTo>
                    <a:lnTo>
                      <a:pt x="136" y="128"/>
                    </a:lnTo>
                    <a:lnTo>
                      <a:pt x="135" y="129"/>
                    </a:lnTo>
                    <a:lnTo>
                      <a:pt x="134" y="129"/>
                    </a:lnTo>
                    <a:lnTo>
                      <a:pt x="133" y="129"/>
                    </a:lnTo>
                    <a:lnTo>
                      <a:pt x="133" y="129"/>
                    </a:lnTo>
                    <a:lnTo>
                      <a:pt x="133" y="127"/>
                    </a:lnTo>
                    <a:lnTo>
                      <a:pt x="133" y="127"/>
                    </a:lnTo>
                    <a:lnTo>
                      <a:pt x="133" y="125"/>
                    </a:lnTo>
                    <a:lnTo>
                      <a:pt x="133" y="125"/>
                    </a:lnTo>
                    <a:lnTo>
                      <a:pt x="133" y="123"/>
                    </a:lnTo>
                    <a:lnTo>
                      <a:pt x="133" y="123"/>
                    </a:lnTo>
                    <a:lnTo>
                      <a:pt x="132" y="123"/>
                    </a:lnTo>
                    <a:lnTo>
                      <a:pt x="131" y="123"/>
                    </a:lnTo>
                    <a:lnTo>
                      <a:pt x="131" y="123"/>
                    </a:lnTo>
                    <a:lnTo>
                      <a:pt x="129" y="124"/>
                    </a:lnTo>
                    <a:lnTo>
                      <a:pt x="124" y="121"/>
                    </a:lnTo>
                    <a:lnTo>
                      <a:pt x="124" y="121"/>
                    </a:lnTo>
                    <a:lnTo>
                      <a:pt x="123" y="121"/>
                    </a:lnTo>
                    <a:lnTo>
                      <a:pt x="121" y="120"/>
                    </a:lnTo>
                    <a:lnTo>
                      <a:pt x="121" y="120"/>
                    </a:lnTo>
                    <a:lnTo>
                      <a:pt x="112" y="120"/>
                    </a:lnTo>
                    <a:lnTo>
                      <a:pt x="107" y="121"/>
                    </a:lnTo>
                    <a:lnTo>
                      <a:pt x="107" y="121"/>
                    </a:lnTo>
                    <a:lnTo>
                      <a:pt x="103" y="121"/>
                    </a:lnTo>
                    <a:lnTo>
                      <a:pt x="100" y="121"/>
                    </a:lnTo>
                    <a:lnTo>
                      <a:pt x="100" y="121"/>
                    </a:lnTo>
                    <a:lnTo>
                      <a:pt x="99" y="120"/>
                    </a:lnTo>
                    <a:lnTo>
                      <a:pt x="98" y="119"/>
                    </a:lnTo>
                    <a:lnTo>
                      <a:pt x="98" y="119"/>
                    </a:lnTo>
                    <a:lnTo>
                      <a:pt x="97" y="118"/>
                    </a:lnTo>
                    <a:lnTo>
                      <a:pt x="94" y="117"/>
                    </a:lnTo>
                    <a:lnTo>
                      <a:pt x="87" y="116"/>
                    </a:lnTo>
                    <a:lnTo>
                      <a:pt x="87" y="116"/>
                    </a:lnTo>
                    <a:lnTo>
                      <a:pt x="83" y="116"/>
                    </a:lnTo>
                    <a:lnTo>
                      <a:pt x="83" y="116"/>
                    </a:lnTo>
                    <a:lnTo>
                      <a:pt x="80" y="116"/>
                    </a:lnTo>
                    <a:lnTo>
                      <a:pt x="78" y="117"/>
                    </a:lnTo>
                    <a:lnTo>
                      <a:pt x="78" y="117"/>
                    </a:lnTo>
                    <a:lnTo>
                      <a:pt x="74" y="118"/>
                    </a:lnTo>
                    <a:lnTo>
                      <a:pt x="72" y="117"/>
                    </a:lnTo>
                    <a:lnTo>
                      <a:pt x="72" y="117"/>
                    </a:lnTo>
                    <a:lnTo>
                      <a:pt x="71" y="116"/>
                    </a:lnTo>
                    <a:lnTo>
                      <a:pt x="71" y="116"/>
                    </a:lnTo>
                    <a:lnTo>
                      <a:pt x="71" y="116"/>
                    </a:lnTo>
                    <a:lnTo>
                      <a:pt x="71" y="116"/>
                    </a:lnTo>
                    <a:lnTo>
                      <a:pt x="66" y="117"/>
                    </a:lnTo>
                    <a:lnTo>
                      <a:pt x="66" y="117"/>
                    </a:lnTo>
                    <a:lnTo>
                      <a:pt x="62" y="117"/>
                    </a:lnTo>
                    <a:lnTo>
                      <a:pt x="62" y="117"/>
                    </a:lnTo>
                    <a:lnTo>
                      <a:pt x="60" y="116"/>
                    </a:lnTo>
                    <a:lnTo>
                      <a:pt x="60" y="116"/>
                    </a:lnTo>
                    <a:lnTo>
                      <a:pt x="58" y="116"/>
                    </a:lnTo>
                    <a:lnTo>
                      <a:pt x="56" y="116"/>
                    </a:lnTo>
                    <a:lnTo>
                      <a:pt x="56" y="116"/>
                    </a:lnTo>
                    <a:lnTo>
                      <a:pt x="55" y="116"/>
                    </a:lnTo>
                    <a:lnTo>
                      <a:pt x="55" y="116"/>
                    </a:lnTo>
                    <a:lnTo>
                      <a:pt x="51" y="117"/>
                    </a:lnTo>
                    <a:lnTo>
                      <a:pt x="50" y="118"/>
                    </a:lnTo>
                    <a:lnTo>
                      <a:pt x="50" y="118"/>
                    </a:lnTo>
                    <a:lnTo>
                      <a:pt x="47" y="119"/>
                    </a:lnTo>
                    <a:lnTo>
                      <a:pt x="47" y="119"/>
                    </a:lnTo>
                    <a:lnTo>
                      <a:pt x="46" y="119"/>
                    </a:lnTo>
                    <a:lnTo>
                      <a:pt x="43" y="118"/>
                    </a:lnTo>
                    <a:lnTo>
                      <a:pt x="43" y="118"/>
                    </a:lnTo>
                    <a:lnTo>
                      <a:pt x="42" y="117"/>
                    </a:lnTo>
                    <a:lnTo>
                      <a:pt x="39" y="116"/>
                    </a:lnTo>
                    <a:lnTo>
                      <a:pt x="37" y="116"/>
                    </a:lnTo>
                    <a:lnTo>
                      <a:pt x="37" y="116"/>
                    </a:lnTo>
                    <a:lnTo>
                      <a:pt x="35" y="117"/>
                    </a:lnTo>
                    <a:lnTo>
                      <a:pt x="30" y="117"/>
                    </a:lnTo>
                    <a:lnTo>
                      <a:pt x="30" y="117"/>
                    </a:lnTo>
                    <a:lnTo>
                      <a:pt x="28" y="116"/>
                    </a:lnTo>
                    <a:lnTo>
                      <a:pt x="27" y="115"/>
                    </a:lnTo>
                    <a:lnTo>
                      <a:pt x="26" y="110"/>
                    </a:lnTo>
                    <a:lnTo>
                      <a:pt x="26" y="110"/>
                    </a:lnTo>
                    <a:lnTo>
                      <a:pt x="23" y="106"/>
                    </a:lnTo>
                    <a:lnTo>
                      <a:pt x="23" y="106"/>
                    </a:lnTo>
                    <a:lnTo>
                      <a:pt x="22" y="105"/>
                    </a:lnTo>
                    <a:lnTo>
                      <a:pt x="21" y="105"/>
                    </a:lnTo>
                    <a:lnTo>
                      <a:pt x="21" y="105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8" y="103"/>
                    </a:lnTo>
                    <a:lnTo>
                      <a:pt x="17" y="100"/>
                    </a:lnTo>
                    <a:lnTo>
                      <a:pt x="17" y="100"/>
                    </a:lnTo>
                    <a:lnTo>
                      <a:pt x="17" y="98"/>
                    </a:lnTo>
                    <a:lnTo>
                      <a:pt x="17" y="98"/>
                    </a:lnTo>
                    <a:lnTo>
                      <a:pt x="15" y="97"/>
                    </a:lnTo>
                    <a:lnTo>
                      <a:pt x="12" y="97"/>
                    </a:lnTo>
                    <a:lnTo>
                      <a:pt x="12" y="97"/>
                    </a:lnTo>
                    <a:lnTo>
                      <a:pt x="10" y="97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8" y="93"/>
                    </a:lnTo>
                    <a:lnTo>
                      <a:pt x="8" y="90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0" y="86"/>
                    </a:lnTo>
                    <a:lnTo>
                      <a:pt x="10" y="85"/>
                    </a:lnTo>
                    <a:lnTo>
                      <a:pt x="10" y="85"/>
                    </a:lnTo>
                    <a:lnTo>
                      <a:pt x="9" y="84"/>
                    </a:lnTo>
                    <a:lnTo>
                      <a:pt x="9" y="83"/>
                    </a:lnTo>
                    <a:lnTo>
                      <a:pt x="9" y="83"/>
                    </a:lnTo>
                    <a:lnTo>
                      <a:pt x="9" y="81"/>
                    </a:lnTo>
                    <a:lnTo>
                      <a:pt x="10" y="79"/>
                    </a:lnTo>
                    <a:lnTo>
                      <a:pt x="10" y="79"/>
                    </a:lnTo>
                    <a:lnTo>
                      <a:pt x="11" y="78"/>
                    </a:lnTo>
                    <a:lnTo>
                      <a:pt x="12" y="77"/>
                    </a:lnTo>
                    <a:lnTo>
                      <a:pt x="12" y="77"/>
                    </a:lnTo>
                    <a:lnTo>
                      <a:pt x="12" y="75"/>
                    </a:lnTo>
                    <a:lnTo>
                      <a:pt x="14" y="75"/>
                    </a:lnTo>
                    <a:lnTo>
                      <a:pt x="14" y="75"/>
                    </a:lnTo>
                    <a:lnTo>
                      <a:pt x="17" y="75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20" y="73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6" y="73"/>
                    </a:lnTo>
                    <a:lnTo>
                      <a:pt x="27" y="74"/>
                    </a:lnTo>
                    <a:lnTo>
                      <a:pt x="28" y="76"/>
                    </a:lnTo>
                    <a:lnTo>
                      <a:pt x="28" y="77"/>
                    </a:lnTo>
                    <a:lnTo>
                      <a:pt x="28" y="77"/>
                    </a:lnTo>
                    <a:lnTo>
                      <a:pt x="28" y="78"/>
                    </a:lnTo>
                    <a:lnTo>
                      <a:pt x="28" y="78"/>
                    </a:lnTo>
                    <a:lnTo>
                      <a:pt x="28" y="79"/>
                    </a:lnTo>
                    <a:lnTo>
                      <a:pt x="28" y="79"/>
                    </a:lnTo>
                    <a:lnTo>
                      <a:pt x="29" y="79"/>
                    </a:lnTo>
                    <a:lnTo>
                      <a:pt x="29" y="79"/>
                    </a:lnTo>
                    <a:lnTo>
                      <a:pt x="29" y="77"/>
                    </a:lnTo>
                    <a:lnTo>
                      <a:pt x="29" y="77"/>
                    </a:lnTo>
                    <a:lnTo>
                      <a:pt x="29" y="75"/>
                    </a:lnTo>
                    <a:lnTo>
                      <a:pt x="28" y="74"/>
                    </a:lnTo>
                    <a:lnTo>
                      <a:pt x="28" y="74"/>
                    </a:lnTo>
                    <a:lnTo>
                      <a:pt x="28" y="72"/>
                    </a:lnTo>
                    <a:lnTo>
                      <a:pt x="28" y="72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29" y="63"/>
                    </a:lnTo>
                    <a:lnTo>
                      <a:pt x="29" y="63"/>
                    </a:lnTo>
                    <a:lnTo>
                      <a:pt x="30" y="61"/>
                    </a:lnTo>
                    <a:lnTo>
                      <a:pt x="31" y="59"/>
                    </a:lnTo>
                    <a:lnTo>
                      <a:pt x="31" y="59"/>
                    </a:lnTo>
                    <a:lnTo>
                      <a:pt x="32" y="58"/>
                    </a:lnTo>
                    <a:lnTo>
                      <a:pt x="33" y="56"/>
                    </a:lnTo>
                    <a:lnTo>
                      <a:pt x="33" y="56"/>
                    </a:lnTo>
                    <a:lnTo>
                      <a:pt x="35" y="54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7" y="53"/>
                    </a:lnTo>
                    <a:lnTo>
                      <a:pt x="37" y="53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1" y="43"/>
                    </a:lnTo>
                    <a:lnTo>
                      <a:pt x="41" y="43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45" y="40"/>
                    </a:lnTo>
                    <a:lnTo>
                      <a:pt x="46" y="37"/>
                    </a:lnTo>
                    <a:lnTo>
                      <a:pt x="49" y="36"/>
                    </a:lnTo>
                    <a:lnTo>
                      <a:pt x="49" y="36"/>
                    </a:lnTo>
                    <a:lnTo>
                      <a:pt x="51" y="36"/>
                    </a:lnTo>
                    <a:lnTo>
                      <a:pt x="51" y="35"/>
                    </a:lnTo>
                    <a:lnTo>
                      <a:pt x="51" y="35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53" y="24"/>
                    </a:lnTo>
                    <a:lnTo>
                      <a:pt x="55" y="23"/>
                    </a:lnTo>
                    <a:lnTo>
                      <a:pt x="57" y="23"/>
                    </a:lnTo>
                    <a:lnTo>
                      <a:pt x="57" y="23"/>
                    </a:lnTo>
                    <a:lnTo>
                      <a:pt x="58" y="23"/>
                    </a:lnTo>
                    <a:lnTo>
                      <a:pt x="58" y="23"/>
                    </a:lnTo>
                    <a:lnTo>
                      <a:pt x="59" y="20"/>
                    </a:lnTo>
                    <a:lnTo>
                      <a:pt x="58" y="20"/>
                    </a:lnTo>
                    <a:lnTo>
                      <a:pt x="58" y="20"/>
                    </a:lnTo>
                    <a:lnTo>
                      <a:pt x="56" y="15"/>
                    </a:lnTo>
                    <a:lnTo>
                      <a:pt x="55" y="12"/>
                    </a:lnTo>
                    <a:lnTo>
                      <a:pt x="55" y="12"/>
                    </a:lnTo>
                    <a:lnTo>
                      <a:pt x="53" y="10"/>
                    </a:lnTo>
                    <a:lnTo>
                      <a:pt x="53" y="10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49" y="10"/>
                    </a:lnTo>
                    <a:lnTo>
                      <a:pt x="49" y="10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5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1" y="12"/>
                    </a:lnTo>
                    <a:lnTo>
                      <a:pt x="41" y="14"/>
                    </a:lnTo>
                    <a:lnTo>
                      <a:pt x="41" y="17"/>
                    </a:lnTo>
                    <a:lnTo>
                      <a:pt x="41" y="17"/>
                    </a:lnTo>
                    <a:lnTo>
                      <a:pt x="41" y="19"/>
                    </a:lnTo>
                    <a:lnTo>
                      <a:pt x="41" y="19"/>
                    </a:lnTo>
                    <a:lnTo>
                      <a:pt x="41" y="21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37" y="24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27" y="21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3"/>
                    </a:lnTo>
                    <a:lnTo>
                      <a:pt x="28" y="10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32" y="6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29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9" y="7"/>
                    </a:lnTo>
                    <a:lnTo>
                      <a:pt x="15" y="15"/>
                    </a:lnTo>
                    <a:lnTo>
                      <a:pt x="10" y="24"/>
                    </a:lnTo>
                    <a:lnTo>
                      <a:pt x="7" y="33"/>
                    </a:lnTo>
                    <a:lnTo>
                      <a:pt x="4" y="43"/>
                    </a:lnTo>
                    <a:lnTo>
                      <a:pt x="1" y="52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87"/>
                    </a:lnTo>
                    <a:lnTo>
                      <a:pt x="1" y="87"/>
                    </a:lnTo>
                    <a:lnTo>
                      <a:pt x="4" y="90"/>
                    </a:lnTo>
                    <a:lnTo>
                      <a:pt x="5" y="95"/>
                    </a:lnTo>
                    <a:lnTo>
                      <a:pt x="5" y="95"/>
                    </a:lnTo>
                    <a:lnTo>
                      <a:pt x="7" y="100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1" y="106"/>
                    </a:lnTo>
                    <a:lnTo>
                      <a:pt x="14" y="107"/>
                    </a:lnTo>
                    <a:lnTo>
                      <a:pt x="14" y="107"/>
                    </a:lnTo>
                    <a:lnTo>
                      <a:pt x="17" y="108"/>
                    </a:lnTo>
                    <a:lnTo>
                      <a:pt x="20" y="110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25" y="117"/>
                    </a:lnTo>
                    <a:lnTo>
                      <a:pt x="27" y="119"/>
                    </a:lnTo>
                    <a:lnTo>
                      <a:pt x="27" y="119"/>
                    </a:lnTo>
                    <a:lnTo>
                      <a:pt x="30" y="119"/>
                    </a:lnTo>
                    <a:lnTo>
                      <a:pt x="32" y="119"/>
                    </a:lnTo>
                    <a:lnTo>
                      <a:pt x="32" y="119"/>
                    </a:lnTo>
                    <a:lnTo>
                      <a:pt x="32" y="120"/>
                    </a:lnTo>
                    <a:lnTo>
                      <a:pt x="33" y="120"/>
                    </a:lnTo>
                    <a:lnTo>
                      <a:pt x="33" y="120"/>
                    </a:lnTo>
                    <a:lnTo>
                      <a:pt x="41" y="120"/>
                    </a:lnTo>
                    <a:lnTo>
                      <a:pt x="45" y="123"/>
                    </a:lnTo>
                    <a:lnTo>
                      <a:pt x="47" y="125"/>
                    </a:lnTo>
                    <a:lnTo>
                      <a:pt x="47" y="128"/>
                    </a:lnTo>
                    <a:lnTo>
                      <a:pt x="47" y="128"/>
                    </a:lnTo>
                    <a:lnTo>
                      <a:pt x="48" y="131"/>
                    </a:lnTo>
                    <a:lnTo>
                      <a:pt x="50" y="136"/>
                    </a:lnTo>
                    <a:lnTo>
                      <a:pt x="51" y="139"/>
                    </a:lnTo>
                    <a:lnTo>
                      <a:pt x="51" y="139"/>
                    </a:lnTo>
                    <a:lnTo>
                      <a:pt x="51" y="143"/>
                    </a:lnTo>
                    <a:lnTo>
                      <a:pt x="53" y="145"/>
                    </a:lnTo>
                    <a:lnTo>
                      <a:pt x="53" y="145"/>
                    </a:lnTo>
                    <a:lnTo>
                      <a:pt x="55" y="146"/>
                    </a:lnTo>
                    <a:lnTo>
                      <a:pt x="57" y="146"/>
                    </a:lnTo>
                    <a:lnTo>
                      <a:pt x="57" y="146"/>
                    </a:lnTo>
                    <a:lnTo>
                      <a:pt x="59" y="147"/>
                    </a:lnTo>
                    <a:lnTo>
                      <a:pt x="60" y="148"/>
                    </a:lnTo>
                    <a:lnTo>
                      <a:pt x="61" y="149"/>
                    </a:lnTo>
                    <a:lnTo>
                      <a:pt x="61" y="149"/>
                    </a:lnTo>
                    <a:lnTo>
                      <a:pt x="62" y="152"/>
                    </a:lnTo>
                    <a:lnTo>
                      <a:pt x="62" y="155"/>
                    </a:lnTo>
                    <a:lnTo>
                      <a:pt x="63" y="155"/>
                    </a:lnTo>
                    <a:lnTo>
                      <a:pt x="63" y="155"/>
                    </a:lnTo>
                    <a:lnTo>
                      <a:pt x="64" y="156"/>
                    </a:lnTo>
                    <a:lnTo>
                      <a:pt x="68" y="158"/>
                    </a:lnTo>
                    <a:lnTo>
                      <a:pt x="68" y="158"/>
                    </a:lnTo>
                    <a:lnTo>
                      <a:pt x="69" y="158"/>
                    </a:lnTo>
                    <a:lnTo>
                      <a:pt x="69" y="158"/>
                    </a:lnTo>
                    <a:lnTo>
                      <a:pt x="72" y="158"/>
                    </a:lnTo>
                    <a:lnTo>
                      <a:pt x="76" y="160"/>
                    </a:lnTo>
                    <a:lnTo>
                      <a:pt x="76" y="160"/>
                    </a:lnTo>
                    <a:lnTo>
                      <a:pt x="79" y="162"/>
                    </a:lnTo>
                    <a:lnTo>
                      <a:pt x="81" y="165"/>
                    </a:lnTo>
                    <a:lnTo>
                      <a:pt x="81" y="165"/>
                    </a:lnTo>
                    <a:lnTo>
                      <a:pt x="83" y="167"/>
                    </a:lnTo>
                    <a:lnTo>
                      <a:pt x="87" y="171"/>
                    </a:lnTo>
                    <a:lnTo>
                      <a:pt x="87" y="171"/>
                    </a:lnTo>
                    <a:lnTo>
                      <a:pt x="88" y="172"/>
                    </a:lnTo>
                    <a:lnTo>
                      <a:pt x="89" y="174"/>
                    </a:lnTo>
                    <a:lnTo>
                      <a:pt x="89" y="174"/>
                    </a:lnTo>
                    <a:lnTo>
                      <a:pt x="92" y="176"/>
                    </a:lnTo>
                    <a:lnTo>
                      <a:pt x="96" y="181"/>
                    </a:lnTo>
                    <a:lnTo>
                      <a:pt x="96" y="181"/>
                    </a:lnTo>
                    <a:lnTo>
                      <a:pt x="98" y="182"/>
                    </a:lnTo>
                    <a:lnTo>
                      <a:pt x="98" y="182"/>
                    </a:lnTo>
                    <a:lnTo>
                      <a:pt x="102" y="186"/>
                    </a:lnTo>
                    <a:lnTo>
                      <a:pt x="102" y="186"/>
                    </a:lnTo>
                    <a:lnTo>
                      <a:pt x="104" y="188"/>
                    </a:lnTo>
                    <a:lnTo>
                      <a:pt x="104" y="188"/>
                    </a:lnTo>
                    <a:lnTo>
                      <a:pt x="117" y="188"/>
                    </a:lnTo>
                    <a:lnTo>
                      <a:pt x="117" y="188"/>
                    </a:lnTo>
                    <a:lnTo>
                      <a:pt x="120" y="188"/>
                    </a:lnTo>
                    <a:lnTo>
                      <a:pt x="120" y="188"/>
                    </a:lnTo>
                    <a:lnTo>
                      <a:pt x="121" y="181"/>
                    </a:lnTo>
                    <a:lnTo>
                      <a:pt x="123" y="178"/>
                    </a:lnTo>
                    <a:lnTo>
                      <a:pt x="125" y="177"/>
                    </a:lnTo>
                    <a:lnTo>
                      <a:pt x="125" y="177"/>
                    </a:lnTo>
                    <a:lnTo>
                      <a:pt x="127" y="176"/>
                    </a:lnTo>
                    <a:lnTo>
                      <a:pt x="128" y="175"/>
                    </a:lnTo>
                    <a:lnTo>
                      <a:pt x="130" y="170"/>
                    </a:lnTo>
                    <a:lnTo>
                      <a:pt x="130" y="170"/>
                    </a:lnTo>
                    <a:lnTo>
                      <a:pt x="133" y="165"/>
                    </a:lnTo>
                    <a:lnTo>
                      <a:pt x="135" y="162"/>
                    </a:lnTo>
                    <a:lnTo>
                      <a:pt x="135" y="162"/>
                    </a:lnTo>
                    <a:lnTo>
                      <a:pt x="136" y="160"/>
                    </a:lnTo>
                    <a:lnTo>
                      <a:pt x="136" y="157"/>
                    </a:lnTo>
                    <a:lnTo>
                      <a:pt x="136" y="157"/>
                    </a:lnTo>
                    <a:lnTo>
                      <a:pt x="138" y="151"/>
                    </a:lnTo>
                    <a:lnTo>
                      <a:pt x="139" y="148"/>
                    </a:lnTo>
                    <a:lnTo>
                      <a:pt x="141" y="146"/>
                    </a:lnTo>
                    <a:lnTo>
                      <a:pt x="141" y="146"/>
                    </a:lnTo>
                    <a:lnTo>
                      <a:pt x="141" y="145"/>
                    </a:lnTo>
                    <a:lnTo>
                      <a:pt x="141" y="145"/>
                    </a:lnTo>
                    <a:lnTo>
                      <a:pt x="140" y="141"/>
                    </a:lnTo>
                    <a:lnTo>
                      <a:pt x="140" y="141"/>
                    </a:lnTo>
                    <a:lnTo>
                      <a:pt x="141" y="139"/>
                    </a:lnTo>
                    <a:lnTo>
                      <a:pt x="142" y="137"/>
                    </a:lnTo>
                    <a:lnTo>
                      <a:pt x="142" y="137"/>
                    </a:lnTo>
                    <a:lnTo>
                      <a:pt x="143" y="136"/>
                    </a:lnTo>
                    <a:lnTo>
                      <a:pt x="143" y="136"/>
                    </a:lnTo>
                    <a:lnTo>
                      <a:pt x="144" y="129"/>
                    </a:lnTo>
                    <a:lnTo>
                      <a:pt x="144" y="129"/>
                    </a:lnTo>
                    <a:lnTo>
                      <a:pt x="143" y="128"/>
                    </a:lnTo>
                    <a:lnTo>
                      <a:pt x="143" y="128"/>
                    </a:lnTo>
                    <a:lnTo>
                      <a:pt x="143" y="128"/>
                    </a:lnTo>
                    <a:lnTo>
                      <a:pt x="143" y="128"/>
                    </a:lnTo>
                    <a:close/>
                  </a:path>
                </a:pathLst>
              </a:custGeom>
              <a:solidFill>
                <a:srgbClr val="63A9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3640" name="Freeform 88"/>
              <p:cNvSpPr>
                <a:spLocks noEditPoints="1"/>
              </p:cNvSpPr>
              <p:nvPr/>
            </p:nvSpPr>
            <p:spPr bwMode="auto">
              <a:xfrm>
                <a:off x="4891" y="1054"/>
                <a:ext cx="252" cy="250"/>
              </a:xfrm>
              <a:custGeom>
                <a:avLst/>
                <a:gdLst/>
                <a:ahLst/>
                <a:cxnLst>
                  <a:cxn ang="0">
                    <a:pos x="151" y="194"/>
                  </a:cxn>
                  <a:cxn ang="0">
                    <a:pos x="141" y="173"/>
                  </a:cxn>
                  <a:cxn ang="0">
                    <a:pos x="86" y="168"/>
                  </a:cxn>
                  <a:cxn ang="0">
                    <a:pos x="45" y="168"/>
                  </a:cxn>
                  <a:cxn ang="0">
                    <a:pos x="21" y="139"/>
                  </a:cxn>
                  <a:cxn ang="0">
                    <a:pos x="36" y="135"/>
                  </a:cxn>
                  <a:cxn ang="0">
                    <a:pos x="49" y="98"/>
                  </a:cxn>
                  <a:cxn ang="0">
                    <a:pos x="66" y="65"/>
                  </a:cxn>
                  <a:cxn ang="0">
                    <a:pos x="38" y="65"/>
                  </a:cxn>
                  <a:cxn ang="0">
                    <a:pos x="80" y="17"/>
                  </a:cxn>
                  <a:cxn ang="0">
                    <a:pos x="126" y="28"/>
                  </a:cxn>
                  <a:cxn ang="0">
                    <a:pos x="134" y="23"/>
                  </a:cxn>
                  <a:cxn ang="0">
                    <a:pos x="133" y="43"/>
                  </a:cxn>
                  <a:cxn ang="0">
                    <a:pos x="142" y="55"/>
                  </a:cxn>
                  <a:cxn ang="0">
                    <a:pos x="159" y="62"/>
                  </a:cxn>
                  <a:cxn ang="0">
                    <a:pos x="163" y="43"/>
                  </a:cxn>
                  <a:cxn ang="0">
                    <a:pos x="185" y="43"/>
                  </a:cxn>
                  <a:cxn ang="0">
                    <a:pos x="160" y="67"/>
                  </a:cxn>
                  <a:cxn ang="0">
                    <a:pos x="160" y="121"/>
                  </a:cxn>
                  <a:cxn ang="0">
                    <a:pos x="191" y="129"/>
                  </a:cxn>
                  <a:cxn ang="0">
                    <a:pos x="212" y="127"/>
                  </a:cxn>
                  <a:cxn ang="0">
                    <a:pos x="225" y="158"/>
                  </a:cxn>
                  <a:cxn ang="0">
                    <a:pos x="242" y="137"/>
                  </a:cxn>
                  <a:cxn ang="0">
                    <a:pos x="105" y="234"/>
                  </a:cxn>
                  <a:cxn ang="0">
                    <a:pos x="68" y="200"/>
                  </a:cxn>
                  <a:cxn ang="0">
                    <a:pos x="29" y="163"/>
                  </a:cxn>
                  <a:cxn ang="0">
                    <a:pos x="36" y="55"/>
                  </a:cxn>
                  <a:cxn ang="0">
                    <a:pos x="50" y="70"/>
                  </a:cxn>
                  <a:cxn ang="0">
                    <a:pos x="62" y="77"/>
                  </a:cxn>
                  <a:cxn ang="0">
                    <a:pos x="40" y="112"/>
                  </a:cxn>
                  <a:cxn ang="0">
                    <a:pos x="31" y="125"/>
                  </a:cxn>
                  <a:cxn ang="0">
                    <a:pos x="18" y="149"/>
                  </a:cxn>
                  <a:cxn ang="0">
                    <a:pos x="48" y="169"/>
                  </a:cxn>
                  <a:cxn ang="0">
                    <a:pos x="81" y="170"/>
                  </a:cxn>
                  <a:cxn ang="0">
                    <a:pos x="138" y="177"/>
                  </a:cxn>
                  <a:cxn ang="0">
                    <a:pos x="152" y="181"/>
                  </a:cxn>
                  <a:cxn ang="0">
                    <a:pos x="136" y="229"/>
                  </a:cxn>
                  <a:cxn ang="0">
                    <a:pos x="36" y="174"/>
                  </a:cxn>
                  <a:cxn ang="0">
                    <a:pos x="68" y="203"/>
                  </a:cxn>
                  <a:cxn ang="0">
                    <a:pos x="99" y="231"/>
                  </a:cxn>
                  <a:cxn ang="0">
                    <a:pos x="147" y="10"/>
                  </a:cxn>
                  <a:cxn ang="0">
                    <a:pos x="233" y="150"/>
                  </a:cxn>
                  <a:cxn ang="0">
                    <a:pos x="218" y="134"/>
                  </a:cxn>
                  <a:cxn ang="0">
                    <a:pos x="199" y="119"/>
                  </a:cxn>
                  <a:cxn ang="0">
                    <a:pos x="161" y="120"/>
                  </a:cxn>
                  <a:cxn ang="0">
                    <a:pos x="161" y="69"/>
                  </a:cxn>
                  <a:cxn ang="0">
                    <a:pos x="190" y="41"/>
                  </a:cxn>
                  <a:cxn ang="0">
                    <a:pos x="164" y="48"/>
                  </a:cxn>
                  <a:cxn ang="0">
                    <a:pos x="152" y="67"/>
                  </a:cxn>
                  <a:cxn ang="0">
                    <a:pos x="140" y="53"/>
                  </a:cxn>
                  <a:cxn ang="0">
                    <a:pos x="137" y="28"/>
                  </a:cxn>
                  <a:cxn ang="0">
                    <a:pos x="121" y="24"/>
                  </a:cxn>
                  <a:cxn ang="0">
                    <a:pos x="126" y="0"/>
                  </a:cxn>
                  <a:cxn ang="0">
                    <a:pos x="37" y="213"/>
                  </a:cxn>
                  <a:cxn ang="0">
                    <a:pos x="252" y="125"/>
                  </a:cxn>
                  <a:cxn ang="0">
                    <a:pos x="59" y="50"/>
                  </a:cxn>
                  <a:cxn ang="0">
                    <a:pos x="56" y="53"/>
                  </a:cxn>
                  <a:cxn ang="0">
                    <a:pos x="78" y="49"/>
                  </a:cxn>
                  <a:cxn ang="0">
                    <a:pos x="86" y="37"/>
                  </a:cxn>
                  <a:cxn ang="0">
                    <a:pos x="85" y="43"/>
                  </a:cxn>
                  <a:cxn ang="0">
                    <a:pos x="66" y="45"/>
                  </a:cxn>
                  <a:cxn ang="0">
                    <a:pos x="87" y="48"/>
                  </a:cxn>
                  <a:cxn ang="0">
                    <a:pos x="99" y="36"/>
                  </a:cxn>
                </a:cxnLst>
                <a:rect l="0" t="0" r="r" b="b"/>
                <a:pathLst>
                  <a:path w="252" h="250">
                    <a:moveTo>
                      <a:pt x="131" y="241"/>
                    </a:moveTo>
                    <a:lnTo>
                      <a:pt x="131" y="241"/>
                    </a:lnTo>
                    <a:lnTo>
                      <a:pt x="132" y="235"/>
                    </a:lnTo>
                    <a:lnTo>
                      <a:pt x="133" y="232"/>
                    </a:lnTo>
                    <a:lnTo>
                      <a:pt x="133" y="232"/>
                    </a:lnTo>
                    <a:lnTo>
                      <a:pt x="134" y="232"/>
                    </a:lnTo>
                    <a:lnTo>
                      <a:pt x="134" y="232"/>
                    </a:lnTo>
                    <a:lnTo>
                      <a:pt x="137" y="231"/>
                    </a:lnTo>
                    <a:lnTo>
                      <a:pt x="138" y="229"/>
                    </a:lnTo>
                    <a:lnTo>
                      <a:pt x="141" y="224"/>
                    </a:lnTo>
                    <a:lnTo>
                      <a:pt x="141" y="224"/>
                    </a:lnTo>
                    <a:lnTo>
                      <a:pt x="143" y="220"/>
                    </a:lnTo>
                    <a:lnTo>
                      <a:pt x="145" y="217"/>
                    </a:lnTo>
                    <a:lnTo>
                      <a:pt x="145" y="217"/>
                    </a:lnTo>
                    <a:lnTo>
                      <a:pt x="148" y="214"/>
                    </a:lnTo>
                    <a:lnTo>
                      <a:pt x="148" y="210"/>
                    </a:lnTo>
                    <a:lnTo>
                      <a:pt x="148" y="210"/>
                    </a:lnTo>
                    <a:lnTo>
                      <a:pt x="149" y="205"/>
                    </a:lnTo>
                    <a:lnTo>
                      <a:pt x="150" y="202"/>
                    </a:lnTo>
                    <a:lnTo>
                      <a:pt x="152" y="200"/>
                    </a:lnTo>
                    <a:lnTo>
                      <a:pt x="152" y="200"/>
                    </a:lnTo>
                    <a:lnTo>
                      <a:pt x="152" y="198"/>
                    </a:lnTo>
                    <a:lnTo>
                      <a:pt x="152" y="198"/>
                    </a:lnTo>
                    <a:lnTo>
                      <a:pt x="152" y="198"/>
                    </a:lnTo>
                    <a:lnTo>
                      <a:pt x="152" y="196"/>
                    </a:lnTo>
                    <a:lnTo>
                      <a:pt x="151" y="194"/>
                    </a:lnTo>
                    <a:lnTo>
                      <a:pt x="153" y="192"/>
                    </a:lnTo>
                    <a:lnTo>
                      <a:pt x="154" y="189"/>
                    </a:lnTo>
                    <a:lnTo>
                      <a:pt x="154" y="189"/>
                    </a:lnTo>
                    <a:lnTo>
                      <a:pt x="154" y="181"/>
                    </a:lnTo>
                    <a:lnTo>
                      <a:pt x="154" y="180"/>
                    </a:lnTo>
                    <a:lnTo>
                      <a:pt x="153" y="179"/>
                    </a:lnTo>
                    <a:lnTo>
                      <a:pt x="153" y="179"/>
                    </a:lnTo>
                    <a:lnTo>
                      <a:pt x="151" y="179"/>
                    </a:lnTo>
                    <a:lnTo>
                      <a:pt x="151" y="179"/>
                    </a:lnTo>
                    <a:lnTo>
                      <a:pt x="150" y="179"/>
                    </a:lnTo>
                    <a:lnTo>
                      <a:pt x="150" y="179"/>
                    </a:lnTo>
                    <a:lnTo>
                      <a:pt x="148" y="178"/>
                    </a:lnTo>
                    <a:lnTo>
                      <a:pt x="148" y="177"/>
                    </a:lnTo>
                    <a:lnTo>
                      <a:pt x="148" y="177"/>
                    </a:lnTo>
                    <a:lnTo>
                      <a:pt x="144" y="179"/>
                    </a:lnTo>
                    <a:lnTo>
                      <a:pt x="144" y="179"/>
                    </a:lnTo>
                    <a:lnTo>
                      <a:pt x="144" y="179"/>
                    </a:lnTo>
                    <a:lnTo>
                      <a:pt x="144" y="179"/>
                    </a:lnTo>
                    <a:lnTo>
                      <a:pt x="144" y="178"/>
                    </a:lnTo>
                    <a:lnTo>
                      <a:pt x="144" y="178"/>
                    </a:lnTo>
                    <a:lnTo>
                      <a:pt x="144" y="176"/>
                    </a:lnTo>
                    <a:lnTo>
                      <a:pt x="144" y="176"/>
                    </a:lnTo>
                    <a:lnTo>
                      <a:pt x="144" y="174"/>
                    </a:lnTo>
                    <a:lnTo>
                      <a:pt x="143" y="173"/>
                    </a:lnTo>
                    <a:lnTo>
                      <a:pt x="143" y="173"/>
                    </a:lnTo>
                    <a:lnTo>
                      <a:pt x="141" y="173"/>
                    </a:lnTo>
                    <a:lnTo>
                      <a:pt x="139" y="174"/>
                    </a:lnTo>
                    <a:lnTo>
                      <a:pt x="138" y="174"/>
                    </a:lnTo>
                    <a:lnTo>
                      <a:pt x="138" y="174"/>
                    </a:lnTo>
                    <a:lnTo>
                      <a:pt x="134" y="173"/>
                    </a:lnTo>
                    <a:lnTo>
                      <a:pt x="134" y="173"/>
                    </a:lnTo>
                    <a:lnTo>
                      <a:pt x="133" y="172"/>
                    </a:lnTo>
                    <a:lnTo>
                      <a:pt x="130" y="171"/>
                    </a:lnTo>
                    <a:lnTo>
                      <a:pt x="130" y="171"/>
                    </a:lnTo>
                    <a:lnTo>
                      <a:pt x="121" y="171"/>
                    </a:lnTo>
                    <a:lnTo>
                      <a:pt x="116" y="172"/>
                    </a:lnTo>
                    <a:lnTo>
                      <a:pt x="116" y="172"/>
                    </a:lnTo>
                    <a:lnTo>
                      <a:pt x="112" y="172"/>
                    </a:lnTo>
                    <a:lnTo>
                      <a:pt x="110" y="172"/>
                    </a:lnTo>
                    <a:lnTo>
                      <a:pt x="110" y="172"/>
                    </a:lnTo>
                    <a:lnTo>
                      <a:pt x="108" y="171"/>
                    </a:lnTo>
                    <a:lnTo>
                      <a:pt x="108" y="171"/>
                    </a:lnTo>
                    <a:lnTo>
                      <a:pt x="107" y="169"/>
                    </a:lnTo>
                    <a:lnTo>
                      <a:pt x="106" y="168"/>
                    </a:lnTo>
                    <a:lnTo>
                      <a:pt x="103" y="168"/>
                    </a:lnTo>
                    <a:lnTo>
                      <a:pt x="103" y="168"/>
                    </a:lnTo>
                    <a:lnTo>
                      <a:pt x="97" y="167"/>
                    </a:lnTo>
                    <a:lnTo>
                      <a:pt x="91" y="167"/>
                    </a:lnTo>
                    <a:lnTo>
                      <a:pt x="91" y="167"/>
                    </a:lnTo>
                    <a:lnTo>
                      <a:pt x="88" y="167"/>
                    </a:lnTo>
                    <a:lnTo>
                      <a:pt x="86" y="168"/>
                    </a:lnTo>
                    <a:lnTo>
                      <a:pt x="86" y="168"/>
                    </a:lnTo>
                    <a:lnTo>
                      <a:pt x="83" y="169"/>
                    </a:lnTo>
                    <a:lnTo>
                      <a:pt x="83" y="169"/>
                    </a:lnTo>
                    <a:lnTo>
                      <a:pt x="83" y="169"/>
                    </a:lnTo>
                    <a:lnTo>
                      <a:pt x="83" y="169"/>
                    </a:lnTo>
                    <a:lnTo>
                      <a:pt x="83" y="169"/>
                    </a:lnTo>
                    <a:lnTo>
                      <a:pt x="80" y="167"/>
                    </a:lnTo>
                    <a:lnTo>
                      <a:pt x="80" y="167"/>
                    </a:lnTo>
                    <a:lnTo>
                      <a:pt x="73" y="168"/>
                    </a:lnTo>
                    <a:lnTo>
                      <a:pt x="71" y="168"/>
                    </a:lnTo>
                    <a:lnTo>
                      <a:pt x="71" y="168"/>
                    </a:lnTo>
                    <a:lnTo>
                      <a:pt x="70" y="168"/>
                    </a:lnTo>
                    <a:lnTo>
                      <a:pt x="70" y="168"/>
                    </a:lnTo>
                    <a:lnTo>
                      <a:pt x="68" y="167"/>
                    </a:lnTo>
                    <a:lnTo>
                      <a:pt x="64" y="167"/>
                    </a:lnTo>
                    <a:lnTo>
                      <a:pt x="64" y="167"/>
                    </a:lnTo>
                    <a:lnTo>
                      <a:pt x="59" y="168"/>
                    </a:lnTo>
                    <a:lnTo>
                      <a:pt x="57" y="169"/>
                    </a:lnTo>
                    <a:lnTo>
                      <a:pt x="56" y="170"/>
                    </a:lnTo>
                    <a:lnTo>
                      <a:pt x="56" y="170"/>
                    </a:lnTo>
                    <a:lnTo>
                      <a:pt x="55" y="169"/>
                    </a:lnTo>
                    <a:lnTo>
                      <a:pt x="55" y="169"/>
                    </a:lnTo>
                    <a:lnTo>
                      <a:pt x="52" y="168"/>
                    </a:lnTo>
                    <a:lnTo>
                      <a:pt x="48" y="167"/>
                    </a:lnTo>
                    <a:lnTo>
                      <a:pt x="48" y="167"/>
                    </a:lnTo>
                    <a:lnTo>
                      <a:pt x="45" y="168"/>
                    </a:lnTo>
                    <a:lnTo>
                      <a:pt x="45" y="168"/>
                    </a:lnTo>
                    <a:lnTo>
                      <a:pt x="44" y="168"/>
                    </a:lnTo>
                    <a:lnTo>
                      <a:pt x="39" y="168"/>
                    </a:lnTo>
                    <a:lnTo>
                      <a:pt x="39" y="168"/>
                    </a:lnTo>
                    <a:lnTo>
                      <a:pt x="38" y="167"/>
                    </a:lnTo>
                    <a:lnTo>
                      <a:pt x="38" y="166"/>
                    </a:lnTo>
                    <a:lnTo>
                      <a:pt x="37" y="162"/>
                    </a:lnTo>
                    <a:lnTo>
                      <a:pt x="35" y="158"/>
                    </a:lnTo>
                    <a:lnTo>
                      <a:pt x="35" y="158"/>
                    </a:lnTo>
                    <a:lnTo>
                      <a:pt x="32" y="156"/>
                    </a:lnTo>
                    <a:lnTo>
                      <a:pt x="30" y="156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28" y="153"/>
                    </a:lnTo>
                    <a:lnTo>
                      <a:pt x="28" y="150"/>
                    </a:lnTo>
                    <a:lnTo>
                      <a:pt x="28" y="150"/>
                    </a:lnTo>
                    <a:lnTo>
                      <a:pt x="26" y="149"/>
                    </a:lnTo>
                    <a:lnTo>
                      <a:pt x="25" y="148"/>
                    </a:lnTo>
                    <a:lnTo>
                      <a:pt x="21" y="148"/>
                    </a:lnTo>
                    <a:lnTo>
                      <a:pt x="21" y="148"/>
                    </a:lnTo>
                    <a:lnTo>
                      <a:pt x="20" y="148"/>
                    </a:lnTo>
                    <a:lnTo>
                      <a:pt x="20" y="148"/>
                    </a:lnTo>
                    <a:lnTo>
                      <a:pt x="19" y="145"/>
                    </a:lnTo>
                    <a:lnTo>
                      <a:pt x="20" y="142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1" y="139"/>
                    </a:lnTo>
                    <a:lnTo>
                      <a:pt x="21" y="138"/>
                    </a:lnTo>
                    <a:lnTo>
                      <a:pt x="21" y="137"/>
                    </a:lnTo>
                    <a:lnTo>
                      <a:pt x="20" y="136"/>
                    </a:lnTo>
                    <a:lnTo>
                      <a:pt x="20" y="136"/>
                    </a:lnTo>
                    <a:lnTo>
                      <a:pt x="20" y="136"/>
                    </a:lnTo>
                    <a:lnTo>
                      <a:pt x="20" y="136"/>
                    </a:lnTo>
                    <a:lnTo>
                      <a:pt x="20" y="136"/>
                    </a:lnTo>
                    <a:lnTo>
                      <a:pt x="20" y="135"/>
                    </a:lnTo>
                    <a:lnTo>
                      <a:pt x="20" y="135"/>
                    </a:lnTo>
                    <a:lnTo>
                      <a:pt x="23" y="132"/>
                    </a:lnTo>
                    <a:lnTo>
                      <a:pt x="23" y="130"/>
                    </a:lnTo>
                    <a:lnTo>
                      <a:pt x="23" y="130"/>
                    </a:lnTo>
                    <a:lnTo>
                      <a:pt x="23" y="130"/>
                    </a:lnTo>
                    <a:lnTo>
                      <a:pt x="25" y="130"/>
                    </a:lnTo>
                    <a:lnTo>
                      <a:pt x="27" y="129"/>
                    </a:lnTo>
                    <a:lnTo>
                      <a:pt x="29" y="128"/>
                    </a:lnTo>
                    <a:lnTo>
                      <a:pt x="29" y="128"/>
                    </a:lnTo>
                    <a:lnTo>
                      <a:pt x="30" y="127"/>
                    </a:lnTo>
                    <a:lnTo>
                      <a:pt x="30" y="127"/>
                    </a:lnTo>
                    <a:lnTo>
                      <a:pt x="34" y="128"/>
                    </a:lnTo>
                    <a:lnTo>
                      <a:pt x="35" y="129"/>
                    </a:lnTo>
                    <a:lnTo>
                      <a:pt x="35" y="131"/>
                    </a:lnTo>
                    <a:lnTo>
                      <a:pt x="35" y="131"/>
                    </a:lnTo>
                    <a:lnTo>
                      <a:pt x="35" y="132"/>
                    </a:lnTo>
                    <a:lnTo>
                      <a:pt x="36" y="135"/>
                    </a:lnTo>
                    <a:lnTo>
                      <a:pt x="36" y="135"/>
                    </a:lnTo>
                    <a:lnTo>
                      <a:pt x="38" y="136"/>
                    </a:lnTo>
                    <a:lnTo>
                      <a:pt x="39" y="136"/>
                    </a:lnTo>
                    <a:lnTo>
                      <a:pt x="40" y="136"/>
                    </a:lnTo>
                    <a:lnTo>
                      <a:pt x="40" y="134"/>
                    </a:lnTo>
                    <a:lnTo>
                      <a:pt x="40" y="134"/>
                    </a:lnTo>
                    <a:lnTo>
                      <a:pt x="40" y="130"/>
                    </a:lnTo>
                    <a:lnTo>
                      <a:pt x="40" y="128"/>
                    </a:lnTo>
                    <a:lnTo>
                      <a:pt x="39" y="126"/>
                    </a:lnTo>
                    <a:lnTo>
                      <a:pt x="39" y="126"/>
                    </a:lnTo>
                    <a:lnTo>
                      <a:pt x="39" y="121"/>
                    </a:lnTo>
                    <a:lnTo>
                      <a:pt x="40" y="116"/>
                    </a:lnTo>
                    <a:lnTo>
                      <a:pt x="40" y="116"/>
                    </a:lnTo>
                    <a:lnTo>
                      <a:pt x="40" y="115"/>
                    </a:lnTo>
                    <a:lnTo>
                      <a:pt x="41" y="115"/>
                    </a:lnTo>
                    <a:lnTo>
                      <a:pt x="41" y="115"/>
                    </a:lnTo>
                    <a:lnTo>
                      <a:pt x="44" y="112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7" y="108"/>
                    </a:lnTo>
                    <a:lnTo>
                      <a:pt x="48" y="107"/>
                    </a:lnTo>
                    <a:lnTo>
                      <a:pt x="48" y="107"/>
                    </a:lnTo>
                    <a:lnTo>
                      <a:pt x="49" y="98"/>
                    </a:lnTo>
                    <a:lnTo>
                      <a:pt x="49" y="98"/>
                    </a:lnTo>
                    <a:lnTo>
                      <a:pt x="49" y="98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51" y="98"/>
                    </a:lnTo>
                    <a:lnTo>
                      <a:pt x="54" y="96"/>
                    </a:lnTo>
                    <a:lnTo>
                      <a:pt x="54" y="96"/>
                    </a:lnTo>
                    <a:lnTo>
                      <a:pt x="57" y="93"/>
                    </a:lnTo>
                    <a:lnTo>
                      <a:pt x="59" y="91"/>
                    </a:lnTo>
                    <a:lnTo>
                      <a:pt x="59" y="91"/>
                    </a:lnTo>
                    <a:lnTo>
                      <a:pt x="61" y="90"/>
                    </a:lnTo>
                    <a:lnTo>
                      <a:pt x="62" y="88"/>
                    </a:lnTo>
                    <a:lnTo>
                      <a:pt x="62" y="88"/>
                    </a:lnTo>
                    <a:lnTo>
                      <a:pt x="64" y="79"/>
                    </a:lnTo>
                    <a:lnTo>
                      <a:pt x="64" y="79"/>
                    </a:lnTo>
                    <a:lnTo>
                      <a:pt x="64" y="78"/>
                    </a:lnTo>
                    <a:lnTo>
                      <a:pt x="66" y="78"/>
                    </a:lnTo>
                    <a:lnTo>
                      <a:pt x="66" y="78"/>
                    </a:lnTo>
                    <a:lnTo>
                      <a:pt x="68" y="77"/>
                    </a:lnTo>
                    <a:lnTo>
                      <a:pt x="69" y="76"/>
                    </a:lnTo>
                    <a:lnTo>
                      <a:pt x="69" y="76"/>
                    </a:lnTo>
                    <a:lnTo>
                      <a:pt x="70" y="74"/>
                    </a:lnTo>
                    <a:lnTo>
                      <a:pt x="70" y="74"/>
                    </a:lnTo>
                    <a:lnTo>
                      <a:pt x="69" y="70"/>
                    </a:lnTo>
                    <a:lnTo>
                      <a:pt x="69" y="70"/>
                    </a:lnTo>
                    <a:lnTo>
                      <a:pt x="66" y="67"/>
                    </a:lnTo>
                    <a:lnTo>
                      <a:pt x="66" y="65"/>
                    </a:lnTo>
                    <a:lnTo>
                      <a:pt x="66" y="65"/>
                    </a:lnTo>
                    <a:lnTo>
                      <a:pt x="64" y="62"/>
                    </a:lnTo>
                    <a:lnTo>
                      <a:pt x="64" y="62"/>
                    </a:lnTo>
                    <a:lnTo>
                      <a:pt x="61" y="59"/>
                    </a:lnTo>
                    <a:lnTo>
                      <a:pt x="61" y="59"/>
                    </a:lnTo>
                    <a:lnTo>
                      <a:pt x="58" y="60"/>
                    </a:lnTo>
                    <a:lnTo>
                      <a:pt x="56" y="62"/>
                    </a:lnTo>
                    <a:lnTo>
                      <a:pt x="56" y="62"/>
                    </a:lnTo>
                    <a:lnTo>
                      <a:pt x="55" y="62"/>
                    </a:lnTo>
                    <a:lnTo>
                      <a:pt x="54" y="62"/>
                    </a:lnTo>
                    <a:lnTo>
                      <a:pt x="50" y="62"/>
                    </a:lnTo>
                    <a:lnTo>
                      <a:pt x="50" y="62"/>
                    </a:lnTo>
                    <a:lnTo>
                      <a:pt x="48" y="64"/>
                    </a:lnTo>
                    <a:lnTo>
                      <a:pt x="48" y="66"/>
                    </a:lnTo>
                    <a:lnTo>
                      <a:pt x="48" y="72"/>
                    </a:lnTo>
                    <a:lnTo>
                      <a:pt x="48" y="72"/>
                    </a:lnTo>
                    <a:lnTo>
                      <a:pt x="48" y="72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46" y="75"/>
                    </a:lnTo>
                    <a:lnTo>
                      <a:pt x="41" y="75"/>
                    </a:lnTo>
                    <a:lnTo>
                      <a:pt x="41" y="75"/>
                    </a:lnTo>
                    <a:lnTo>
                      <a:pt x="38" y="73"/>
                    </a:lnTo>
                    <a:lnTo>
                      <a:pt x="37" y="69"/>
                    </a:lnTo>
                    <a:lnTo>
                      <a:pt x="37" y="69"/>
                    </a:lnTo>
                    <a:lnTo>
                      <a:pt x="37" y="67"/>
                    </a:lnTo>
                    <a:lnTo>
                      <a:pt x="38" y="65"/>
                    </a:lnTo>
                    <a:lnTo>
                      <a:pt x="38" y="65"/>
                    </a:lnTo>
                    <a:lnTo>
                      <a:pt x="39" y="64"/>
                    </a:lnTo>
                    <a:lnTo>
                      <a:pt x="39" y="64"/>
                    </a:lnTo>
                    <a:lnTo>
                      <a:pt x="44" y="60"/>
                    </a:lnTo>
                    <a:lnTo>
                      <a:pt x="45" y="59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45" y="56"/>
                    </a:lnTo>
                    <a:lnTo>
                      <a:pt x="44" y="55"/>
                    </a:lnTo>
                    <a:lnTo>
                      <a:pt x="44" y="55"/>
                    </a:lnTo>
                    <a:lnTo>
                      <a:pt x="39" y="55"/>
                    </a:lnTo>
                    <a:lnTo>
                      <a:pt x="39" y="55"/>
                    </a:lnTo>
                    <a:lnTo>
                      <a:pt x="38" y="55"/>
                    </a:lnTo>
                    <a:lnTo>
                      <a:pt x="38" y="55"/>
                    </a:lnTo>
                    <a:lnTo>
                      <a:pt x="38" y="55"/>
                    </a:lnTo>
                    <a:lnTo>
                      <a:pt x="38" y="55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7" y="53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42" y="43"/>
                    </a:lnTo>
                    <a:lnTo>
                      <a:pt x="51" y="35"/>
                    </a:lnTo>
                    <a:lnTo>
                      <a:pt x="60" y="28"/>
                    </a:lnTo>
                    <a:lnTo>
                      <a:pt x="70" y="23"/>
                    </a:lnTo>
                    <a:lnTo>
                      <a:pt x="80" y="17"/>
                    </a:lnTo>
                    <a:lnTo>
                      <a:pt x="91" y="14"/>
                    </a:lnTo>
                    <a:lnTo>
                      <a:pt x="102" y="11"/>
                    </a:lnTo>
                    <a:lnTo>
                      <a:pt x="114" y="8"/>
                    </a:lnTo>
                    <a:lnTo>
                      <a:pt x="112" y="12"/>
                    </a:lnTo>
                    <a:lnTo>
                      <a:pt x="112" y="12"/>
                    </a:lnTo>
                    <a:lnTo>
                      <a:pt x="111" y="13"/>
                    </a:lnTo>
                    <a:lnTo>
                      <a:pt x="111" y="15"/>
                    </a:lnTo>
                    <a:lnTo>
                      <a:pt x="111" y="16"/>
                    </a:lnTo>
                    <a:lnTo>
                      <a:pt x="111" y="17"/>
                    </a:lnTo>
                    <a:lnTo>
                      <a:pt x="111" y="21"/>
                    </a:lnTo>
                    <a:lnTo>
                      <a:pt x="111" y="21"/>
                    </a:lnTo>
                    <a:lnTo>
                      <a:pt x="111" y="22"/>
                    </a:lnTo>
                    <a:lnTo>
                      <a:pt x="112" y="23"/>
                    </a:lnTo>
                    <a:lnTo>
                      <a:pt x="112" y="23"/>
                    </a:lnTo>
                    <a:lnTo>
                      <a:pt x="112" y="23"/>
                    </a:lnTo>
                    <a:lnTo>
                      <a:pt x="112" y="25"/>
                    </a:lnTo>
                    <a:lnTo>
                      <a:pt x="112" y="25"/>
                    </a:lnTo>
                    <a:lnTo>
                      <a:pt x="114" y="27"/>
                    </a:lnTo>
                    <a:lnTo>
                      <a:pt x="114" y="27"/>
                    </a:lnTo>
                    <a:lnTo>
                      <a:pt x="114" y="27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21" y="29"/>
                    </a:lnTo>
                    <a:lnTo>
                      <a:pt x="124" y="29"/>
                    </a:lnTo>
                    <a:lnTo>
                      <a:pt x="124" y="29"/>
                    </a:lnTo>
                    <a:lnTo>
                      <a:pt x="126" y="28"/>
                    </a:lnTo>
                    <a:lnTo>
                      <a:pt x="126" y="27"/>
                    </a:lnTo>
                    <a:lnTo>
                      <a:pt x="126" y="27"/>
                    </a:lnTo>
                    <a:lnTo>
                      <a:pt x="126" y="26"/>
                    </a:lnTo>
                    <a:lnTo>
                      <a:pt x="124" y="25"/>
                    </a:lnTo>
                    <a:lnTo>
                      <a:pt x="124" y="25"/>
                    </a:lnTo>
                    <a:lnTo>
                      <a:pt x="123" y="23"/>
                    </a:lnTo>
                    <a:lnTo>
                      <a:pt x="123" y="22"/>
                    </a:lnTo>
                    <a:lnTo>
                      <a:pt x="123" y="22"/>
                    </a:lnTo>
                    <a:lnTo>
                      <a:pt x="123" y="22"/>
                    </a:lnTo>
                    <a:lnTo>
                      <a:pt x="123" y="22"/>
                    </a:lnTo>
                    <a:lnTo>
                      <a:pt x="123" y="18"/>
                    </a:lnTo>
                    <a:lnTo>
                      <a:pt x="124" y="16"/>
                    </a:lnTo>
                    <a:lnTo>
                      <a:pt x="124" y="16"/>
                    </a:lnTo>
                    <a:lnTo>
                      <a:pt x="126" y="15"/>
                    </a:lnTo>
                    <a:lnTo>
                      <a:pt x="126" y="15"/>
                    </a:lnTo>
                    <a:lnTo>
                      <a:pt x="127" y="15"/>
                    </a:lnTo>
                    <a:lnTo>
                      <a:pt x="127" y="15"/>
                    </a:lnTo>
                    <a:lnTo>
                      <a:pt x="128" y="17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31" y="19"/>
                    </a:lnTo>
                    <a:lnTo>
                      <a:pt x="131" y="19"/>
                    </a:lnTo>
                    <a:lnTo>
                      <a:pt x="132" y="19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4" y="23"/>
                    </a:lnTo>
                    <a:lnTo>
                      <a:pt x="134" y="24"/>
                    </a:lnTo>
                    <a:lnTo>
                      <a:pt x="134" y="24"/>
                    </a:lnTo>
                    <a:lnTo>
                      <a:pt x="134" y="24"/>
                    </a:lnTo>
                    <a:lnTo>
                      <a:pt x="137" y="25"/>
                    </a:lnTo>
                    <a:lnTo>
                      <a:pt x="137" y="25"/>
                    </a:lnTo>
                    <a:lnTo>
                      <a:pt x="136" y="26"/>
                    </a:lnTo>
                    <a:lnTo>
                      <a:pt x="136" y="26"/>
                    </a:lnTo>
                    <a:lnTo>
                      <a:pt x="133" y="27"/>
                    </a:lnTo>
                    <a:lnTo>
                      <a:pt x="133" y="29"/>
                    </a:lnTo>
                    <a:lnTo>
                      <a:pt x="133" y="29"/>
                    </a:lnTo>
                    <a:lnTo>
                      <a:pt x="133" y="29"/>
                    </a:lnTo>
                    <a:lnTo>
                      <a:pt x="133" y="29"/>
                    </a:lnTo>
                    <a:lnTo>
                      <a:pt x="132" y="33"/>
                    </a:lnTo>
                    <a:lnTo>
                      <a:pt x="132" y="33"/>
                    </a:lnTo>
                    <a:lnTo>
                      <a:pt x="133" y="34"/>
                    </a:lnTo>
                    <a:lnTo>
                      <a:pt x="133" y="34"/>
                    </a:lnTo>
                    <a:lnTo>
                      <a:pt x="133" y="35"/>
                    </a:lnTo>
                    <a:lnTo>
                      <a:pt x="133" y="35"/>
                    </a:lnTo>
                    <a:lnTo>
                      <a:pt x="133" y="36"/>
                    </a:lnTo>
                    <a:lnTo>
                      <a:pt x="133" y="36"/>
                    </a:lnTo>
                    <a:lnTo>
                      <a:pt x="132" y="38"/>
                    </a:lnTo>
                    <a:lnTo>
                      <a:pt x="132" y="38"/>
                    </a:lnTo>
                    <a:lnTo>
                      <a:pt x="132" y="41"/>
                    </a:lnTo>
                    <a:lnTo>
                      <a:pt x="132" y="41"/>
                    </a:lnTo>
                    <a:lnTo>
                      <a:pt x="133" y="43"/>
                    </a:lnTo>
                    <a:lnTo>
                      <a:pt x="133" y="43"/>
                    </a:lnTo>
                    <a:lnTo>
                      <a:pt x="134" y="43"/>
                    </a:lnTo>
                    <a:lnTo>
                      <a:pt x="134" y="43"/>
                    </a:lnTo>
                    <a:lnTo>
                      <a:pt x="133" y="45"/>
                    </a:lnTo>
                    <a:lnTo>
                      <a:pt x="133" y="45"/>
                    </a:lnTo>
                    <a:lnTo>
                      <a:pt x="133" y="48"/>
                    </a:lnTo>
                    <a:lnTo>
                      <a:pt x="133" y="48"/>
                    </a:lnTo>
                    <a:lnTo>
                      <a:pt x="133" y="49"/>
                    </a:lnTo>
                    <a:lnTo>
                      <a:pt x="133" y="49"/>
                    </a:lnTo>
                    <a:lnTo>
                      <a:pt x="133" y="50"/>
                    </a:lnTo>
                    <a:lnTo>
                      <a:pt x="136" y="52"/>
                    </a:lnTo>
                    <a:lnTo>
                      <a:pt x="137" y="52"/>
                    </a:lnTo>
                    <a:lnTo>
                      <a:pt x="137" y="52"/>
                    </a:lnTo>
                    <a:lnTo>
                      <a:pt x="138" y="52"/>
                    </a:lnTo>
                    <a:lnTo>
                      <a:pt x="138" y="52"/>
                    </a:lnTo>
                    <a:lnTo>
                      <a:pt x="138" y="54"/>
                    </a:lnTo>
                    <a:lnTo>
                      <a:pt x="138" y="54"/>
                    </a:lnTo>
                    <a:lnTo>
                      <a:pt x="138" y="54"/>
                    </a:lnTo>
                    <a:lnTo>
                      <a:pt x="139" y="55"/>
                    </a:lnTo>
                    <a:lnTo>
                      <a:pt x="140" y="56"/>
                    </a:lnTo>
                    <a:lnTo>
                      <a:pt x="141" y="56"/>
                    </a:lnTo>
                    <a:lnTo>
                      <a:pt x="141" y="55"/>
                    </a:lnTo>
                    <a:lnTo>
                      <a:pt x="141" y="55"/>
                    </a:lnTo>
                    <a:lnTo>
                      <a:pt x="142" y="55"/>
                    </a:lnTo>
                    <a:lnTo>
                      <a:pt x="142" y="55"/>
                    </a:lnTo>
                    <a:lnTo>
                      <a:pt x="142" y="55"/>
                    </a:lnTo>
                    <a:lnTo>
                      <a:pt x="142" y="55"/>
                    </a:lnTo>
                    <a:lnTo>
                      <a:pt x="142" y="55"/>
                    </a:lnTo>
                    <a:lnTo>
                      <a:pt x="142" y="55"/>
                    </a:lnTo>
                    <a:lnTo>
                      <a:pt x="141" y="58"/>
                    </a:lnTo>
                    <a:lnTo>
                      <a:pt x="141" y="58"/>
                    </a:lnTo>
                    <a:lnTo>
                      <a:pt x="139" y="59"/>
                    </a:lnTo>
                    <a:lnTo>
                      <a:pt x="139" y="62"/>
                    </a:lnTo>
                    <a:lnTo>
                      <a:pt x="139" y="62"/>
                    </a:lnTo>
                    <a:lnTo>
                      <a:pt x="139" y="63"/>
                    </a:lnTo>
                    <a:lnTo>
                      <a:pt x="139" y="63"/>
                    </a:lnTo>
                    <a:lnTo>
                      <a:pt x="140" y="65"/>
                    </a:lnTo>
                    <a:lnTo>
                      <a:pt x="140" y="65"/>
                    </a:lnTo>
                    <a:lnTo>
                      <a:pt x="141" y="67"/>
                    </a:lnTo>
                    <a:lnTo>
                      <a:pt x="141" y="67"/>
                    </a:lnTo>
                    <a:lnTo>
                      <a:pt x="141" y="67"/>
                    </a:lnTo>
                    <a:lnTo>
                      <a:pt x="142" y="68"/>
                    </a:lnTo>
                    <a:lnTo>
                      <a:pt x="143" y="70"/>
                    </a:lnTo>
                    <a:lnTo>
                      <a:pt x="143" y="70"/>
                    </a:lnTo>
                    <a:lnTo>
                      <a:pt x="148" y="69"/>
                    </a:lnTo>
                    <a:lnTo>
                      <a:pt x="148" y="69"/>
                    </a:lnTo>
                    <a:lnTo>
                      <a:pt x="149" y="70"/>
                    </a:lnTo>
                    <a:lnTo>
                      <a:pt x="153" y="69"/>
                    </a:lnTo>
                    <a:lnTo>
                      <a:pt x="155" y="68"/>
                    </a:lnTo>
                    <a:lnTo>
                      <a:pt x="155" y="68"/>
                    </a:lnTo>
                    <a:lnTo>
                      <a:pt x="158" y="65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8" y="59"/>
                    </a:lnTo>
                    <a:lnTo>
                      <a:pt x="158" y="59"/>
                    </a:lnTo>
                    <a:lnTo>
                      <a:pt x="158" y="57"/>
                    </a:lnTo>
                    <a:lnTo>
                      <a:pt x="158" y="57"/>
                    </a:lnTo>
                    <a:lnTo>
                      <a:pt x="157" y="56"/>
                    </a:lnTo>
                    <a:lnTo>
                      <a:pt x="157" y="56"/>
                    </a:lnTo>
                    <a:lnTo>
                      <a:pt x="158" y="55"/>
                    </a:lnTo>
                    <a:lnTo>
                      <a:pt x="158" y="55"/>
                    </a:lnTo>
                    <a:lnTo>
                      <a:pt x="159" y="53"/>
                    </a:lnTo>
                    <a:lnTo>
                      <a:pt x="160" y="50"/>
                    </a:lnTo>
                    <a:lnTo>
                      <a:pt x="160" y="50"/>
                    </a:lnTo>
                    <a:lnTo>
                      <a:pt x="161" y="49"/>
                    </a:lnTo>
                    <a:lnTo>
                      <a:pt x="161" y="49"/>
                    </a:lnTo>
                    <a:lnTo>
                      <a:pt x="164" y="52"/>
                    </a:lnTo>
                    <a:lnTo>
                      <a:pt x="164" y="50"/>
                    </a:lnTo>
                    <a:lnTo>
                      <a:pt x="164" y="50"/>
                    </a:lnTo>
                    <a:lnTo>
                      <a:pt x="165" y="50"/>
                    </a:lnTo>
                    <a:lnTo>
                      <a:pt x="167" y="48"/>
                    </a:lnTo>
                    <a:lnTo>
                      <a:pt x="168" y="48"/>
                    </a:lnTo>
                    <a:lnTo>
                      <a:pt x="167" y="48"/>
                    </a:lnTo>
                    <a:lnTo>
                      <a:pt x="164" y="45"/>
                    </a:lnTo>
                    <a:lnTo>
                      <a:pt x="164" y="45"/>
                    </a:lnTo>
                    <a:lnTo>
                      <a:pt x="163" y="43"/>
                    </a:lnTo>
                    <a:lnTo>
                      <a:pt x="163" y="43"/>
                    </a:lnTo>
                    <a:lnTo>
                      <a:pt x="163" y="43"/>
                    </a:lnTo>
                    <a:lnTo>
                      <a:pt x="163" y="43"/>
                    </a:lnTo>
                    <a:lnTo>
                      <a:pt x="165" y="43"/>
                    </a:lnTo>
                    <a:lnTo>
                      <a:pt x="168" y="43"/>
                    </a:lnTo>
                    <a:lnTo>
                      <a:pt x="168" y="43"/>
                    </a:lnTo>
                    <a:lnTo>
                      <a:pt x="169" y="43"/>
                    </a:lnTo>
                    <a:lnTo>
                      <a:pt x="169" y="43"/>
                    </a:lnTo>
                    <a:lnTo>
                      <a:pt x="170" y="42"/>
                    </a:lnTo>
                    <a:lnTo>
                      <a:pt x="171" y="38"/>
                    </a:lnTo>
                    <a:lnTo>
                      <a:pt x="171" y="38"/>
                    </a:lnTo>
                    <a:lnTo>
                      <a:pt x="172" y="37"/>
                    </a:lnTo>
                    <a:lnTo>
                      <a:pt x="173" y="36"/>
                    </a:lnTo>
                    <a:lnTo>
                      <a:pt x="175" y="36"/>
                    </a:lnTo>
                    <a:lnTo>
                      <a:pt x="175" y="36"/>
                    </a:lnTo>
                    <a:lnTo>
                      <a:pt x="179" y="37"/>
                    </a:lnTo>
                    <a:lnTo>
                      <a:pt x="181" y="36"/>
                    </a:lnTo>
                    <a:lnTo>
                      <a:pt x="181" y="36"/>
                    </a:lnTo>
                    <a:lnTo>
                      <a:pt x="183" y="36"/>
                    </a:lnTo>
                    <a:lnTo>
                      <a:pt x="184" y="36"/>
                    </a:lnTo>
                    <a:lnTo>
                      <a:pt x="184" y="36"/>
                    </a:lnTo>
                    <a:lnTo>
                      <a:pt x="185" y="37"/>
                    </a:lnTo>
                    <a:lnTo>
                      <a:pt x="185" y="37"/>
                    </a:lnTo>
                    <a:lnTo>
                      <a:pt x="186" y="39"/>
                    </a:lnTo>
                    <a:lnTo>
                      <a:pt x="188" y="41"/>
                    </a:lnTo>
                    <a:lnTo>
                      <a:pt x="188" y="41"/>
                    </a:lnTo>
                    <a:lnTo>
                      <a:pt x="188" y="42"/>
                    </a:lnTo>
                    <a:lnTo>
                      <a:pt x="188" y="42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3" y="43"/>
                    </a:lnTo>
                    <a:lnTo>
                      <a:pt x="183" y="43"/>
                    </a:lnTo>
                    <a:lnTo>
                      <a:pt x="181" y="44"/>
                    </a:lnTo>
                    <a:lnTo>
                      <a:pt x="179" y="47"/>
                    </a:lnTo>
                    <a:lnTo>
                      <a:pt x="179" y="47"/>
                    </a:lnTo>
                    <a:lnTo>
                      <a:pt x="179" y="47"/>
                    </a:lnTo>
                    <a:lnTo>
                      <a:pt x="179" y="47"/>
                    </a:lnTo>
                    <a:lnTo>
                      <a:pt x="178" y="49"/>
                    </a:lnTo>
                    <a:lnTo>
                      <a:pt x="178" y="49"/>
                    </a:lnTo>
                    <a:lnTo>
                      <a:pt x="179" y="49"/>
                    </a:lnTo>
                    <a:lnTo>
                      <a:pt x="179" y="49"/>
                    </a:lnTo>
                    <a:lnTo>
                      <a:pt x="178" y="50"/>
                    </a:lnTo>
                    <a:lnTo>
                      <a:pt x="177" y="50"/>
                    </a:lnTo>
                    <a:lnTo>
                      <a:pt x="177" y="50"/>
                    </a:lnTo>
                    <a:lnTo>
                      <a:pt x="175" y="52"/>
                    </a:lnTo>
                    <a:lnTo>
                      <a:pt x="175" y="52"/>
                    </a:lnTo>
                    <a:lnTo>
                      <a:pt x="170" y="53"/>
                    </a:lnTo>
                    <a:lnTo>
                      <a:pt x="168" y="55"/>
                    </a:lnTo>
                    <a:lnTo>
                      <a:pt x="165" y="56"/>
                    </a:lnTo>
                    <a:lnTo>
                      <a:pt x="165" y="56"/>
                    </a:lnTo>
                    <a:lnTo>
                      <a:pt x="163" y="60"/>
                    </a:lnTo>
                    <a:lnTo>
                      <a:pt x="162" y="63"/>
                    </a:lnTo>
                    <a:lnTo>
                      <a:pt x="162" y="63"/>
                    </a:lnTo>
                    <a:lnTo>
                      <a:pt x="162" y="65"/>
                    </a:lnTo>
                    <a:lnTo>
                      <a:pt x="160" y="67"/>
                    </a:lnTo>
                    <a:lnTo>
                      <a:pt x="153" y="74"/>
                    </a:lnTo>
                    <a:lnTo>
                      <a:pt x="153" y="74"/>
                    </a:lnTo>
                    <a:lnTo>
                      <a:pt x="152" y="76"/>
                    </a:lnTo>
                    <a:lnTo>
                      <a:pt x="152" y="78"/>
                    </a:lnTo>
                    <a:lnTo>
                      <a:pt x="152" y="78"/>
                    </a:lnTo>
                    <a:lnTo>
                      <a:pt x="152" y="81"/>
                    </a:lnTo>
                    <a:lnTo>
                      <a:pt x="152" y="81"/>
                    </a:lnTo>
                    <a:lnTo>
                      <a:pt x="152" y="86"/>
                    </a:lnTo>
                    <a:lnTo>
                      <a:pt x="152" y="86"/>
                    </a:lnTo>
                    <a:lnTo>
                      <a:pt x="152" y="90"/>
                    </a:lnTo>
                    <a:lnTo>
                      <a:pt x="152" y="90"/>
                    </a:lnTo>
                    <a:lnTo>
                      <a:pt x="151" y="94"/>
                    </a:lnTo>
                    <a:lnTo>
                      <a:pt x="151" y="94"/>
                    </a:lnTo>
                    <a:lnTo>
                      <a:pt x="152" y="97"/>
                    </a:lnTo>
                    <a:lnTo>
                      <a:pt x="152" y="97"/>
                    </a:lnTo>
                    <a:lnTo>
                      <a:pt x="153" y="104"/>
                    </a:lnTo>
                    <a:lnTo>
                      <a:pt x="153" y="104"/>
                    </a:lnTo>
                    <a:lnTo>
                      <a:pt x="152" y="110"/>
                    </a:lnTo>
                    <a:lnTo>
                      <a:pt x="152" y="111"/>
                    </a:lnTo>
                    <a:lnTo>
                      <a:pt x="152" y="111"/>
                    </a:lnTo>
                    <a:lnTo>
                      <a:pt x="157" y="115"/>
                    </a:lnTo>
                    <a:lnTo>
                      <a:pt x="157" y="115"/>
                    </a:lnTo>
                    <a:lnTo>
                      <a:pt x="157" y="118"/>
                    </a:lnTo>
                    <a:lnTo>
                      <a:pt x="159" y="120"/>
                    </a:lnTo>
                    <a:lnTo>
                      <a:pt x="159" y="120"/>
                    </a:lnTo>
                    <a:lnTo>
                      <a:pt x="160" y="121"/>
                    </a:lnTo>
                    <a:lnTo>
                      <a:pt x="160" y="122"/>
                    </a:lnTo>
                    <a:lnTo>
                      <a:pt x="160" y="122"/>
                    </a:lnTo>
                    <a:lnTo>
                      <a:pt x="160" y="124"/>
                    </a:lnTo>
                    <a:lnTo>
                      <a:pt x="160" y="124"/>
                    </a:lnTo>
                    <a:lnTo>
                      <a:pt x="160" y="125"/>
                    </a:lnTo>
                    <a:lnTo>
                      <a:pt x="160" y="125"/>
                    </a:lnTo>
                    <a:lnTo>
                      <a:pt x="160" y="126"/>
                    </a:lnTo>
                    <a:lnTo>
                      <a:pt x="161" y="128"/>
                    </a:lnTo>
                    <a:lnTo>
                      <a:pt x="167" y="129"/>
                    </a:lnTo>
                    <a:lnTo>
                      <a:pt x="167" y="129"/>
                    </a:lnTo>
                    <a:lnTo>
                      <a:pt x="169" y="130"/>
                    </a:lnTo>
                    <a:lnTo>
                      <a:pt x="169" y="130"/>
                    </a:lnTo>
                    <a:lnTo>
                      <a:pt x="173" y="131"/>
                    </a:lnTo>
                    <a:lnTo>
                      <a:pt x="181" y="134"/>
                    </a:lnTo>
                    <a:lnTo>
                      <a:pt x="182" y="134"/>
                    </a:lnTo>
                    <a:lnTo>
                      <a:pt x="182" y="134"/>
                    </a:lnTo>
                    <a:lnTo>
                      <a:pt x="182" y="134"/>
                    </a:lnTo>
                    <a:lnTo>
                      <a:pt x="183" y="134"/>
                    </a:lnTo>
                    <a:lnTo>
                      <a:pt x="186" y="132"/>
                    </a:lnTo>
                    <a:lnTo>
                      <a:pt x="186" y="131"/>
                    </a:lnTo>
                    <a:lnTo>
                      <a:pt x="186" y="131"/>
                    </a:lnTo>
                    <a:lnTo>
                      <a:pt x="186" y="131"/>
                    </a:lnTo>
                    <a:lnTo>
                      <a:pt x="188" y="130"/>
                    </a:lnTo>
                    <a:lnTo>
                      <a:pt x="189" y="129"/>
                    </a:lnTo>
                    <a:lnTo>
                      <a:pt x="189" y="129"/>
                    </a:lnTo>
                    <a:lnTo>
                      <a:pt x="191" y="129"/>
                    </a:lnTo>
                    <a:lnTo>
                      <a:pt x="193" y="126"/>
                    </a:lnTo>
                    <a:lnTo>
                      <a:pt x="193" y="126"/>
                    </a:lnTo>
                    <a:lnTo>
                      <a:pt x="195" y="124"/>
                    </a:lnTo>
                    <a:lnTo>
                      <a:pt x="198" y="121"/>
                    </a:lnTo>
                    <a:lnTo>
                      <a:pt x="198" y="121"/>
                    </a:lnTo>
                    <a:lnTo>
                      <a:pt x="200" y="121"/>
                    </a:lnTo>
                    <a:lnTo>
                      <a:pt x="200" y="121"/>
                    </a:lnTo>
                    <a:lnTo>
                      <a:pt x="201" y="122"/>
                    </a:lnTo>
                    <a:lnTo>
                      <a:pt x="203" y="121"/>
                    </a:lnTo>
                    <a:lnTo>
                      <a:pt x="205" y="119"/>
                    </a:lnTo>
                    <a:lnTo>
                      <a:pt x="205" y="119"/>
                    </a:lnTo>
                    <a:lnTo>
                      <a:pt x="208" y="117"/>
                    </a:lnTo>
                    <a:lnTo>
                      <a:pt x="209" y="117"/>
                    </a:lnTo>
                    <a:lnTo>
                      <a:pt x="209" y="117"/>
                    </a:lnTo>
                    <a:lnTo>
                      <a:pt x="211" y="118"/>
                    </a:lnTo>
                    <a:lnTo>
                      <a:pt x="211" y="118"/>
                    </a:lnTo>
                    <a:lnTo>
                      <a:pt x="211" y="119"/>
                    </a:lnTo>
                    <a:lnTo>
                      <a:pt x="211" y="119"/>
                    </a:lnTo>
                    <a:lnTo>
                      <a:pt x="211" y="121"/>
                    </a:lnTo>
                    <a:lnTo>
                      <a:pt x="213" y="122"/>
                    </a:lnTo>
                    <a:lnTo>
                      <a:pt x="213" y="122"/>
                    </a:lnTo>
                    <a:lnTo>
                      <a:pt x="213" y="124"/>
                    </a:lnTo>
                    <a:lnTo>
                      <a:pt x="213" y="124"/>
                    </a:lnTo>
                    <a:lnTo>
                      <a:pt x="213" y="124"/>
                    </a:lnTo>
                    <a:lnTo>
                      <a:pt x="213" y="124"/>
                    </a:lnTo>
                    <a:lnTo>
                      <a:pt x="212" y="127"/>
                    </a:lnTo>
                    <a:lnTo>
                      <a:pt x="211" y="129"/>
                    </a:lnTo>
                    <a:lnTo>
                      <a:pt x="211" y="129"/>
                    </a:lnTo>
                    <a:lnTo>
                      <a:pt x="212" y="131"/>
                    </a:lnTo>
                    <a:lnTo>
                      <a:pt x="213" y="132"/>
                    </a:lnTo>
                    <a:lnTo>
                      <a:pt x="213" y="132"/>
                    </a:lnTo>
                    <a:lnTo>
                      <a:pt x="215" y="134"/>
                    </a:lnTo>
                    <a:lnTo>
                      <a:pt x="215" y="134"/>
                    </a:lnTo>
                    <a:lnTo>
                      <a:pt x="216" y="135"/>
                    </a:lnTo>
                    <a:lnTo>
                      <a:pt x="218" y="137"/>
                    </a:lnTo>
                    <a:lnTo>
                      <a:pt x="218" y="137"/>
                    </a:lnTo>
                    <a:lnTo>
                      <a:pt x="219" y="139"/>
                    </a:lnTo>
                    <a:lnTo>
                      <a:pt x="220" y="140"/>
                    </a:lnTo>
                    <a:lnTo>
                      <a:pt x="220" y="140"/>
                    </a:lnTo>
                    <a:lnTo>
                      <a:pt x="221" y="140"/>
                    </a:lnTo>
                    <a:lnTo>
                      <a:pt x="222" y="143"/>
                    </a:lnTo>
                    <a:lnTo>
                      <a:pt x="222" y="143"/>
                    </a:lnTo>
                    <a:lnTo>
                      <a:pt x="222" y="143"/>
                    </a:lnTo>
                    <a:lnTo>
                      <a:pt x="222" y="143"/>
                    </a:lnTo>
                    <a:lnTo>
                      <a:pt x="222" y="146"/>
                    </a:lnTo>
                    <a:lnTo>
                      <a:pt x="223" y="147"/>
                    </a:lnTo>
                    <a:lnTo>
                      <a:pt x="223" y="147"/>
                    </a:lnTo>
                    <a:lnTo>
                      <a:pt x="224" y="149"/>
                    </a:lnTo>
                    <a:lnTo>
                      <a:pt x="225" y="157"/>
                    </a:lnTo>
                    <a:lnTo>
                      <a:pt x="225" y="157"/>
                    </a:lnTo>
                    <a:lnTo>
                      <a:pt x="225" y="158"/>
                    </a:lnTo>
                    <a:lnTo>
                      <a:pt x="225" y="158"/>
                    </a:lnTo>
                    <a:lnTo>
                      <a:pt x="226" y="160"/>
                    </a:lnTo>
                    <a:lnTo>
                      <a:pt x="229" y="161"/>
                    </a:lnTo>
                    <a:lnTo>
                      <a:pt x="230" y="161"/>
                    </a:lnTo>
                    <a:lnTo>
                      <a:pt x="230" y="161"/>
                    </a:lnTo>
                    <a:lnTo>
                      <a:pt x="230" y="161"/>
                    </a:lnTo>
                    <a:lnTo>
                      <a:pt x="232" y="158"/>
                    </a:lnTo>
                    <a:lnTo>
                      <a:pt x="233" y="156"/>
                    </a:lnTo>
                    <a:lnTo>
                      <a:pt x="233" y="156"/>
                    </a:lnTo>
                    <a:lnTo>
                      <a:pt x="233" y="153"/>
                    </a:lnTo>
                    <a:lnTo>
                      <a:pt x="234" y="152"/>
                    </a:lnTo>
                    <a:lnTo>
                      <a:pt x="234" y="152"/>
                    </a:lnTo>
                    <a:lnTo>
                      <a:pt x="235" y="150"/>
                    </a:lnTo>
                    <a:lnTo>
                      <a:pt x="235" y="147"/>
                    </a:lnTo>
                    <a:lnTo>
                      <a:pt x="235" y="147"/>
                    </a:lnTo>
                    <a:lnTo>
                      <a:pt x="236" y="140"/>
                    </a:lnTo>
                    <a:lnTo>
                      <a:pt x="240" y="129"/>
                    </a:lnTo>
                    <a:lnTo>
                      <a:pt x="240" y="129"/>
                    </a:lnTo>
                    <a:lnTo>
                      <a:pt x="241" y="126"/>
                    </a:lnTo>
                    <a:lnTo>
                      <a:pt x="241" y="122"/>
                    </a:lnTo>
                    <a:lnTo>
                      <a:pt x="241" y="115"/>
                    </a:lnTo>
                    <a:lnTo>
                      <a:pt x="241" y="115"/>
                    </a:lnTo>
                    <a:lnTo>
                      <a:pt x="242" y="109"/>
                    </a:lnTo>
                    <a:lnTo>
                      <a:pt x="242" y="109"/>
                    </a:lnTo>
                    <a:lnTo>
                      <a:pt x="243" y="125"/>
                    </a:lnTo>
                    <a:lnTo>
                      <a:pt x="243" y="125"/>
                    </a:lnTo>
                    <a:lnTo>
                      <a:pt x="242" y="137"/>
                    </a:lnTo>
                    <a:lnTo>
                      <a:pt x="241" y="148"/>
                    </a:lnTo>
                    <a:lnTo>
                      <a:pt x="237" y="159"/>
                    </a:lnTo>
                    <a:lnTo>
                      <a:pt x="234" y="169"/>
                    </a:lnTo>
                    <a:lnTo>
                      <a:pt x="229" y="179"/>
                    </a:lnTo>
                    <a:lnTo>
                      <a:pt x="223" y="189"/>
                    </a:lnTo>
                    <a:lnTo>
                      <a:pt x="218" y="198"/>
                    </a:lnTo>
                    <a:lnTo>
                      <a:pt x="210" y="205"/>
                    </a:lnTo>
                    <a:lnTo>
                      <a:pt x="202" y="213"/>
                    </a:lnTo>
                    <a:lnTo>
                      <a:pt x="193" y="220"/>
                    </a:lnTo>
                    <a:lnTo>
                      <a:pt x="184" y="225"/>
                    </a:lnTo>
                    <a:lnTo>
                      <a:pt x="174" y="231"/>
                    </a:lnTo>
                    <a:lnTo>
                      <a:pt x="164" y="235"/>
                    </a:lnTo>
                    <a:lnTo>
                      <a:pt x="153" y="238"/>
                    </a:lnTo>
                    <a:lnTo>
                      <a:pt x="142" y="240"/>
                    </a:lnTo>
                    <a:lnTo>
                      <a:pt x="131" y="241"/>
                    </a:lnTo>
                    <a:lnTo>
                      <a:pt x="131" y="241"/>
                    </a:lnTo>
                    <a:close/>
                    <a:moveTo>
                      <a:pt x="126" y="241"/>
                    </a:moveTo>
                    <a:lnTo>
                      <a:pt x="126" y="241"/>
                    </a:lnTo>
                    <a:lnTo>
                      <a:pt x="113" y="241"/>
                    </a:lnTo>
                    <a:lnTo>
                      <a:pt x="113" y="241"/>
                    </a:lnTo>
                    <a:lnTo>
                      <a:pt x="111" y="239"/>
                    </a:lnTo>
                    <a:lnTo>
                      <a:pt x="111" y="239"/>
                    </a:lnTo>
                    <a:lnTo>
                      <a:pt x="107" y="235"/>
                    </a:lnTo>
                    <a:lnTo>
                      <a:pt x="107" y="235"/>
                    </a:lnTo>
                    <a:lnTo>
                      <a:pt x="105" y="234"/>
                    </a:lnTo>
                    <a:lnTo>
                      <a:pt x="105" y="234"/>
                    </a:lnTo>
                    <a:lnTo>
                      <a:pt x="101" y="229"/>
                    </a:lnTo>
                    <a:lnTo>
                      <a:pt x="98" y="227"/>
                    </a:lnTo>
                    <a:lnTo>
                      <a:pt x="98" y="227"/>
                    </a:lnTo>
                    <a:lnTo>
                      <a:pt x="97" y="225"/>
                    </a:lnTo>
                    <a:lnTo>
                      <a:pt x="96" y="224"/>
                    </a:lnTo>
                    <a:lnTo>
                      <a:pt x="96" y="224"/>
                    </a:lnTo>
                    <a:lnTo>
                      <a:pt x="92" y="220"/>
                    </a:lnTo>
                    <a:lnTo>
                      <a:pt x="90" y="218"/>
                    </a:lnTo>
                    <a:lnTo>
                      <a:pt x="90" y="218"/>
                    </a:lnTo>
                    <a:lnTo>
                      <a:pt x="88" y="215"/>
                    </a:lnTo>
                    <a:lnTo>
                      <a:pt x="85" y="213"/>
                    </a:lnTo>
                    <a:lnTo>
                      <a:pt x="85" y="213"/>
                    </a:lnTo>
                    <a:lnTo>
                      <a:pt x="81" y="211"/>
                    </a:lnTo>
                    <a:lnTo>
                      <a:pt x="78" y="211"/>
                    </a:lnTo>
                    <a:lnTo>
                      <a:pt x="78" y="211"/>
                    </a:lnTo>
                    <a:lnTo>
                      <a:pt x="77" y="211"/>
                    </a:lnTo>
                    <a:lnTo>
                      <a:pt x="77" y="211"/>
                    </a:lnTo>
                    <a:lnTo>
                      <a:pt x="73" y="209"/>
                    </a:lnTo>
                    <a:lnTo>
                      <a:pt x="72" y="208"/>
                    </a:lnTo>
                    <a:lnTo>
                      <a:pt x="71" y="208"/>
                    </a:lnTo>
                    <a:lnTo>
                      <a:pt x="71" y="208"/>
                    </a:lnTo>
                    <a:lnTo>
                      <a:pt x="71" y="205"/>
                    </a:lnTo>
                    <a:lnTo>
                      <a:pt x="70" y="202"/>
                    </a:lnTo>
                    <a:lnTo>
                      <a:pt x="70" y="202"/>
                    </a:lnTo>
                    <a:lnTo>
                      <a:pt x="69" y="201"/>
                    </a:lnTo>
                    <a:lnTo>
                      <a:pt x="68" y="200"/>
                    </a:lnTo>
                    <a:lnTo>
                      <a:pt x="66" y="199"/>
                    </a:lnTo>
                    <a:lnTo>
                      <a:pt x="66" y="199"/>
                    </a:lnTo>
                    <a:lnTo>
                      <a:pt x="64" y="199"/>
                    </a:lnTo>
                    <a:lnTo>
                      <a:pt x="62" y="198"/>
                    </a:lnTo>
                    <a:lnTo>
                      <a:pt x="62" y="198"/>
                    </a:lnTo>
                    <a:lnTo>
                      <a:pt x="60" y="196"/>
                    </a:lnTo>
                    <a:lnTo>
                      <a:pt x="60" y="192"/>
                    </a:lnTo>
                    <a:lnTo>
                      <a:pt x="59" y="189"/>
                    </a:lnTo>
                    <a:lnTo>
                      <a:pt x="59" y="189"/>
                    </a:lnTo>
                    <a:lnTo>
                      <a:pt x="57" y="184"/>
                    </a:lnTo>
                    <a:lnTo>
                      <a:pt x="56" y="181"/>
                    </a:lnTo>
                    <a:lnTo>
                      <a:pt x="56" y="178"/>
                    </a:lnTo>
                    <a:lnTo>
                      <a:pt x="56" y="178"/>
                    </a:lnTo>
                    <a:lnTo>
                      <a:pt x="54" y="176"/>
                    </a:lnTo>
                    <a:lnTo>
                      <a:pt x="50" y="173"/>
                    </a:lnTo>
                    <a:lnTo>
                      <a:pt x="42" y="173"/>
                    </a:lnTo>
                    <a:lnTo>
                      <a:pt x="42" y="173"/>
                    </a:lnTo>
                    <a:lnTo>
                      <a:pt x="41" y="173"/>
                    </a:lnTo>
                    <a:lnTo>
                      <a:pt x="41" y="172"/>
                    </a:lnTo>
                    <a:lnTo>
                      <a:pt x="41" y="172"/>
                    </a:lnTo>
                    <a:lnTo>
                      <a:pt x="39" y="172"/>
                    </a:lnTo>
                    <a:lnTo>
                      <a:pt x="36" y="172"/>
                    </a:lnTo>
                    <a:lnTo>
                      <a:pt x="36" y="172"/>
                    </a:lnTo>
                    <a:lnTo>
                      <a:pt x="34" y="170"/>
                    </a:lnTo>
                    <a:lnTo>
                      <a:pt x="31" y="167"/>
                    </a:lnTo>
                    <a:lnTo>
                      <a:pt x="29" y="163"/>
                    </a:lnTo>
                    <a:lnTo>
                      <a:pt x="29" y="163"/>
                    </a:lnTo>
                    <a:lnTo>
                      <a:pt x="26" y="161"/>
                    </a:lnTo>
                    <a:lnTo>
                      <a:pt x="23" y="160"/>
                    </a:lnTo>
                    <a:lnTo>
                      <a:pt x="20" y="159"/>
                    </a:lnTo>
                    <a:lnTo>
                      <a:pt x="20" y="159"/>
                    </a:lnTo>
                    <a:lnTo>
                      <a:pt x="18" y="157"/>
                    </a:lnTo>
                    <a:lnTo>
                      <a:pt x="18" y="157"/>
                    </a:lnTo>
                    <a:lnTo>
                      <a:pt x="16" y="153"/>
                    </a:lnTo>
                    <a:lnTo>
                      <a:pt x="14" y="148"/>
                    </a:lnTo>
                    <a:lnTo>
                      <a:pt x="14" y="148"/>
                    </a:lnTo>
                    <a:lnTo>
                      <a:pt x="13" y="143"/>
                    </a:lnTo>
                    <a:lnTo>
                      <a:pt x="10" y="140"/>
                    </a:lnTo>
                    <a:lnTo>
                      <a:pt x="10" y="140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9" y="115"/>
                    </a:lnTo>
                    <a:lnTo>
                      <a:pt x="10" y="105"/>
                    </a:lnTo>
                    <a:lnTo>
                      <a:pt x="13" y="96"/>
                    </a:lnTo>
                    <a:lnTo>
                      <a:pt x="16" y="86"/>
                    </a:lnTo>
                    <a:lnTo>
                      <a:pt x="19" y="77"/>
                    </a:lnTo>
                    <a:lnTo>
                      <a:pt x="24" y="68"/>
                    </a:lnTo>
                    <a:lnTo>
                      <a:pt x="28" y="60"/>
                    </a:lnTo>
                    <a:lnTo>
                      <a:pt x="34" y="53"/>
                    </a:lnTo>
                    <a:lnTo>
                      <a:pt x="34" y="53"/>
                    </a:lnTo>
                    <a:lnTo>
                      <a:pt x="35" y="54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37" y="57"/>
                    </a:lnTo>
                    <a:lnTo>
                      <a:pt x="37" y="57"/>
                    </a:lnTo>
                    <a:lnTo>
                      <a:pt x="38" y="57"/>
                    </a:lnTo>
                    <a:lnTo>
                      <a:pt x="40" y="57"/>
                    </a:lnTo>
                    <a:lnTo>
                      <a:pt x="42" y="56"/>
                    </a:lnTo>
                    <a:lnTo>
                      <a:pt x="42" y="56"/>
                    </a:lnTo>
                    <a:lnTo>
                      <a:pt x="42" y="57"/>
                    </a:lnTo>
                    <a:lnTo>
                      <a:pt x="42" y="57"/>
                    </a:lnTo>
                    <a:lnTo>
                      <a:pt x="41" y="59"/>
                    </a:lnTo>
                    <a:lnTo>
                      <a:pt x="38" y="62"/>
                    </a:lnTo>
                    <a:lnTo>
                      <a:pt x="37" y="63"/>
                    </a:lnTo>
                    <a:lnTo>
                      <a:pt x="37" y="63"/>
                    </a:lnTo>
                    <a:lnTo>
                      <a:pt x="35" y="66"/>
                    </a:lnTo>
                    <a:lnTo>
                      <a:pt x="35" y="69"/>
                    </a:lnTo>
                    <a:lnTo>
                      <a:pt x="35" y="69"/>
                    </a:lnTo>
                    <a:lnTo>
                      <a:pt x="36" y="74"/>
                    </a:lnTo>
                    <a:lnTo>
                      <a:pt x="40" y="77"/>
                    </a:lnTo>
                    <a:lnTo>
                      <a:pt x="40" y="77"/>
                    </a:lnTo>
                    <a:lnTo>
                      <a:pt x="46" y="77"/>
                    </a:lnTo>
                    <a:lnTo>
                      <a:pt x="49" y="76"/>
                    </a:lnTo>
                    <a:lnTo>
                      <a:pt x="49" y="76"/>
                    </a:lnTo>
                    <a:lnTo>
                      <a:pt x="50" y="74"/>
                    </a:lnTo>
                    <a:lnTo>
                      <a:pt x="50" y="72"/>
                    </a:lnTo>
                    <a:lnTo>
                      <a:pt x="50" y="72"/>
                    </a:lnTo>
                    <a:lnTo>
                      <a:pt x="50" y="70"/>
                    </a:lnTo>
                    <a:lnTo>
                      <a:pt x="50" y="70"/>
                    </a:lnTo>
                    <a:lnTo>
                      <a:pt x="50" y="67"/>
                    </a:lnTo>
                    <a:lnTo>
                      <a:pt x="50" y="65"/>
                    </a:lnTo>
                    <a:lnTo>
                      <a:pt x="51" y="64"/>
                    </a:lnTo>
                    <a:lnTo>
                      <a:pt x="51" y="64"/>
                    </a:lnTo>
                    <a:lnTo>
                      <a:pt x="54" y="64"/>
                    </a:lnTo>
                    <a:lnTo>
                      <a:pt x="54" y="64"/>
                    </a:lnTo>
                    <a:lnTo>
                      <a:pt x="56" y="64"/>
                    </a:lnTo>
                    <a:lnTo>
                      <a:pt x="58" y="63"/>
                    </a:lnTo>
                    <a:lnTo>
                      <a:pt x="58" y="63"/>
                    </a:lnTo>
                    <a:lnTo>
                      <a:pt x="61" y="62"/>
                    </a:lnTo>
                    <a:lnTo>
                      <a:pt x="61" y="62"/>
                    </a:lnTo>
                    <a:lnTo>
                      <a:pt x="62" y="63"/>
                    </a:lnTo>
                    <a:lnTo>
                      <a:pt x="62" y="63"/>
                    </a:lnTo>
                    <a:lnTo>
                      <a:pt x="64" y="65"/>
                    </a:lnTo>
                    <a:lnTo>
                      <a:pt x="64" y="65"/>
                    </a:lnTo>
                    <a:lnTo>
                      <a:pt x="65" y="68"/>
                    </a:lnTo>
                    <a:lnTo>
                      <a:pt x="67" y="73"/>
                    </a:lnTo>
                    <a:lnTo>
                      <a:pt x="67" y="73"/>
                    </a:lnTo>
                    <a:lnTo>
                      <a:pt x="68" y="73"/>
                    </a:lnTo>
                    <a:lnTo>
                      <a:pt x="67" y="76"/>
                    </a:lnTo>
                    <a:lnTo>
                      <a:pt x="67" y="76"/>
                    </a:lnTo>
                    <a:lnTo>
                      <a:pt x="66" y="76"/>
                    </a:lnTo>
                    <a:lnTo>
                      <a:pt x="66" y="76"/>
                    </a:lnTo>
                    <a:lnTo>
                      <a:pt x="64" y="76"/>
                    </a:lnTo>
                    <a:lnTo>
                      <a:pt x="62" y="77"/>
                    </a:lnTo>
                    <a:lnTo>
                      <a:pt x="61" y="78"/>
                    </a:lnTo>
                    <a:lnTo>
                      <a:pt x="61" y="78"/>
                    </a:lnTo>
                    <a:lnTo>
                      <a:pt x="60" y="88"/>
                    </a:lnTo>
                    <a:lnTo>
                      <a:pt x="60" y="88"/>
                    </a:lnTo>
                    <a:lnTo>
                      <a:pt x="60" y="89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5" y="90"/>
                    </a:lnTo>
                    <a:lnTo>
                      <a:pt x="54" y="93"/>
                    </a:lnTo>
                    <a:lnTo>
                      <a:pt x="51" y="95"/>
                    </a:lnTo>
                    <a:lnTo>
                      <a:pt x="51" y="95"/>
                    </a:lnTo>
                    <a:lnTo>
                      <a:pt x="50" y="96"/>
                    </a:lnTo>
                    <a:lnTo>
                      <a:pt x="50" y="96"/>
                    </a:lnTo>
                    <a:lnTo>
                      <a:pt x="48" y="96"/>
                    </a:lnTo>
                    <a:lnTo>
                      <a:pt x="47" y="96"/>
                    </a:lnTo>
                    <a:lnTo>
                      <a:pt x="47" y="98"/>
                    </a:lnTo>
                    <a:lnTo>
                      <a:pt x="47" y="98"/>
                    </a:lnTo>
                    <a:lnTo>
                      <a:pt x="46" y="106"/>
                    </a:lnTo>
                    <a:lnTo>
                      <a:pt x="46" y="106"/>
                    </a:lnTo>
                    <a:lnTo>
                      <a:pt x="45" y="107"/>
                    </a:lnTo>
                    <a:lnTo>
                      <a:pt x="45" y="107"/>
                    </a:lnTo>
                    <a:lnTo>
                      <a:pt x="44" y="107"/>
                    </a:lnTo>
                    <a:lnTo>
                      <a:pt x="42" y="109"/>
                    </a:lnTo>
                    <a:lnTo>
                      <a:pt x="42" y="109"/>
                    </a:lnTo>
                    <a:lnTo>
                      <a:pt x="41" y="111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39" y="114"/>
                    </a:lnTo>
                    <a:lnTo>
                      <a:pt x="38" y="116"/>
                    </a:lnTo>
                    <a:lnTo>
                      <a:pt x="38" y="116"/>
                    </a:lnTo>
                    <a:lnTo>
                      <a:pt x="37" y="121"/>
                    </a:lnTo>
                    <a:lnTo>
                      <a:pt x="37" y="121"/>
                    </a:lnTo>
                    <a:lnTo>
                      <a:pt x="37" y="125"/>
                    </a:lnTo>
                    <a:lnTo>
                      <a:pt x="37" y="125"/>
                    </a:lnTo>
                    <a:lnTo>
                      <a:pt x="37" y="127"/>
                    </a:lnTo>
                    <a:lnTo>
                      <a:pt x="37" y="127"/>
                    </a:lnTo>
                    <a:lnTo>
                      <a:pt x="38" y="128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38" y="132"/>
                    </a:lnTo>
                    <a:lnTo>
                      <a:pt x="38" y="132"/>
                    </a:lnTo>
                    <a:lnTo>
                      <a:pt x="37" y="132"/>
                    </a:lnTo>
                    <a:lnTo>
                      <a:pt x="37" y="132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7" y="130"/>
                    </a:lnTo>
                    <a:lnTo>
                      <a:pt x="37" y="130"/>
                    </a:lnTo>
                    <a:lnTo>
                      <a:pt x="37" y="129"/>
                    </a:lnTo>
                    <a:lnTo>
                      <a:pt x="36" y="127"/>
                    </a:lnTo>
                    <a:lnTo>
                      <a:pt x="35" y="126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29" y="126"/>
                    </a:lnTo>
                    <a:lnTo>
                      <a:pt x="28" y="126"/>
                    </a:lnTo>
                    <a:lnTo>
                      <a:pt x="28" y="126"/>
                    </a:lnTo>
                    <a:lnTo>
                      <a:pt x="26" y="128"/>
                    </a:lnTo>
                    <a:lnTo>
                      <a:pt x="23" y="128"/>
                    </a:lnTo>
                    <a:lnTo>
                      <a:pt x="23" y="128"/>
                    </a:lnTo>
                    <a:lnTo>
                      <a:pt x="21" y="128"/>
                    </a:lnTo>
                    <a:lnTo>
                      <a:pt x="21" y="130"/>
                    </a:lnTo>
                    <a:lnTo>
                      <a:pt x="21" y="130"/>
                    </a:lnTo>
                    <a:lnTo>
                      <a:pt x="20" y="131"/>
                    </a:lnTo>
                    <a:lnTo>
                      <a:pt x="19" y="132"/>
                    </a:lnTo>
                    <a:lnTo>
                      <a:pt x="19" y="132"/>
                    </a:lnTo>
                    <a:lnTo>
                      <a:pt x="18" y="134"/>
                    </a:lnTo>
                    <a:lnTo>
                      <a:pt x="18" y="136"/>
                    </a:lnTo>
                    <a:lnTo>
                      <a:pt x="18" y="136"/>
                    </a:lnTo>
                    <a:lnTo>
                      <a:pt x="18" y="137"/>
                    </a:lnTo>
                    <a:lnTo>
                      <a:pt x="19" y="138"/>
                    </a:lnTo>
                    <a:lnTo>
                      <a:pt x="19" y="138"/>
                    </a:lnTo>
                    <a:lnTo>
                      <a:pt x="19" y="139"/>
                    </a:lnTo>
                    <a:lnTo>
                      <a:pt x="19" y="140"/>
                    </a:lnTo>
                    <a:lnTo>
                      <a:pt x="19" y="140"/>
                    </a:lnTo>
                    <a:lnTo>
                      <a:pt x="18" y="141"/>
                    </a:lnTo>
                    <a:lnTo>
                      <a:pt x="18" y="141"/>
                    </a:lnTo>
                    <a:lnTo>
                      <a:pt x="17" y="143"/>
                    </a:lnTo>
                    <a:lnTo>
                      <a:pt x="17" y="146"/>
                    </a:lnTo>
                    <a:lnTo>
                      <a:pt x="18" y="149"/>
                    </a:lnTo>
                    <a:lnTo>
                      <a:pt x="18" y="149"/>
                    </a:lnTo>
                    <a:lnTo>
                      <a:pt x="19" y="150"/>
                    </a:lnTo>
                    <a:lnTo>
                      <a:pt x="21" y="150"/>
                    </a:lnTo>
                    <a:lnTo>
                      <a:pt x="21" y="150"/>
                    </a:lnTo>
                    <a:lnTo>
                      <a:pt x="24" y="150"/>
                    </a:lnTo>
                    <a:lnTo>
                      <a:pt x="26" y="151"/>
                    </a:lnTo>
                    <a:lnTo>
                      <a:pt x="26" y="151"/>
                    </a:lnTo>
                    <a:lnTo>
                      <a:pt x="26" y="153"/>
                    </a:lnTo>
                    <a:lnTo>
                      <a:pt x="26" y="153"/>
                    </a:lnTo>
                    <a:lnTo>
                      <a:pt x="27" y="156"/>
                    </a:lnTo>
                    <a:lnTo>
                      <a:pt x="28" y="157"/>
                    </a:lnTo>
                    <a:lnTo>
                      <a:pt x="28" y="157"/>
                    </a:lnTo>
                    <a:lnTo>
                      <a:pt x="30" y="158"/>
                    </a:lnTo>
                    <a:lnTo>
                      <a:pt x="30" y="158"/>
                    </a:lnTo>
                    <a:lnTo>
                      <a:pt x="31" y="158"/>
                    </a:lnTo>
                    <a:lnTo>
                      <a:pt x="32" y="159"/>
                    </a:lnTo>
                    <a:lnTo>
                      <a:pt x="32" y="159"/>
                    </a:lnTo>
                    <a:lnTo>
                      <a:pt x="35" y="163"/>
                    </a:lnTo>
                    <a:lnTo>
                      <a:pt x="35" y="163"/>
                    </a:lnTo>
                    <a:lnTo>
                      <a:pt x="36" y="168"/>
                    </a:lnTo>
                    <a:lnTo>
                      <a:pt x="37" y="169"/>
                    </a:lnTo>
                    <a:lnTo>
                      <a:pt x="39" y="170"/>
                    </a:lnTo>
                    <a:lnTo>
                      <a:pt x="39" y="170"/>
                    </a:lnTo>
                    <a:lnTo>
                      <a:pt x="44" y="170"/>
                    </a:lnTo>
                    <a:lnTo>
                      <a:pt x="46" y="169"/>
                    </a:lnTo>
                    <a:lnTo>
                      <a:pt x="48" y="169"/>
                    </a:lnTo>
                    <a:lnTo>
                      <a:pt x="48" y="169"/>
                    </a:lnTo>
                    <a:lnTo>
                      <a:pt x="51" y="170"/>
                    </a:lnTo>
                    <a:lnTo>
                      <a:pt x="52" y="171"/>
                    </a:lnTo>
                    <a:lnTo>
                      <a:pt x="52" y="171"/>
                    </a:lnTo>
                    <a:lnTo>
                      <a:pt x="55" y="172"/>
                    </a:lnTo>
                    <a:lnTo>
                      <a:pt x="56" y="172"/>
                    </a:lnTo>
                    <a:lnTo>
                      <a:pt x="56" y="172"/>
                    </a:lnTo>
                    <a:lnTo>
                      <a:pt x="59" y="171"/>
                    </a:lnTo>
                    <a:lnTo>
                      <a:pt x="59" y="171"/>
                    </a:lnTo>
                    <a:lnTo>
                      <a:pt x="60" y="170"/>
                    </a:lnTo>
                    <a:lnTo>
                      <a:pt x="64" y="169"/>
                    </a:lnTo>
                    <a:lnTo>
                      <a:pt x="65" y="169"/>
                    </a:lnTo>
                    <a:lnTo>
                      <a:pt x="65" y="169"/>
                    </a:lnTo>
                    <a:lnTo>
                      <a:pt x="65" y="169"/>
                    </a:lnTo>
                    <a:lnTo>
                      <a:pt x="67" y="169"/>
                    </a:lnTo>
                    <a:lnTo>
                      <a:pt x="69" y="169"/>
                    </a:lnTo>
                    <a:lnTo>
                      <a:pt x="69" y="169"/>
                    </a:lnTo>
                    <a:lnTo>
                      <a:pt x="71" y="170"/>
                    </a:lnTo>
                    <a:lnTo>
                      <a:pt x="71" y="170"/>
                    </a:lnTo>
                    <a:lnTo>
                      <a:pt x="75" y="170"/>
                    </a:lnTo>
                    <a:lnTo>
                      <a:pt x="75" y="170"/>
                    </a:lnTo>
                    <a:lnTo>
                      <a:pt x="80" y="169"/>
                    </a:lnTo>
                    <a:lnTo>
                      <a:pt x="80" y="169"/>
                    </a:lnTo>
                    <a:lnTo>
                      <a:pt x="80" y="169"/>
                    </a:lnTo>
                    <a:lnTo>
                      <a:pt x="80" y="169"/>
                    </a:lnTo>
                    <a:lnTo>
                      <a:pt x="81" y="170"/>
                    </a:lnTo>
                    <a:lnTo>
                      <a:pt x="83" y="171"/>
                    </a:lnTo>
                    <a:lnTo>
                      <a:pt x="83" y="171"/>
                    </a:lnTo>
                    <a:lnTo>
                      <a:pt x="87" y="170"/>
                    </a:lnTo>
                    <a:lnTo>
                      <a:pt x="87" y="170"/>
                    </a:lnTo>
                    <a:lnTo>
                      <a:pt x="89" y="169"/>
                    </a:lnTo>
                    <a:lnTo>
                      <a:pt x="92" y="169"/>
                    </a:lnTo>
                    <a:lnTo>
                      <a:pt x="92" y="169"/>
                    </a:lnTo>
                    <a:lnTo>
                      <a:pt x="96" y="169"/>
                    </a:lnTo>
                    <a:lnTo>
                      <a:pt x="103" y="170"/>
                    </a:lnTo>
                    <a:lnTo>
                      <a:pt x="103" y="170"/>
                    </a:lnTo>
                    <a:lnTo>
                      <a:pt x="106" y="171"/>
                    </a:lnTo>
                    <a:lnTo>
                      <a:pt x="107" y="172"/>
                    </a:lnTo>
                    <a:lnTo>
                      <a:pt x="107" y="172"/>
                    </a:lnTo>
                    <a:lnTo>
                      <a:pt x="108" y="173"/>
                    </a:lnTo>
                    <a:lnTo>
                      <a:pt x="109" y="174"/>
                    </a:lnTo>
                    <a:lnTo>
                      <a:pt x="109" y="174"/>
                    </a:lnTo>
                    <a:lnTo>
                      <a:pt x="112" y="174"/>
                    </a:lnTo>
                    <a:lnTo>
                      <a:pt x="116" y="174"/>
                    </a:lnTo>
                    <a:lnTo>
                      <a:pt x="116" y="174"/>
                    </a:lnTo>
                    <a:lnTo>
                      <a:pt x="121" y="173"/>
                    </a:lnTo>
                    <a:lnTo>
                      <a:pt x="130" y="173"/>
                    </a:lnTo>
                    <a:lnTo>
                      <a:pt x="130" y="173"/>
                    </a:lnTo>
                    <a:lnTo>
                      <a:pt x="132" y="174"/>
                    </a:lnTo>
                    <a:lnTo>
                      <a:pt x="133" y="174"/>
                    </a:lnTo>
                    <a:lnTo>
                      <a:pt x="138" y="177"/>
                    </a:lnTo>
                    <a:lnTo>
                      <a:pt x="138" y="177"/>
                    </a:lnTo>
                    <a:lnTo>
                      <a:pt x="140" y="176"/>
                    </a:lnTo>
                    <a:lnTo>
                      <a:pt x="140" y="176"/>
                    </a:lnTo>
                    <a:lnTo>
                      <a:pt x="141" y="176"/>
                    </a:lnTo>
                    <a:lnTo>
                      <a:pt x="142" y="176"/>
                    </a:lnTo>
                    <a:lnTo>
                      <a:pt x="142" y="176"/>
                    </a:lnTo>
                    <a:lnTo>
                      <a:pt x="142" y="178"/>
                    </a:lnTo>
                    <a:lnTo>
                      <a:pt x="142" y="178"/>
                    </a:lnTo>
                    <a:lnTo>
                      <a:pt x="142" y="180"/>
                    </a:lnTo>
                    <a:lnTo>
                      <a:pt x="142" y="180"/>
                    </a:lnTo>
                    <a:lnTo>
                      <a:pt x="142" y="182"/>
                    </a:lnTo>
                    <a:lnTo>
                      <a:pt x="142" y="182"/>
                    </a:lnTo>
                    <a:lnTo>
                      <a:pt x="143" y="182"/>
                    </a:lnTo>
                    <a:lnTo>
                      <a:pt x="144" y="182"/>
                    </a:lnTo>
                    <a:lnTo>
                      <a:pt x="145" y="181"/>
                    </a:lnTo>
                    <a:lnTo>
                      <a:pt x="148" y="179"/>
                    </a:lnTo>
                    <a:lnTo>
                      <a:pt x="148" y="179"/>
                    </a:lnTo>
                    <a:lnTo>
                      <a:pt x="148" y="180"/>
                    </a:lnTo>
                    <a:lnTo>
                      <a:pt x="148" y="180"/>
                    </a:lnTo>
                    <a:lnTo>
                      <a:pt x="148" y="180"/>
                    </a:lnTo>
                    <a:lnTo>
                      <a:pt x="148" y="180"/>
                    </a:lnTo>
                    <a:lnTo>
                      <a:pt x="150" y="181"/>
                    </a:lnTo>
                    <a:lnTo>
                      <a:pt x="152" y="181"/>
                    </a:lnTo>
                    <a:lnTo>
                      <a:pt x="152" y="181"/>
                    </a:lnTo>
                    <a:lnTo>
                      <a:pt x="152" y="181"/>
                    </a:lnTo>
                    <a:lnTo>
                      <a:pt x="152" y="181"/>
                    </a:lnTo>
                    <a:lnTo>
                      <a:pt x="152" y="181"/>
                    </a:lnTo>
                    <a:lnTo>
                      <a:pt x="152" y="181"/>
                    </a:lnTo>
                    <a:lnTo>
                      <a:pt x="153" y="182"/>
                    </a:lnTo>
                    <a:lnTo>
                      <a:pt x="153" y="182"/>
                    </a:lnTo>
                    <a:lnTo>
                      <a:pt x="152" y="189"/>
                    </a:lnTo>
                    <a:lnTo>
                      <a:pt x="152" y="189"/>
                    </a:lnTo>
                    <a:lnTo>
                      <a:pt x="151" y="190"/>
                    </a:lnTo>
                    <a:lnTo>
                      <a:pt x="151" y="190"/>
                    </a:lnTo>
                    <a:lnTo>
                      <a:pt x="150" y="192"/>
                    </a:lnTo>
                    <a:lnTo>
                      <a:pt x="149" y="194"/>
                    </a:lnTo>
                    <a:lnTo>
                      <a:pt x="149" y="194"/>
                    </a:lnTo>
                    <a:lnTo>
                      <a:pt x="150" y="198"/>
                    </a:lnTo>
                    <a:lnTo>
                      <a:pt x="150" y="198"/>
                    </a:lnTo>
                    <a:lnTo>
                      <a:pt x="150" y="199"/>
                    </a:lnTo>
                    <a:lnTo>
                      <a:pt x="150" y="199"/>
                    </a:lnTo>
                    <a:lnTo>
                      <a:pt x="148" y="201"/>
                    </a:lnTo>
                    <a:lnTo>
                      <a:pt x="147" y="204"/>
                    </a:lnTo>
                    <a:lnTo>
                      <a:pt x="145" y="210"/>
                    </a:lnTo>
                    <a:lnTo>
                      <a:pt x="145" y="210"/>
                    </a:lnTo>
                    <a:lnTo>
                      <a:pt x="145" y="213"/>
                    </a:lnTo>
                    <a:lnTo>
                      <a:pt x="144" y="215"/>
                    </a:lnTo>
                    <a:lnTo>
                      <a:pt x="144" y="215"/>
                    </a:lnTo>
                    <a:lnTo>
                      <a:pt x="142" y="218"/>
                    </a:lnTo>
                    <a:lnTo>
                      <a:pt x="139" y="223"/>
                    </a:lnTo>
                    <a:lnTo>
                      <a:pt x="137" y="228"/>
                    </a:lnTo>
                    <a:lnTo>
                      <a:pt x="137" y="228"/>
                    </a:lnTo>
                    <a:lnTo>
                      <a:pt x="136" y="229"/>
                    </a:lnTo>
                    <a:lnTo>
                      <a:pt x="134" y="230"/>
                    </a:lnTo>
                    <a:lnTo>
                      <a:pt x="132" y="231"/>
                    </a:lnTo>
                    <a:lnTo>
                      <a:pt x="132" y="231"/>
                    </a:lnTo>
                    <a:lnTo>
                      <a:pt x="130" y="234"/>
                    </a:lnTo>
                    <a:lnTo>
                      <a:pt x="129" y="241"/>
                    </a:lnTo>
                    <a:lnTo>
                      <a:pt x="129" y="241"/>
                    </a:lnTo>
                    <a:lnTo>
                      <a:pt x="126" y="241"/>
                    </a:lnTo>
                    <a:lnTo>
                      <a:pt x="126" y="241"/>
                    </a:lnTo>
                    <a:close/>
                    <a:moveTo>
                      <a:pt x="13" y="152"/>
                    </a:moveTo>
                    <a:lnTo>
                      <a:pt x="13" y="152"/>
                    </a:lnTo>
                    <a:lnTo>
                      <a:pt x="14" y="156"/>
                    </a:lnTo>
                    <a:lnTo>
                      <a:pt x="17" y="159"/>
                    </a:lnTo>
                    <a:lnTo>
                      <a:pt x="17" y="159"/>
                    </a:lnTo>
                    <a:lnTo>
                      <a:pt x="19" y="161"/>
                    </a:lnTo>
                    <a:lnTo>
                      <a:pt x="19" y="161"/>
                    </a:lnTo>
                    <a:lnTo>
                      <a:pt x="23" y="162"/>
                    </a:lnTo>
                    <a:lnTo>
                      <a:pt x="23" y="162"/>
                    </a:lnTo>
                    <a:lnTo>
                      <a:pt x="25" y="162"/>
                    </a:lnTo>
                    <a:lnTo>
                      <a:pt x="28" y="165"/>
                    </a:lnTo>
                    <a:lnTo>
                      <a:pt x="28" y="165"/>
                    </a:lnTo>
                    <a:lnTo>
                      <a:pt x="30" y="168"/>
                    </a:lnTo>
                    <a:lnTo>
                      <a:pt x="30" y="168"/>
                    </a:lnTo>
                    <a:lnTo>
                      <a:pt x="32" y="172"/>
                    </a:lnTo>
                    <a:lnTo>
                      <a:pt x="34" y="173"/>
                    </a:lnTo>
                    <a:lnTo>
                      <a:pt x="36" y="174"/>
                    </a:lnTo>
                    <a:lnTo>
                      <a:pt x="36" y="174"/>
                    </a:lnTo>
                    <a:lnTo>
                      <a:pt x="38" y="173"/>
                    </a:lnTo>
                    <a:lnTo>
                      <a:pt x="39" y="174"/>
                    </a:lnTo>
                    <a:lnTo>
                      <a:pt x="39" y="174"/>
                    </a:lnTo>
                    <a:lnTo>
                      <a:pt x="41" y="176"/>
                    </a:lnTo>
                    <a:lnTo>
                      <a:pt x="44" y="176"/>
                    </a:lnTo>
                    <a:lnTo>
                      <a:pt x="44" y="176"/>
                    </a:lnTo>
                    <a:lnTo>
                      <a:pt x="50" y="176"/>
                    </a:lnTo>
                    <a:lnTo>
                      <a:pt x="52" y="177"/>
                    </a:lnTo>
                    <a:lnTo>
                      <a:pt x="54" y="178"/>
                    </a:lnTo>
                    <a:lnTo>
                      <a:pt x="54" y="178"/>
                    </a:lnTo>
                    <a:lnTo>
                      <a:pt x="54" y="181"/>
                    </a:lnTo>
                    <a:lnTo>
                      <a:pt x="54" y="181"/>
                    </a:lnTo>
                    <a:lnTo>
                      <a:pt x="55" y="184"/>
                    </a:lnTo>
                    <a:lnTo>
                      <a:pt x="58" y="190"/>
                    </a:lnTo>
                    <a:lnTo>
                      <a:pt x="58" y="190"/>
                    </a:lnTo>
                    <a:lnTo>
                      <a:pt x="58" y="192"/>
                    </a:lnTo>
                    <a:lnTo>
                      <a:pt x="58" y="192"/>
                    </a:lnTo>
                    <a:lnTo>
                      <a:pt x="58" y="196"/>
                    </a:lnTo>
                    <a:lnTo>
                      <a:pt x="59" y="198"/>
                    </a:lnTo>
                    <a:lnTo>
                      <a:pt x="60" y="199"/>
                    </a:lnTo>
                    <a:lnTo>
                      <a:pt x="60" y="199"/>
                    </a:lnTo>
                    <a:lnTo>
                      <a:pt x="62" y="201"/>
                    </a:lnTo>
                    <a:lnTo>
                      <a:pt x="65" y="201"/>
                    </a:lnTo>
                    <a:lnTo>
                      <a:pt x="65" y="201"/>
                    </a:lnTo>
                    <a:lnTo>
                      <a:pt x="67" y="202"/>
                    </a:lnTo>
                    <a:lnTo>
                      <a:pt x="68" y="203"/>
                    </a:lnTo>
                    <a:lnTo>
                      <a:pt x="68" y="203"/>
                    </a:lnTo>
                    <a:lnTo>
                      <a:pt x="69" y="207"/>
                    </a:lnTo>
                    <a:lnTo>
                      <a:pt x="69" y="208"/>
                    </a:lnTo>
                    <a:lnTo>
                      <a:pt x="70" y="209"/>
                    </a:lnTo>
                    <a:lnTo>
                      <a:pt x="70" y="209"/>
                    </a:lnTo>
                    <a:lnTo>
                      <a:pt x="72" y="210"/>
                    </a:lnTo>
                    <a:lnTo>
                      <a:pt x="72" y="210"/>
                    </a:lnTo>
                    <a:lnTo>
                      <a:pt x="72" y="210"/>
                    </a:lnTo>
                    <a:lnTo>
                      <a:pt x="76" y="212"/>
                    </a:lnTo>
                    <a:lnTo>
                      <a:pt x="76" y="212"/>
                    </a:lnTo>
                    <a:lnTo>
                      <a:pt x="77" y="213"/>
                    </a:lnTo>
                    <a:lnTo>
                      <a:pt x="79" y="213"/>
                    </a:lnTo>
                    <a:lnTo>
                      <a:pt x="79" y="213"/>
                    </a:lnTo>
                    <a:lnTo>
                      <a:pt x="80" y="213"/>
                    </a:lnTo>
                    <a:lnTo>
                      <a:pt x="83" y="214"/>
                    </a:lnTo>
                    <a:lnTo>
                      <a:pt x="83" y="214"/>
                    </a:lnTo>
                    <a:lnTo>
                      <a:pt x="86" y="218"/>
                    </a:lnTo>
                    <a:lnTo>
                      <a:pt x="89" y="220"/>
                    </a:lnTo>
                    <a:lnTo>
                      <a:pt x="89" y="220"/>
                    </a:lnTo>
                    <a:lnTo>
                      <a:pt x="91" y="221"/>
                    </a:lnTo>
                    <a:lnTo>
                      <a:pt x="93" y="225"/>
                    </a:lnTo>
                    <a:lnTo>
                      <a:pt x="93" y="225"/>
                    </a:lnTo>
                    <a:lnTo>
                      <a:pt x="96" y="228"/>
                    </a:lnTo>
                    <a:lnTo>
                      <a:pt x="97" y="229"/>
                    </a:lnTo>
                    <a:lnTo>
                      <a:pt x="97" y="229"/>
                    </a:lnTo>
                    <a:lnTo>
                      <a:pt x="99" y="231"/>
                    </a:lnTo>
                    <a:lnTo>
                      <a:pt x="102" y="234"/>
                    </a:lnTo>
                    <a:lnTo>
                      <a:pt x="102" y="234"/>
                    </a:lnTo>
                    <a:lnTo>
                      <a:pt x="103" y="236"/>
                    </a:lnTo>
                    <a:lnTo>
                      <a:pt x="106" y="238"/>
                    </a:lnTo>
                    <a:lnTo>
                      <a:pt x="110" y="240"/>
                    </a:lnTo>
                    <a:lnTo>
                      <a:pt x="110" y="240"/>
                    </a:lnTo>
                    <a:lnTo>
                      <a:pt x="110" y="240"/>
                    </a:lnTo>
                    <a:lnTo>
                      <a:pt x="110" y="240"/>
                    </a:lnTo>
                    <a:lnTo>
                      <a:pt x="101" y="239"/>
                    </a:lnTo>
                    <a:lnTo>
                      <a:pt x="92" y="236"/>
                    </a:lnTo>
                    <a:lnTo>
                      <a:pt x="85" y="233"/>
                    </a:lnTo>
                    <a:lnTo>
                      <a:pt x="76" y="230"/>
                    </a:lnTo>
                    <a:lnTo>
                      <a:pt x="61" y="222"/>
                    </a:lnTo>
                    <a:lnTo>
                      <a:pt x="47" y="211"/>
                    </a:lnTo>
                    <a:lnTo>
                      <a:pt x="36" y="199"/>
                    </a:lnTo>
                    <a:lnTo>
                      <a:pt x="26" y="184"/>
                    </a:lnTo>
                    <a:lnTo>
                      <a:pt x="18" y="169"/>
                    </a:lnTo>
                    <a:lnTo>
                      <a:pt x="15" y="160"/>
                    </a:lnTo>
                    <a:lnTo>
                      <a:pt x="13" y="152"/>
                    </a:lnTo>
                    <a:lnTo>
                      <a:pt x="13" y="152"/>
                    </a:lnTo>
                    <a:close/>
                    <a:moveTo>
                      <a:pt x="118" y="8"/>
                    </a:moveTo>
                    <a:lnTo>
                      <a:pt x="118" y="8"/>
                    </a:lnTo>
                    <a:lnTo>
                      <a:pt x="126" y="8"/>
                    </a:lnTo>
                    <a:lnTo>
                      <a:pt x="126" y="8"/>
                    </a:lnTo>
                    <a:lnTo>
                      <a:pt x="137" y="8"/>
                    </a:lnTo>
                    <a:lnTo>
                      <a:pt x="147" y="10"/>
                    </a:lnTo>
                    <a:lnTo>
                      <a:pt x="157" y="12"/>
                    </a:lnTo>
                    <a:lnTo>
                      <a:pt x="167" y="15"/>
                    </a:lnTo>
                    <a:lnTo>
                      <a:pt x="175" y="19"/>
                    </a:lnTo>
                    <a:lnTo>
                      <a:pt x="184" y="24"/>
                    </a:lnTo>
                    <a:lnTo>
                      <a:pt x="193" y="29"/>
                    </a:lnTo>
                    <a:lnTo>
                      <a:pt x="201" y="35"/>
                    </a:lnTo>
                    <a:lnTo>
                      <a:pt x="208" y="42"/>
                    </a:lnTo>
                    <a:lnTo>
                      <a:pt x="214" y="49"/>
                    </a:lnTo>
                    <a:lnTo>
                      <a:pt x="221" y="57"/>
                    </a:lnTo>
                    <a:lnTo>
                      <a:pt x="226" y="65"/>
                    </a:lnTo>
                    <a:lnTo>
                      <a:pt x="231" y="74"/>
                    </a:lnTo>
                    <a:lnTo>
                      <a:pt x="235" y="83"/>
                    </a:lnTo>
                    <a:lnTo>
                      <a:pt x="237" y="93"/>
                    </a:lnTo>
                    <a:lnTo>
                      <a:pt x="241" y="103"/>
                    </a:lnTo>
                    <a:lnTo>
                      <a:pt x="241" y="103"/>
                    </a:lnTo>
                    <a:lnTo>
                      <a:pt x="240" y="108"/>
                    </a:lnTo>
                    <a:lnTo>
                      <a:pt x="239" y="115"/>
                    </a:lnTo>
                    <a:lnTo>
                      <a:pt x="239" y="115"/>
                    </a:lnTo>
                    <a:lnTo>
                      <a:pt x="239" y="122"/>
                    </a:lnTo>
                    <a:lnTo>
                      <a:pt x="237" y="128"/>
                    </a:lnTo>
                    <a:lnTo>
                      <a:pt x="237" y="128"/>
                    </a:lnTo>
                    <a:lnTo>
                      <a:pt x="235" y="135"/>
                    </a:lnTo>
                    <a:lnTo>
                      <a:pt x="234" y="140"/>
                    </a:lnTo>
                    <a:lnTo>
                      <a:pt x="233" y="147"/>
                    </a:lnTo>
                    <a:lnTo>
                      <a:pt x="233" y="147"/>
                    </a:lnTo>
                    <a:lnTo>
                      <a:pt x="233" y="150"/>
                    </a:lnTo>
                    <a:lnTo>
                      <a:pt x="233" y="150"/>
                    </a:lnTo>
                    <a:lnTo>
                      <a:pt x="231" y="153"/>
                    </a:lnTo>
                    <a:lnTo>
                      <a:pt x="231" y="156"/>
                    </a:lnTo>
                    <a:lnTo>
                      <a:pt x="231" y="156"/>
                    </a:lnTo>
                    <a:lnTo>
                      <a:pt x="230" y="157"/>
                    </a:lnTo>
                    <a:lnTo>
                      <a:pt x="229" y="159"/>
                    </a:lnTo>
                    <a:lnTo>
                      <a:pt x="229" y="159"/>
                    </a:lnTo>
                    <a:lnTo>
                      <a:pt x="227" y="158"/>
                    </a:lnTo>
                    <a:lnTo>
                      <a:pt x="227" y="158"/>
                    </a:lnTo>
                    <a:lnTo>
                      <a:pt x="227" y="156"/>
                    </a:lnTo>
                    <a:lnTo>
                      <a:pt x="227" y="156"/>
                    </a:lnTo>
                    <a:lnTo>
                      <a:pt x="227" y="151"/>
                    </a:lnTo>
                    <a:lnTo>
                      <a:pt x="226" y="148"/>
                    </a:lnTo>
                    <a:lnTo>
                      <a:pt x="224" y="146"/>
                    </a:lnTo>
                    <a:lnTo>
                      <a:pt x="224" y="146"/>
                    </a:lnTo>
                    <a:lnTo>
                      <a:pt x="224" y="143"/>
                    </a:lnTo>
                    <a:lnTo>
                      <a:pt x="224" y="143"/>
                    </a:lnTo>
                    <a:lnTo>
                      <a:pt x="224" y="143"/>
                    </a:lnTo>
                    <a:lnTo>
                      <a:pt x="224" y="143"/>
                    </a:lnTo>
                    <a:lnTo>
                      <a:pt x="223" y="141"/>
                    </a:lnTo>
                    <a:lnTo>
                      <a:pt x="223" y="139"/>
                    </a:lnTo>
                    <a:lnTo>
                      <a:pt x="221" y="138"/>
                    </a:lnTo>
                    <a:lnTo>
                      <a:pt x="221" y="138"/>
                    </a:lnTo>
                    <a:lnTo>
                      <a:pt x="220" y="137"/>
                    </a:lnTo>
                    <a:lnTo>
                      <a:pt x="220" y="137"/>
                    </a:lnTo>
                    <a:lnTo>
                      <a:pt x="218" y="134"/>
                    </a:lnTo>
                    <a:lnTo>
                      <a:pt x="215" y="131"/>
                    </a:lnTo>
                    <a:lnTo>
                      <a:pt x="214" y="131"/>
                    </a:lnTo>
                    <a:lnTo>
                      <a:pt x="214" y="131"/>
                    </a:lnTo>
                    <a:lnTo>
                      <a:pt x="213" y="129"/>
                    </a:lnTo>
                    <a:lnTo>
                      <a:pt x="213" y="129"/>
                    </a:lnTo>
                    <a:lnTo>
                      <a:pt x="215" y="125"/>
                    </a:lnTo>
                    <a:lnTo>
                      <a:pt x="215" y="125"/>
                    </a:lnTo>
                    <a:lnTo>
                      <a:pt x="215" y="122"/>
                    </a:lnTo>
                    <a:lnTo>
                      <a:pt x="215" y="122"/>
                    </a:lnTo>
                    <a:lnTo>
                      <a:pt x="215" y="121"/>
                    </a:lnTo>
                    <a:lnTo>
                      <a:pt x="214" y="120"/>
                    </a:lnTo>
                    <a:lnTo>
                      <a:pt x="214" y="120"/>
                    </a:lnTo>
                    <a:lnTo>
                      <a:pt x="213" y="119"/>
                    </a:lnTo>
                    <a:lnTo>
                      <a:pt x="213" y="119"/>
                    </a:lnTo>
                    <a:lnTo>
                      <a:pt x="213" y="118"/>
                    </a:lnTo>
                    <a:lnTo>
                      <a:pt x="214" y="117"/>
                    </a:lnTo>
                    <a:lnTo>
                      <a:pt x="210" y="115"/>
                    </a:lnTo>
                    <a:lnTo>
                      <a:pt x="210" y="115"/>
                    </a:lnTo>
                    <a:lnTo>
                      <a:pt x="209" y="115"/>
                    </a:lnTo>
                    <a:lnTo>
                      <a:pt x="208" y="115"/>
                    </a:lnTo>
                    <a:lnTo>
                      <a:pt x="204" y="117"/>
                    </a:lnTo>
                    <a:lnTo>
                      <a:pt x="204" y="117"/>
                    </a:lnTo>
                    <a:lnTo>
                      <a:pt x="202" y="119"/>
                    </a:lnTo>
                    <a:lnTo>
                      <a:pt x="201" y="120"/>
                    </a:lnTo>
                    <a:lnTo>
                      <a:pt x="201" y="120"/>
                    </a:lnTo>
                    <a:lnTo>
                      <a:pt x="199" y="119"/>
                    </a:lnTo>
                    <a:lnTo>
                      <a:pt x="196" y="119"/>
                    </a:lnTo>
                    <a:lnTo>
                      <a:pt x="196" y="119"/>
                    </a:lnTo>
                    <a:lnTo>
                      <a:pt x="193" y="121"/>
                    </a:lnTo>
                    <a:lnTo>
                      <a:pt x="191" y="126"/>
                    </a:lnTo>
                    <a:lnTo>
                      <a:pt x="191" y="126"/>
                    </a:lnTo>
                    <a:lnTo>
                      <a:pt x="190" y="127"/>
                    </a:lnTo>
                    <a:lnTo>
                      <a:pt x="189" y="127"/>
                    </a:lnTo>
                    <a:lnTo>
                      <a:pt x="189" y="127"/>
                    </a:lnTo>
                    <a:lnTo>
                      <a:pt x="186" y="128"/>
                    </a:lnTo>
                    <a:lnTo>
                      <a:pt x="185" y="129"/>
                    </a:lnTo>
                    <a:lnTo>
                      <a:pt x="184" y="130"/>
                    </a:lnTo>
                    <a:lnTo>
                      <a:pt x="184" y="130"/>
                    </a:lnTo>
                    <a:lnTo>
                      <a:pt x="182" y="131"/>
                    </a:lnTo>
                    <a:lnTo>
                      <a:pt x="182" y="131"/>
                    </a:lnTo>
                    <a:lnTo>
                      <a:pt x="174" y="129"/>
                    </a:lnTo>
                    <a:lnTo>
                      <a:pt x="169" y="128"/>
                    </a:lnTo>
                    <a:lnTo>
                      <a:pt x="167" y="127"/>
                    </a:lnTo>
                    <a:lnTo>
                      <a:pt x="167" y="127"/>
                    </a:lnTo>
                    <a:lnTo>
                      <a:pt x="163" y="126"/>
                    </a:lnTo>
                    <a:lnTo>
                      <a:pt x="162" y="125"/>
                    </a:lnTo>
                    <a:lnTo>
                      <a:pt x="162" y="125"/>
                    </a:lnTo>
                    <a:lnTo>
                      <a:pt x="162" y="124"/>
                    </a:lnTo>
                    <a:lnTo>
                      <a:pt x="162" y="124"/>
                    </a:lnTo>
                    <a:lnTo>
                      <a:pt x="162" y="122"/>
                    </a:lnTo>
                    <a:lnTo>
                      <a:pt x="162" y="122"/>
                    </a:lnTo>
                    <a:lnTo>
                      <a:pt x="161" y="120"/>
                    </a:lnTo>
                    <a:lnTo>
                      <a:pt x="160" y="118"/>
                    </a:lnTo>
                    <a:lnTo>
                      <a:pt x="160" y="118"/>
                    </a:lnTo>
                    <a:lnTo>
                      <a:pt x="159" y="117"/>
                    </a:lnTo>
                    <a:lnTo>
                      <a:pt x="159" y="114"/>
                    </a:lnTo>
                    <a:lnTo>
                      <a:pt x="159" y="114"/>
                    </a:lnTo>
                    <a:lnTo>
                      <a:pt x="159" y="114"/>
                    </a:lnTo>
                    <a:lnTo>
                      <a:pt x="154" y="110"/>
                    </a:lnTo>
                    <a:lnTo>
                      <a:pt x="154" y="110"/>
                    </a:lnTo>
                    <a:lnTo>
                      <a:pt x="155" y="104"/>
                    </a:lnTo>
                    <a:lnTo>
                      <a:pt x="155" y="104"/>
                    </a:lnTo>
                    <a:lnTo>
                      <a:pt x="154" y="97"/>
                    </a:lnTo>
                    <a:lnTo>
                      <a:pt x="154" y="97"/>
                    </a:lnTo>
                    <a:lnTo>
                      <a:pt x="153" y="94"/>
                    </a:lnTo>
                    <a:lnTo>
                      <a:pt x="153" y="94"/>
                    </a:lnTo>
                    <a:lnTo>
                      <a:pt x="154" y="91"/>
                    </a:lnTo>
                    <a:lnTo>
                      <a:pt x="154" y="91"/>
                    </a:lnTo>
                    <a:lnTo>
                      <a:pt x="154" y="86"/>
                    </a:lnTo>
                    <a:lnTo>
                      <a:pt x="154" y="86"/>
                    </a:lnTo>
                    <a:lnTo>
                      <a:pt x="154" y="81"/>
                    </a:lnTo>
                    <a:lnTo>
                      <a:pt x="154" y="81"/>
                    </a:lnTo>
                    <a:lnTo>
                      <a:pt x="154" y="78"/>
                    </a:lnTo>
                    <a:lnTo>
                      <a:pt x="154" y="78"/>
                    </a:lnTo>
                    <a:lnTo>
                      <a:pt x="155" y="76"/>
                    </a:lnTo>
                    <a:lnTo>
                      <a:pt x="155" y="76"/>
                    </a:lnTo>
                    <a:lnTo>
                      <a:pt x="161" y="69"/>
                    </a:lnTo>
                    <a:lnTo>
                      <a:pt x="161" y="69"/>
                    </a:lnTo>
                    <a:lnTo>
                      <a:pt x="163" y="66"/>
                    </a:lnTo>
                    <a:lnTo>
                      <a:pt x="164" y="64"/>
                    </a:lnTo>
                    <a:lnTo>
                      <a:pt x="164" y="64"/>
                    </a:lnTo>
                    <a:lnTo>
                      <a:pt x="165" y="62"/>
                    </a:lnTo>
                    <a:lnTo>
                      <a:pt x="168" y="58"/>
                    </a:lnTo>
                    <a:lnTo>
                      <a:pt x="168" y="58"/>
                    </a:lnTo>
                    <a:lnTo>
                      <a:pt x="169" y="56"/>
                    </a:lnTo>
                    <a:lnTo>
                      <a:pt x="171" y="55"/>
                    </a:lnTo>
                    <a:lnTo>
                      <a:pt x="175" y="54"/>
                    </a:lnTo>
                    <a:lnTo>
                      <a:pt x="178" y="53"/>
                    </a:lnTo>
                    <a:lnTo>
                      <a:pt x="178" y="53"/>
                    </a:lnTo>
                    <a:lnTo>
                      <a:pt x="180" y="52"/>
                    </a:lnTo>
                    <a:lnTo>
                      <a:pt x="181" y="49"/>
                    </a:lnTo>
                    <a:lnTo>
                      <a:pt x="181" y="49"/>
                    </a:lnTo>
                    <a:lnTo>
                      <a:pt x="180" y="48"/>
                    </a:lnTo>
                    <a:lnTo>
                      <a:pt x="180" y="48"/>
                    </a:lnTo>
                    <a:lnTo>
                      <a:pt x="180" y="48"/>
                    </a:lnTo>
                    <a:lnTo>
                      <a:pt x="182" y="46"/>
                    </a:lnTo>
                    <a:lnTo>
                      <a:pt x="184" y="45"/>
                    </a:lnTo>
                    <a:lnTo>
                      <a:pt x="186" y="44"/>
                    </a:lnTo>
                    <a:lnTo>
                      <a:pt x="186" y="44"/>
                    </a:lnTo>
                    <a:lnTo>
                      <a:pt x="189" y="43"/>
                    </a:lnTo>
                    <a:lnTo>
                      <a:pt x="190" y="42"/>
                    </a:lnTo>
                    <a:lnTo>
                      <a:pt x="190" y="42"/>
                    </a:lnTo>
                    <a:lnTo>
                      <a:pt x="190" y="41"/>
                    </a:lnTo>
                    <a:lnTo>
                      <a:pt x="190" y="41"/>
                    </a:lnTo>
                    <a:lnTo>
                      <a:pt x="189" y="38"/>
                    </a:lnTo>
                    <a:lnTo>
                      <a:pt x="186" y="35"/>
                    </a:lnTo>
                    <a:lnTo>
                      <a:pt x="186" y="35"/>
                    </a:lnTo>
                    <a:lnTo>
                      <a:pt x="186" y="35"/>
                    </a:lnTo>
                    <a:lnTo>
                      <a:pt x="183" y="34"/>
                    </a:lnTo>
                    <a:lnTo>
                      <a:pt x="181" y="34"/>
                    </a:lnTo>
                    <a:lnTo>
                      <a:pt x="181" y="34"/>
                    </a:lnTo>
                    <a:lnTo>
                      <a:pt x="179" y="35"/>
                    </a:lnTo>
                    <a:lnTo>
                      <a:pt x="175" y="34"/>
                    </a:lnTo>
                    <a:lnTo>
                      <a:pt x="175" y="34"/>
                    </a:lnTo>
                    <a:lnTo>
                      <a:pt x="173" y="34"/>
                    </a:lnTo>
                    <a:lnTo>
                      <a:pt x="171" y="35"/>
                    </a:lnTo>
                    <a:lnTo>
                      <a:pt x="169" y="38"/>
                    </a:lnTo>
                    <a:lnTo>
                      <a:pt x="169" y="38"/>
                    </a:lnTo>
                    <a:lnTo>
                      <a:pt x="169" y="39"/>
                    </a:lnTo>
                    <a:lnTo>
                      <a:pt x="168" y="41"/>
                    </a:lnTo>
                    <a:lnTo>
                      <a:pt x="168" y="41"/>
                    </a:lnTo>
                    <a:lnTo>
                      <a:pt x="164" y="41"/>
                    </a:lnTo>
                    <a:lnTo>
                      <a:pt x="162" y="41"/>
                    </a:lnTo>
                    <a:lnTo>
                      <a:pt x="162" y="41"/>
                    </a:lnTo>
                    <a:lnTo>
                      <a:pt x="161" y="43"/>
                    </a:lnTo>
                    <a:lnTo>
                      <a:pt x="161" y="43"/>
                    </a:lnTo>
                    <a:lnTo>
                      <a:pt x="162" y="45"/>
                    </a:lnTo>
                    <a:lnTo>
                      <a:pt x="163" y="46"/>
                    </a:lnTo>
                    <a:lnTo>
                      <a:pt x="163" y="46"/>
                    </a:lnTo>
                    <a:lnTo>
                      <a:pt x="164" y="48"/>
                    </a:lnTo>
                    <a:lnTo>
                      <a:pt x="164" y="48"/>
                    </a:lnTo>
                    <a:lnTo>
                      <a:pt x="164" y="48"/>
                    </a:lnTo>
                    <a:lnTo>
                      <a:pt x="164" y="48"/>
                    </a:lnTo>
                    <a:lnTo>
                      <a:pt x="161" y="47"/>
                    </a:lnTo>
                    <a:lnTo>
                      <a:pt x="161" y="47"/>
                    </a:lnTo>
                    <a:lnTo>
                      <a:pt x="161" y="47"/>
                    </a:lnTo>
                    <a:lnTo>
                      <a:pt x="160" y="47"/>
                    </a:lnTo>
                    <a:lnTo>
                      <a:pt x="159" y="48"/>
                    </a:lnTo>
                    <a:lnTo>
                      <a:pt x="158" y="50"/>
                    </a:lnTo>
                    <a:lnTo>
                      <a:pt x="158" y="50"/>
                    </a:lnTo>
                    <a:lnTo>
                      <a:pt x="158" y="52"/>
                    </a:lnTo>
                    <a:lnTo>
                      <a:pt x="157" y="53"/>
                    </a:lnTo>
                    <a:lnTo>
                      <a:pt x="157" y="53"/>
                    </a:lnTo>
                    <a:lnTo>
                      <a:pt x="154" y="54"/>
                    </a:lnTo>
                    <a:lnTo>
                      <a:pt x="154" y="56"/>
                    </a:lnTo>
                    <a:lnTo>
                      <a:pt x="154" y="56"/>
                    </a:lnTo>
                    <a:lnTo>
                      <a:pt x="154" y="57"/>
                    </a:lnTo>
                    <a:lnTo>
                      <a:pt x="155" y="58"/>
                    </a:lnTo>
                    <a:lnTo>
                      <a:pt x="157" y="60"/>
                    </a:lnTo>
                    <a:lnTo>
                      <a:pt x="157" y="60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5" y="64"/>
                    </a:lnTo>
                    <a:lnTo>
                      <a:pt x="153" y="66"/>
                    </a:lnTo>
                    <a:lnTo>
                      <a:pt x="153" y="66"/>
                    </a:lnTo>
                    <a:lnTo>
                      <a:pt x="152" y="67"/>
                    </a:lnTo>
                    <a:lnTo>
                      <a:pt x="152" y="67"/>
                    </a:lnTo>
                    <a:lnTo>
                      <a:pt x="150" y="68"/>
                    </a:lnTo>
                    <a:lnTo>
                      <a:pt x="150" y="68"/>
                    </a:lnTo>
                    <a:lnTo>
                      <a:pt x="148" y="66"/>
                    </a:lnTo>
                    <a:lnTo>
                      <a:pt x="148" y="67"/>
                    </a:lnTo>
                    <a:lnTo>
                      <a:pt x="144" y="68"/>
                    </a:lnTo>
                    <a:lnTo>
                      <a:pt x="144" y="68"/>
                    </a:lnTo>
                    <a:lnTo>
                      <a:pt x="144" y="68"/>
                    </a:lnTo>
                    <a:lnTo>
                      <a:pt x="144" y="68"/>
                    </a:lnTo>
                    <a:lnTo>
                      <a:pt x="143" y="66"/>
                    </a:lnTo>
                    <a:lnTo>
                      <a:pt x="143" y="66"/>
                    </a:lnTo>
                    <a:lnTo>
                      <a:pt x="142" y="64"/>
                    </a:lnTo>
                    <a:lnTo>
                      <a:pt x="142" y="64"/>
                    </a:lnTo>
                    <a:lnTo>
                      <a:pt x="141" y="62"/>
                    </a:lnTo>
                    <a:lnTo>
                      <a:pt x="141" y="62"/>
                    </a:lnTo>
                    <a:lnTo>
                      <a:pt x="142" y="59"/>
                    </a:lnTo>
                    <a:lnTo>
                      <a:pt x="142" y="59"/>
                    </a:lnTo>
                    <a:lnTo>
                      <a:pt x="143" y="57"/>
                    </a:lnTo>
                    <a:lnTo>
                      <a:pt x="144" y="55"/>
                    </a:lnTo>
                    <a:lnTo>
                      <a:pt x="144" y="55"/>
                    </a:lnTo>
                    <a:lnTo>
                      <a:pt x="144" y="54"/>
                    </a:lnTo>
                    <a:lnTo>
                      <a:pt x="143" y="53"/>
                    </a:lnTo>
                    <a:lnTo>
                      <a:pt x="143" y="53"/>
                    </a:lnTo>
                    <a:lnTo>
                      <a:pt x="141" y="53"/>
                    </a:lnTo>
                    <a:lnTo>
                      <a:pt x="140" y="53"/>
                    </a:lnTo>
                    <a:lnTo>
                      <a:pt x="140" y="53"/>
                    </a:lnTo>
                    <a:lnTo>
                      <a:pt x="140" y="53"/>
                    </a:lnTo>
                    <a:lnTo>
                      <a:pt x="140" y="53"/>
                    </a:lnTo>
                    <a:lnTo>
                      <a:pt x="139" y="48"/>
                    </a:lnTo>
                    <a:lnTo>
                      <a:pt x="139" y="48"/>
                    </a:lnTo>
                    <a:lnTo>
                      <a:pt x="137" y="49"/>
                    </a:lnTo>
                    <a:lnTo>
                      <a:pt x="137" y="49"/>
                    </a:lnTo>
                    <a:lnTo>
                      <a:pt x="136" y="48"/>
                    </a:lnTo>
                    <a:lnTo>
                      <a:pt x="136" y="48"/>
                    </a:lnTo>
                    <a:lnTo>
                      <a:pt x="136" y="45"/>
                    </a:lnTo>
                    <a:lnTo>
                      <a:pt x="136" y="45"/>
                    </a:lnTo>
                    <a:lnTo>
                      <a:pt x="137" y="43"/>
                    </a:lnTo>
                    <a:lnTo>
                      <a:pt x="137" y="43"/>
                    </a:lnTo>
                    <a:lnTo>
                      <a:pt x="136" y="41"/>
                    </a:lnTo>
                    <a:lnTo>
                      <a:pt x="134" y="39"/>
                    </a:lnTo>
                    <a:lnTo>
                      <a:pt x="134" y="39"/>
                    </a:lnTo>
                    <a:lnTo>
                      <a:pt x="134" y="38"/>
                    </a:lnTo>
                    <a:lnTo>
                      <a:pt x="134" y="38"/>
                    </a:lnTo>
                    <a:lnTo>
                      <a:pt x="134" y="37"/>
                    </a:lnTo>
                    <a:lnTo>
                      <a:pt x="134" y="37"/>
                    </a:lnTo>
                    <a:lnTo>
                      <a:pt x="136" y="35"/>
                    </a:lnTo>
                    <a:lnTo>
                      <a:pt x="136" y="35"/>
                    </a:lnTo>
                    <a:lnTo>
                      <a:pt x="134" y="33"/>
                    </a:lnTo>
                    <a:lnTo>
                      <a:pt x="134" y="33"/>
                    </a:lnTo>
                    <a:lnTo>
                      <a:pt x="136" y="29"/>
                    </a:lnTo>
                    <a:lnTo>
                      <a:pt x="136" y="29"/>
                    </a:lnTo>
                    <a:lnTo>
                      <a:pt x="137" y="28"/>
                    </a:lnTo>
                    <a:lnTo>
                      <a:pt x="137" y="28"/>
                    </a:lnTo>
                    <a:lnTo>
                      <a:pt x="138" y="27"/>
                    </a:lnTo>
                    <a:lnTo>
                      <a:pt x="139" y="26"/>
                    </a:lnTo>
                    <a:lnTo>
                      <a:pt x="139" y="26"/>
                    </a:lnTo>
                    <a:lnTo>
                      <a:pt x="139" y="25"/>
                    </a:lnTo>
                    <a:lnTo>
                      <a:pt x="139" y="25"/>
                    </a:lnTo>
                    <a:lnTo>
                      <a:pt x="138" y="24"/>
                    </a:lnTo>
                    <a:lnTo>
                      <a:pt x="137" y="23"/>
                    </a:lnTo>
                    <a:lnTo>
                      <a:pt x="137" y="23"/>
                    </a:lnTo>
                    <a:lnTo>
                      <a:pt x="136" y="21"/>
                    </a:lnTo>
                    <a:lnTo>
                      <a:pt x="136" y="21"/>
                    </a:lnTo>
                    <a:lnTo>
                      <a:pt x="134" y="18"/>
                    </a:lnTo>
                    <a:lnTo>
                      <a:pt x="133" y="17"/>
                    </a:lnTo>
                    <a:lnTo>
                      <a:pt x="131" y="17"/>
                    </a:lnTo>
                    <a:lnTo>
                      <a:pt x="131" y="17"/>
                    </a:lnTo>
                    <a:lnTo>
                      <a:pt x="130" y="16"/>
                    </a:lnTo>
                    <a:lnTo>
                      <a:pt x="130" y="16"/>
                    </a:lnTo>
                    <a:lnTo>
                      <a:pt x="129" y="14"/>
                    </a:lnTo>
                    <a:lnTo>
                      <a:pt x="129" y="13"/>
                    </a:lnTo>
                    <a:lnTo>
                      <a:pt x="124" y="12"/>
                    </a:lnTo>
                    <a:lnTo>
                      <a:pt x="123" y="15"/>
                    </a:lnTo>
                    <a:lnTo>
                      <a:pt x="123" y="15"/>
                    </a:lnTo>
                    <a:lnTo>
                      <a:pt x="121" y="17"/>
                    </a:lnTo>
                    <a:lnTo>
                      <a:pt x="121" y="22"/>
                    </a:lnTo>
                    <a:lnTo>
                      <a:pt x="121" y="22"/>
                    </a:lnTo>
                    <a:lnTo>
                      <a:pt x="121" y="24"/>
                    </a:lnTo>
                    <a:lnTo>
                      <a:pt x="122" y="26"/>
                    </a:lnTo>
                    <a:lnTo>
                      <a:pt x="122" y="26"/>
                    </a:lnTo>
                    <a:lnTo>
                      <a:pt x="123" y="27"/>
                    </a:lnTo>
                    <a:lnTo>
                      <a:pt x="123" y="28"/>
                    </a:lnTo>
                    <a:lnTo>
                      <a:pt x="123" y="28"/>
                    </a:lnTo>
                    <a:lnTo>
                      <a:pt x="121" y="28"/>
                    </a:lnTo>
                    <a:lnTo>
                      <a:pt x="119" y="26"/>
                    </a:lnTo>
                    <a:lnTo>
                      <a:pt x="119" y="26"/>
                    </a:lnTo>
                    <a:lnTo>
                      <a:pt x="116" y="25"/>
                    </a:lnTo>
                    <a:lnTo>
                      <a:pt x="116" y="25"/>
                    </a:lnTo>
                    <a:lnTo>
                      <a:pt x="114" y="24"/>
                    </a:lnTo>
                    <a:lnTo>
                      <a:pt x="114" y="24"/>
                    </a:lnTo>
                    <a:lnTo>
                      <a:pt x="114" y="22"/>
                    </a:lnTo>
                    <a:lnTo>
                      <a:pt x="113" y="21"/>
                    </a:lnTo>
                    <a:lnTo>
                      <a:pt x="113" y="21"/>
                    </a:lnTo>
                    <a:lnTo>
                      <a:pt x="113" y="17"/>
                    </a:lnTo>
                    <a:lnTo>
                      <a:pt x="112" y="18"/>
                    </a:lnTo>
                    <a:lnTo>
                      <a:pt x="113" y="15"/>
                    </a:lnTo>
                    <a:lnTo>
                      <a:pt x="113" y="15"/>
                    </a:lnTo>
                    <a:lnTo>
                      <a:pt x="113" y="13"/>
                    </a:lnTo>
                    <a:lnTo>
                      <a:pt x="113" y="13"/>
                    </a:lnTo>
                    <a:lnTo>
                      <a:pt x="116" y="11"/>
                    </a:lnTo>
                    <a:lnTo>
                      <a:pt x="116" y="11"/>
                    </a:lnTo>
                    <a:lnTo>
                      <a:pt x="118" y="8"/>
                    </a:lnTo>
                    <a:lnTo>
                      <a:pt x="118" y="8"/>
                    </a:lnTo>
                    <a:close/>
                    <a:moveTo>
                      <a:pt x="126" y="0"/>
                    </a:moveTo>
                    <a:lnTo>
                      <a:pt x="126" y="0"/>
                    </a:lnTo>
                    <a:lnTo>
                      <a:pt x="113" y="0"/>
                    </a:lnTo>
                    <a:lnTo>
                      <a:pt x="100" y="2"/>
                    </a:lnTo>
                    <a:lnTo>
                      <a:pt x="89" y="5"/>
                    </a:lnTo>
                    <a:lnTo>
                      <a:pt x="77" y="10"/>
                    </a:lnTo>
                    <a:lnTo>
                      <a:pt x="66" y="14"/>
                    </a:lnTo>
                    <a:lnTo>
                      <a:pt x="56" y="21"/>
                    </a:lnTo>
                    <a:lnTo>
                      <a:pt x="46" y="28"/>
                    </a:lnTo>
                    <a:lnTo>
                      <a:pt x="37" y="36"/>
                    </a:lnTo>
                    <a:lnTo>
                      <a:pt x="29" y="45"/>
                    </a:lnTo>
                    <a:lnTo>
                      <a:pt x="21" y="55"/>
                    </a:lnTo>
                    <a:lnTo>
                      <a:pt x="16" y="65"/>
                    </a:lnTo>
                    <a:lnTo>
                      <a:pt x="10" y="76"/>
                    </a:lnTo>
                    <a:lnTo>
                      <a:pt x="6" y="87"/>
                    </a:lnTo>
                    <a:lnTo>
                      <a:pt x="3" y="99"/>
                    </a:lnTo>
                    <a:lnTo>
                      <a:pt x="1" y="111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1" y="138"/>
                    </a:lnTo>
                    <a:lnTo>
                      <a:pt x="3" y="150"/>
                    </a:lnTo>
                    <a:lnTo>
                      <a:pt x="6" y="162"/>
                    </a:lnTo>
                    <a:lnTo>
                      <a:pt x="10" y="173"/>
                    </a:lnTo>
                    <a:lnTo>
                      <a:pt x="16" y="184"/>
                    </a:lnTo>
                    <a:lnTo>
                      <a:pt x="21" y="194"/>
                    </a:lnTo>
                    <a:lnTo>
                      <a:pt x="29" y="204"/>
                    </a:lnTo>
                    <a:lnTo>
                      <a:pt x="37" y="213"/>
                    </a:lnTo>
                    <a:lnTo>
                      <a:pt x="46" y="221"/>
                    </a:lnTo>
                    <a:lnTo>
                      <a:pt x="56" y="229"/>
                    </a:lnTo>
                    <a:lnTo>
                      <a:pt x="66" y="235"/>
                    </a:lnTo>
                    <a:lnTo>
                      <a:pt x="77" y="240"/>
                    </a:lnTo>
                    <a:lnTo>
                      <a:pt x="89" y="244"/>
                    </a:lnTo>
                    <a:lnTo>
                      <a:pt x="100" y="248"/>
                    </a:lnTo>
                    <a:lnTo>
                      <a:pt x="113" y="250"/>
                    </a:lnTo>
                    <a:lnTo>
                      <a:pt x="126" y="250"/>
                    </a:lnTo>
                    <a:lnTo>
                      <a:pt x="126" y="250"/>
                    </a:lnTo>
                    <a:lnTo>
                      <a:pt x="139" y="250"/>
                    </a:lnTo>
                    <a:lnTo>
                      <a:pt x="151" y="248"/>
                    </a:lnTo>
                    <a:lnTo>
                      <a:pt x="163" y="244"/>
                    </a:lnTo>
                    <a:lnTo>
                      <a:pt x="174" y="240"/>
                    </a:lnTo>
                    <a:lnTo>
                      <a:pt x="185" y="235"/>
                    </a:lnTo>
                    <a:lnTo>
                      <a:pt x="196" y="229"/>
                    </a:lnTo>
                    <a:lnTo>
                      <a:pt x="205" y="221"/>
                    </a:lnTo>
                    <a:lnTo>
                      <a:pt x="214" y="213"/>
                    </a:lnTo>
                    <a:lnTo>
                      <a:pt x="223" y="204"/>
                    </a:lnTo>
                    <a:lnTo>
                      <a:pt x="230" y="194"/>
                    </a:lnTo>
                    <a:lnTo>
                      <a:pt x="236" y="184"/>
                    </a:lnTo>
                    <a:lnTo>
                      <a:pt x="242" y="173"/>
                    </a:lnTo>
                    <a:lnTo>
                      <a:pt x="245" y="162"/>
                    </a:lnTo>
                    <a:lnTo>
                      <a:pt x="249" y="150"/>
                    </a:lnTo>
                    <a:lnTo>
                      <a:pt x="251" y="138"/>
                    </a:lnTo>
                    <a:lnTo>
                      <a:pt x="252" y="125"/>
                    </a:lnTo>
                    <a:lnTo>
                      <a:pt x="252" y="125"/>
                    </a:lnTo>
                    <a:lnTo>
                      <a:pt x="251" y="111"/>
                    </a:lnTo>
                    <a:lnTo>
                      <a:pt x="249" y="99"/>
                    </a:lnTo>
                    <a:lnTo>
                      <a:pt x="245" y="87"/>
                    </a:lnTo>
                    <a:lnTo>
                      <a:pt x="242" y="76"/>
                    </a:lnTo>
                    <a:lnTo>
                      <a:pt x="236" y="65"/>
                    </a:lnTo>
                    <a:lnTo>
                      <a:pt x="230" y="55"/>
                    </a:lnTo>
                    <a:lnTo>
                      <a:pt x="223" y="45"/>
                    </a:lnTo>
                    <a:lnTo>
                      <a:pt x="214" y="36"/>
                    </a:lnTo>
                    <a:lnTo>
                      <a:pt x="205" y="28"/>
                    </a:lnTo>
                    <a:lnTo>
                      <a:pt x="196" y="21"/>
                    </a:lnTo>
                    <a:lnTo>
                      <a:pt x="185" y="14"/>
                    </a:lnTo>
                    <a:lnTo>
                      <a:pt x="174" y="10"/>
                    </a:lnTo>
                    <a:lnTo>
                      <a:pt x="163" y="5"/>
                    </a:lnTo>
                    <a:lnTo>
                      <a:pt x="151" y="2"/>
                    </a:lnTo>
                    <a:lnTo>
                      <a:pt x="139" y="0"/>
                    </a:lnTo>
                    <a:lnTo>
                      <a:pt x="126" y="0"/>
                    </a:lnTo>
                    <a:lnTo>
                      <a:pt x="126" y="0"/>
                    </a:lnTo>
                    <a:close/>
                    <a:moveTo>
                      <a:pt x="59" y="45"/>
                    </a:move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60" y="45"/>
                    </a:lnTo>
                    <a:lnTo>
                      <a:pt x="59" y="45"/>
                    </a:lnTo>
                    <a:close/>
                    <a:moveTo>
                      <a:pt x="61" y="48"/>
                    </a:moveTo>
                    <a:lnTo>
                      <a:pt x="61" y="48"/>
                    </a:lnTo>
                    <a:lnTo>
                      <a:pt x="59" y="50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58" y="50"/>
                    </a:lnTo>
                    <a:lnTo>
                      <a:pt x="58" y="50"/>
                    </a:lnTo>
                    <a:lnTo>
                      <a:pt x="58" y="49"/>
                    </a:lnTo>
                    <a:lnTo>
                      <a:pt x="58" y="49"/>
                    </a:lnTo>
                    <a:lnTo>
                      <a:pt x="58" y="48"/>
                    </a:lnTo>
                    <a:lnTo>
                      <a:pt x="58" y="48"/>
                    </a:lnTo>
                    <a:lnTo>
                      <a:pt x="60" y="47"/>
                    </a:lnTo>
                    <a:lnTo>
                      <a:pt x="60" y="47"/>
                    </a:lnTo>
                    <a:lnTo>
                      <a:pt x="60" y="47"/>
                    </a:lnTo>
                    <a:lnTo>
                      <a:pt x="60" y="47"/>
                    </a:lnTo>
                    <a:lnTo>
                      <a:pt x="61" y="47"/>
                    </a:lnTo>
                    <a:lnTo>
                      <a:pt x="61" y="47"/>
                    </a:lnTo>
                    <a:lnTo>
                      <a:pt x="61" y="48"/>
                    </a:lnTo>
                    <a:lnTo>
                      <a:pt x="61" y="48"/>
                    </a:lnTo>
                    <a:close/>
                    <a:moveTo>
                      <a:pt x="59" y="45"/>
                    </a:moveTo>
                    <a:lnTo>
                      <a:pt x="59" y="45"/>
                    </a:lnTo>
                    <a:lnTo>
                      <a:pt x="57" y="46"/>
                    </a:lnTo>
                    <a:lnTo>
                      <a:pt x="56" y="47"/>
                    </a:lnTo>
                    <a:lnTo>
                      <a:pt x="56" y="47"/>
                    </a:lnTo>
                    <a:lnTo>
                      <a:pt x="56" y="49"/>
                    </a:lnTo>
                    <a:lnTo>
                      <a:pt x="56" y="49"/>
                    </a:lnTo>
                    <a:lnTo>
                      <a:pt x="56" y="53"/>
                    </a:lnTo>
                    <a:lnTo>
                      <a:pt x="56" y="53"/>
                    </a:lnTo>
                    <a:lnTo>
                      <a:pt x="56" y="53"/>
                    </a:lnTo>
                    <a:lnTo>
                      <a:pt x="56" y="53"/>
                    </a:lnTo>
                    <a:lnTo>
                      <a:pt x="59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1" y="53"/>
                    </a:lnTo>
                    <a:lnTo>
                      <a:pt x="61" y="52"/>
                    </a:lnTo>
                    <a:lnTo>
                      <a:pt x="62" y="49"/>
                    </a:lnTo>
                    <a:lnTo>
                      <a:pt x="62" y="49"/>
                    </a:lnTo>
                    <a:lnTo>
                      <a:pt x="64" y="48"/>
                    </a:lnTo>
                    <a:lnTo>
                      <a:pt x="62" y="46"/>
                    </a:lnTo>
                    <a:lnTo>
                      <a:pt x="62" y="46"/>
                    </a:lnTo>
                    <a:lnTo>
                      <a:pt x="61" y="45"/>
                    </a:lnTo>
                    <a:lnTo>
                      <a:pt x="59" y="45"/>
                    </a:lnTo>
                    <a:lnTo>
                      <a:pt x="59" y="45"/>
                    </a:lnTo>
                    <a:close/>
                    <a:moveTo>
                      <a:pt x="83" y="49"/>
                    </a:moveTo>
                    <a:lnTo>
                      <a:pt x="83" y="49"/>
                    </a:lnTo>
                    <a:lnTo>
                      <a:pt x="83" y="50"/>
                    </a:lnTo>
                    <a:lnTo>
                      <a:pt x="83" y="50"/>
                    </a:lnTo>
                    <a:lnTo>
                      <a:pt x="81" y="53"/>
                    </a:lnTo>
                    <a:lnTo>
                      <a:pt x="80" y="55"/>
                    </a:lnTo>
                    <a:lnTo>
                      <a:pt x="80" y="56"/>
                    </a:lnTo>
                    <a:lnTo>
                      <a:pt x="80" y="56"/>
                    </a:lnTo>
                    <a:lnTo>
                      <a:pt x="79" y="55"/>
                    </a:lnTo>
                    <a:lnTo>
                      <a:pt x="79" y="54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76" y="47"/>
                    </a:lnTo>
                    <a:lnTo>
                      <a:pt x="75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68" y="46"/>
                    </a:lnTo>
                    <a:lnTo>
                      <a:pt x="68" y="45"/>
                    </a:lnTo>
                    <a:lnTo>
                      <a:pt x="68" y="45"/>
                    </a:lnTo>
                    <a:lnTo>
                      <a:pt x="68" y="45"/>
                    </a:lnTo>
                    <a:lnTo>
                      <a:pt x="68" y="43"/>
                    </a:lnTo>
                    <a:lnTo>
                      <a:pt x="68" y="42"/>
                    </a:lnTo>
                    <a:lnTo>
                      <a:pt x="68" y="42"/>
                    </a:lnTo>
                    <a:lnTo>
                      <a:pt x="70" y="41"/>
                    </a:lnTo>
                    <a:lnTo>
                      <a:pt x="70" y="41"/>
                    </a:lnTo>
                    <a:lnTo>
                      <a:pt x="73" y="39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7" y="37"/>
                    </a:lnTo>
                    <a:lnTo>
                      <a:pt x="78" y="37"/>
                    </a:lnTo>
                    <a:lnTo>
                      <a:pt x="78" y="37"/>
                    </a:lnTo>
                    <a:lnTo>
                      <a:pt x="80" y="37"/>
                    </a:lnTo>
                    <a:lnTo>
                      <a:pt x="83" y="35"/>
                    </a:lnTo>
                    <a:lnTo>
                      <a:pt x="83" y="35"/>
                    </a:lnTo>
                    <a:lnTo>
                      <a:pt x="83" y="35"/>
                    </a:lnTo>
                    <a:lnTo>
                      <a:pt x="85" y="35"/>
                    </a:lnTo>
                    <a:lnTo>
                      <a:pt x="85" y="35"/>
                    </a:lnTo>
                    <a:lnTo>
                      <a:pt x="86" y="37"/>
                    </a:lnTo>
                    <a:lnTo>
                      <a:pt x="86" y="37"/>
                    </a:lnTo>
                    <a:lnTo>
                      <a:pt x="86" y="38"/>
                    </a:lnTo>
                    <a:lnTo>
                      <a:pt x="86" y="38"/>
                    </a:lnTo>
                    <a:lnTo>
                      <a:pt x="85" y="39"/>
                    </a:lnTo>
                    <a:lnTo>
                      <a:pt x="83" y="41"/>
                    </a:lnTo>
                    <a:lnTo>
                      <a:pt x="83" y="41"/>
                    </a:lnTo>
                    <a:lnTo>
                      <a:pt x="82" y="42"/>
                    </a:lnTo>
                    <a:lnTo>
                      <a:pt x="81" y="43"/>
                    </a:lnTo>
                    <a:lnTo>
                      <a:pt x="81" y="43"/>
                    </a:lnTo>
                    <a:lnTo>
                      <a:pt x="81" y="43"/>
                    </a:lnTo>
                    <a:lnTo>
                      <a:pt x="81" y="43"/>
                    </a:lnTo>
                    <a:lnTo>
                      <a:pt x="81" y="45"/>
                    </a:lnTo>
                    <a:lnTo>
                      <a:pt x="81" y="45"/>
                    </a:lnTo>
                    <a:lnTo>
                      <a:pt x="83" y="46"/>
                    </a:lnTo>
                    <a:lnTo>
                      <a:pt x="86" y="46"/>
                    </a:lnTo>
                    <a:lnTo>
                      <a:pt x="86" y="46"/>
                    </a:lnTo>
                    <a:lnTo>
                      <a:pt x="86" y="47"/>
                    </a:lnTo>
                    <a:lnTo>
                      <a:pt x="86" y="47"/>
                    </a:lnTo>
                    <a:lnTo>
                      <a:pt x="83" y="49"/>
                    </a:lnTo>
                    <a:lnTo>
                      <a:pt x="83" y="49"/>
                    </a:lnTo>
                    <a:close/>
                    <a:moveTo>
                      <a:pt x="86" y="44"/>
                    </a:moveTo>
                    <a:lnTo>
                      <a:pt x="86" y="44"/>
                    </a:lnTo>
                    <a:lnTo>
                      <a:pt x="83" y="44"/>
                    </a:lnTo>
                    <a:lnTo>
                      <a:pt x="83" y="44"/>
                    </a:lnTo>
                    <a:lnTo>
                      <a:pt x="83" y="43"/>
                    </a:lnTo>
                    <a:lnTo>
                      <a:pt x="85" y="43"/>
                    </a:lnTo>
                    <a:lnTo>
                      <a:pt x="85" y="43"/>
                    </a:lnTo>
                    <a:lnTo>
                      <a:pt x="87" y="41"/>
                    </a:lnTo>
                    <a:lnTo>
                      <a:pt x="88" y="39"/>
                    </a:lnTo>
                    <a:lnTo>
                      <a:pt x="88" y="37"/>
                    </a:lnTo>
                    <a:lnTo>
                      <a:pt x="88" y="37"/>
                    </a:lnTo>
                    <a:lnTo>
                      <a:pt x="87" y="34"/>
                    </a:lnTo>
                    <a:lnTo>
                      <a:pt x="87" y="34"/>
                    </a:lnTo>
                    <a:lnTo>
                      <a:pt x="85" y="33"/>
                    </a:lnTo>
                    <a:lnTo>
                      <a:pt x="83" y="33"/>
                    </a:lnTo>
                    <a:lnTo>
                      <a:pt x="81" y="33"/>
                    </a:lnTo>
                    <a:lnTo>
                      <a:pt x="81" y="33"/>
                    </a:lnTo>
                    <a:lnTo>
                      <a:pt x="80" y="35"/>
                    </a:lnTo>
                    <a:lnTo>
                      <a:pt x="78" y="35"/>
                    </a:lnTo>
                    <a:lnTo>
                      <a:pt x="78" y="35"/>
                    </a:lnTo>
                    <a:lnTo>
                      <a:pt x="77" y="35"/>
                    </a:lnTo>
                    <a:lnTo>
                      <a:pt x="75" y="37"/>
                    </a:lnTo>
                    <a:lnTo>
                      <a:pt x="75" y="37"/>
                    </a:lnTo>
                    <a:lnTo>
                      <a:pt x="72" y="38"/>
                    </a:lnTo>
                    <a:lnTo>
                      <a:pt x="70" y="38"/>
                    </a:lnTo>
                    <a:lnTo>
                      <a:pt x="67" y="39"/>
                    </a:lnTo>
                    <a:lnTo>
                      <a:pt x="67" y="39"/>
                    </a:lnTo>
                    <a:lnTo>
                      <a:pt x="66" y="41"/>
                    </a:lnTo>
                    <a:lnTo>
                      <a:pt x="65" y="43"/>
                    </a:lnTo>
                    <a:lnTo>
                      <a:pt x="65" y="43"/>
                    </a:lnTo>
                    <a:lnTo>
                      <a:pt x="66" y="45"/>
                    </a:lnTo>
                    <a:lnTo>
                      <a:pt x="66" y="45"/>
                    </a:lnTo>
                    <a:lnTo>
                      <a:pt x="66" y="47"/>
                    </a:lnTo>
                    <a:lnTo>
                      <a:pt x="67" y="47"/>
                    </a:lnTo>
                    <a:lnTo>
                      <a:pt x="70" y="48"/>
                    </a:lnTo>
                    <a:lnTo>
                      <a:pt x="70" y="48"/>
                    </a:lnTo>
                    <a:lnTo>
                      <a:pt x="73" y="48"/>
                    </a:lnTo>
                    <a:lnTo>
                      <a:pt x="75" y="49"/>
                    </a:lnTo>
                    <a:lnTo>
                      <a:pt x="76" y="50"/>
                    </a:lnTo>
                    <a:lnTo>
                      <a:pt x="76" y="50"/>
                    </a:lnTo>
                    <a:lnTo>
                      <a:pt x="77" y="54"/>
                    </a:lnTo>
                    <a:lnTo>
                      <a:pt x="77" y="54"/>
                    </a:lnTo>
                    <a:lnTo>
                      <a:pt x="77" y="56"/>
                    </a:lnTo>
                    <a:lnTo>
                      <a:pt x="78" y="57"/>
                    </a:lnTo>
                    <a:lnTo>
                      <a:pt x="79" y="58"/>
                    </a:lnTo>
                    <a:lnTo>
                      <a:pt x="79" y="58"/>
                    </a:lnTo>
                    <a:lnTo>
                      <a:pt x="80" y="58"/>
                    </a:lnTo>
                    <a:lnTo>
                      <a:pt x="81" y="57"/>
                    </a:lnTo>
                    <a:lnTo>
                      <a:pt x="82" y="56"/>
                    </a:lnTo>
                    <a:lnTo>
                      <a:pt x="82" y="56"/>
                    </a:lnTo>
                    <a:lnTo>
                      <a:pt x="82" y="54"/>
                    </a:lnTo>
                    <a:lnTo>
                      <a:pt x="83" y="53"/>
                    </a:lnTo>
                    <a:lnTo>
                      <a:pt x="83" y="53"/>
                    </a:lnTo>
                    <a:lnTo>
                      <a:pt x="86" y="52"/>
                    </a:lnTo>
                    <a:lnTo>
                      <a:pt x="86" y="50"/>
                    </a:lnTo>
                    <a:lnTo>
                      <a:pt x="86" y="50"/>
                    </a:lnTo>
                    <a:lnTo>
                      <a:pt x="86" y="49"/>
                    </a:lnTo>
                    <a:lnTo>
                      <a:pt x="87" y="48"/>
                    </a:lnTo>
                    <a:lnTo>
                      <a:pt x="88" y="48"/>
                    </a:lnTo>
                    <a:lnTo>
                      <a:pt x="87" y="44"/>
                    </a:lnTo>
                    <a:lnTo>
                      <a:pt x="86" y="44"/>
                    </a:lnTo>
                    <a:close/>
                    <a:moveTo>
                      <a:pt x="108" y="37"/>
                    </a:moveTo>
                    <a:lnTo>
                      <a:pt x="108" y="37"/>
                    </a:lnTo>
                    <a:lnTo>
                      <a:pt x="105" y="38"/>
                    </a:lnTo>
                    <a:lnTo>
                      <a:pt x="105" y="38"/>
                    </a:lnTo>
                    <a:lnTo>
                      <a:pt x="103" y="39"/>
                    </a:lnTo>
                    <a:lnTo>
                      <a:pt x="103" y="39"/>
                    </a:lnTo>
                    <a:lnTo>
                      <a:pt x="101" y="36"/>
                    </a:lnTo>
                    <a:lnTo>
                      <a:pt x="101" y="36"/>
                    </a:lnTo>
                    <a:lnTo>
                      <a:pt x="101" y="36"/>
                    </a:lnTo>
                    <a:lnTo>
                      <a:pt x="103" y="36"/>
                    </a:lnTo>
                    <a:lnTo>
                      <a:pt x="107" y="35"/>
                    </a:lnTo>
                    <a:lnTo>
                      <a:pt x="107" y="35"/>
                    </a:lnTo>
                    <a:lnTo>
                      <a:pt x="110" y="36"/>
                    </a:lnTo>
                    <a:lnTo>
                      <a:pt x="110" y="36"/>
                    </a:lnTo>
                    <a:lnTo>
                      <a:pt x="108" y="37"/>
                    </a:lnTo>
                    <a:lnTo>
                      <a:pt x="108" y="37"/>
                    </a:lnTo>
                    <a:close/>
                    <a:moveTo>
                      <a:pt x="107" y="33"/>
                    </a:moveTo>
                    <a:lnTo>
                      <a:pt x="107" y="33"/>
                    </a:lnTo>
                    <a:lnTo>
                      <a:pt x="103" y="33"/>
                    </a:lnTo>
                    <a:lnTo>
                      <a:pt x="101" y="34"/>
                    </a:lnTo>
                    <a:lnTo>
                      <a:pt x="99" y="35"/>
                    </a:lnTo>
                    <a:lnTo>
                      <a:pt x="99" y="35"/>
                    </a:lnTo>
                    <a:lnTo>
                      <a:pt x="99" y="36"/>
                    </a:lnTo>
                    <a:lnTo>
                      <a:pt x="99" y="36"/>
                    </a:lnTo>
                    <a:lnTo>
                      <a:pt x="99" y="37"/>
                    </a:lnTo>
                    <a:lnTo>
                      <a:pt x="99" y="37"/>
                    </a:lnTo>
                    <a:lnTo>
                      <a:pt x="100" y="39"/>
                    </a:lnTo>
                    <a:lnTo>
                      <a:pt x="102" y="41"/>
                    </a:lnTo>
                    <a:lnTo>
                      <a:pt x="102" y="41"/>
                    </a:lnTo>
                    <a:lnTo>
                      <a:pt x="105" y="42"/>
                    </a:lnTo>
                    <a:lnTo>
                      <a:pt x="106" y="41"/>
                    </a:lnTo>
                    <a:lnTo>
                      <a:pt x="108" y="39"/>
                    </a:lnTo>
                    <a:lnTo>
                      <a:pt x="108" y="39"/>
                    </a:lnTo>
                    <a:lnTo>
                      <a:pt x="110" y="39"/>
                    </a:lnTo>
                    <a:lnTo>
                      <a:pt x="112" y="37"/>
                    </a:lnTo>
                    <a:lnTo>
                      <a:pt x="112" y="37"/>
                    </a:lnTo>
                    <a:lnTo>
                      <a:pt x="112" y="35"/>
                    </a:lnTo>
                    <a:lnTo>
                      <a:pt x="112" y="35"/>
                    </a:lnTo>
                    <a:lnTo>
                      <a:pt x="111" y="34"/>
                    </a:lnTo>
                    <a:lnTo>
                      <a:pt x="107" y="33"/>
                    </a:lnTo>
                    <a:lnTo>
                      <a:pt x="107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3641" name="Freeform 89"/>
              <p:cNvSpPr>
                <a:spLocks/>
              </p:cNvSpPr>
              <p:nvPr/>
            </p:nvSpPr>
            <p:spPr bwMode="auto">
              <a:xfrm>
                <a:off x="5003" y="1062"/>
                <a:ext cx="56" cy="6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0"/>
                  </a:cxn>
                  <a:cxn ang="0">
                    <a:pos x="1" y="5"/>
                  </a:cxn>
                  <a:cxn ang="0">
                    <a:pos x="0" y="10"/>
                  </a:cxn>
                  <a:cxn ang="0">
                    <a:pos x="1" y="13"/>
                  </a:cxn>
                  <a:cxn ang="0">
                    <a:pos x="2" y="16"/>
                  </a:cxn>
                  <a:cxn ang="0">
                    <a:pos x="4" y="17"/>
                  </a:cxn>
                  <a:cxn ang="0">
                    <a:pos x="9" y="20"/>
                  </a:cxn>
                  <a:cxn ang="0">
                    <a:pos x="11" y="19"/>
                  </a:cxn>
                  <a:cxn ang="0">
                    <a:pos x="9" y="16"/>
                  </a:cxn>
                  <a:cxn ang="0">
                    <a:pos x="9" y="9"/>
                  </a:cxn>
                  <a:cxn ang="0">
                    <a:pos x="17" y="5"/>
                  </a:cxn>
                  <a:cxn ang="0">
                    <a:pos x="18" y="8"/>
                  </a:cxn>
                  <a:cxn ang="0">
                    <a:pos x="19" y="9"/>
                  </a:cxn>
                  <a:cxn ang="0">
                    <a:pos x="24" y="13"/>
                  </a:cxn>
                  <a:cxn ang="0">
                    <a:pos x="25" y="15"/>
                  </a:cxn>
                  <a:cxn ang="0">
                    <a:pos x="27" y="17"/>
                  </a:cxn>
                  <a:cxn ang="0">
                    <a:pos x="26" y="19"/>
                  </a:cxn>
                  <a:cxn ang="0">
                    <a:pos x="24" y="21"/>
                  </a:cxn>
                  <a:cxn ang="0">
                    <a:pos x="22" y="25"/>
                  </a:cxn>
                  <a:cxn ang="0">
                    <a:pos x="22" y="29"/>
                  </a:cxn>
                  <a:cxn ang="0">
                    <a:pos x="22" y="30"/>
                  </a:cxn>
                  <a:cxn ang="0">
                    <a:pos x="24" y="33"/>
                  </a:cxn>
                  <a:cxn ang="0">
                    <a:pos x="24" y="37"/>
                  </a:cxn>
                  <a:cxn ang="0">
                    <a:pos x="24" y="40"/>
                  </a:cxn>
                  <a:cxn ang="0">
                    <a:pos x="27" y="40"/>
                  </a:cxn>
                  <a:cxn ang="0">
                    <a:pos x="28" y="45"/>
                  </a:cxn>
                  <a:cxn ang="0">
                    <a:pos x="29" y="45"/>
                  </a:cxn>
                  <a:cxn ang="0">
                    <a:pos x="32" y="46"/>
                  </a:cxn>
                  <a:cxn ang="0">
                    <a:pos x="31" y="49"/>
                  </a:cxn>
                  <a:cxn ang="0">
                    <a:pos x="29" y="54"/>
                  </a:cxn>
                  <a:cxn ang="0">
                    <a:pos x="30" y="56"/>
                  </a:cxn>
                  <a:cxn ang="0">
                    <a:pos x="32" y="60"/>
                  </a:cxn>
                  <a:cxn ang="0">
                    <a:pos x="36" y="59"/>
                  </a:cxn>
                  <a:cxn ang="0">
                    <a:pos x="38" y="60"/>
                  </a:cxn>
                  <a:cxn ang="0">
                    <a:pos x="40" y="59"/>
                  </a:cxn>
                  <a:cxn ang="0">
                    <a:pos x="43" y="56"/>
                  </a:cxn>
                  <a:cxn ang="0">
                    <a:pos x="45" y="52"/>
                  </a:cxn>
                  <a:cxn ang="0">
                    <a:pos x="42" y="49"/>
                  </a:cxn>
                  <a:cxn ang="0">
                    <a:pos x="42" y="46"/>
                  </a:cxn>
                  <a:cxn ang="0">
                    <a:pos x="46" y="44"/>
                  </a:cxn>
                  <a:cxn ang="0">
                    <a:pos x="47" y="40"/>
                  </a:cxn>
                  <a:cxn ang="0">
                    <a:pos x="49" y="39"/>
                  </a:cxn>
                  <a:cxn ang="0">
                    <a:pos x="52" y="40"/>
                  </a:cxn>
                  <a:cxn ang="0">
                    <a:pos x="51" y="38"/>
                  </a:cxn>
                  <a:cxn ang="0">
                    <a:pos x="49" y="35"/>
                  </a:cxn>
                  <a:cxn ang="0">
                    <a:pos x="50" y="33"/>
                  </a:cxn>
                  <a:cxn ang="0">
                    <a:pos x="56" y="33"/>
                  </a:cxn>
                  <a:cxn ang="0">
                    <a:pos x="49" y="23"/>
                  </a:cxn>
                  <a:cxn ang="0">
                    <a:pos x="22" y="0"/>
                  </a:cxn>
                </a:cxnLst>
                <a:rect l="0" t="0" r="r" b="b"/>
                <a:pathLst>
                  <a:path w="56" h="60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9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9" y="16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2" y="4"/>
                    </a:lnTo>
                    <a:lnTo>
                      <a:pt x="17" y="5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2" y="10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6" y="16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6" y="19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2" y="31"/>
                    </a:lnTo>
                    <a:lnTo>
                      <a:pt x="24" y="33"/>
                    </a:lnTo>
                    <a:lnTo>
                      <a:pt x="24" y="33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4" y="37"/>
                    </a:lnTo>
                    <a:lnTo>
                      <a:pt x="24" y="37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8" y="45"/>
                    </a:lnTo>
                    <a:lnTo>
                      <a:pt x="28" y="45"/>
                    </a:lnTo>
                    <a:lnTo>
                      <a:pt x="28" y="45"/>
                    </a:lnTo>
                    <a:lnTo>
                      <a:pt x="28" y="45"/>
                    </a:lnTo>
                    <a:lnTo>
                      <a:pt x="29" y="45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2" y="46"/>
                    </a:lnTo>
                    <a:lnTo>
                      <a:pt x="32" y="47"/>
                    </a:lnTo>
                    <a:lnTo>
                      <a:pt x="32" y="47"/>
                    </a:lnTo>
                    <a:lnTo>
                      <a:pt x="31" y="49"/>
                    </a:lnTo>
                    <a:lnTo>
                      <a:pt x="30" y="51"/>
                    </a:lnTo>
                    <a:lnTo>
                      <a:pt x="30" y="51"/>
                    </a:lnTo>
                    <a:lnTo>
                      <a:pt x="29" y="54"/>
                    </a:lnTo>
                    <a:lnTo>
                      <a:pt x="29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1" y="58"/>
                    </a:lnTo>
                    <a:lnTo>
                      <a:pt x="31" y="58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36" y="59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38" y="60"/>
                    </a:lnTo>
                    <a:lnTo>
                      <a:pt x="38" y="60"/>
                    </a:lnTo>
                    <a:lnTo>
                      <a:pt x="40" y="59"/>
                    </a:lnTo>
                    <a:lnTo>
                      <a:pt x="40" y="59"/>
                    </a:lnTo>
                    <a:lnTo>
                      <a:pt x="41" y="58"/>
                    </a:lnTo>
                    <a:lnTo>
                      <a:pt x="41" y="58"/>
                    </a:lnTo>
                    <a:lnTo>
                      <a:pt x="43" y="56"/>
                    </a:lnTo>
                    <a:lnTo>
                      <a:pt x="45" y="54"/>
                    </a:lnTo>
                    <a:lnTo>
                      <a:pt x="45" y="54"/>
                    </a:lnTo>
                    <a:lnTo>
                      <a:pt x="45" y="52"/>
                    </a:lnTo>
                    <a:lnTo>
                      <a:pt x="43" y="50"/>
                    </a:lnTo>
                    <a:lnTo>
                      <a:pt x="43" y="50"/>
                    </a:lnTo>
                    <a:lnTo>
                      <a:pt x="42" y="49"/>
                    </a:lnTo>
                    <a:lnTo>
                      <a:pt x="42" y="48"/>
                    </a:lnTo>
                    <a:lnTo>
                      <a:pt x="42" y="48"/>
                    </a:lnTo>
                    <a:lnTo>
                      <a:pt x="42" y="46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6" y="44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47" y="40"/>
                    </a:lnTo>
                    <a:lnTo>
                      <a:pt x="48" y="39"/>
                    </a:lnTo>
                    <a:lnTo>
                      <a:pt x="49" y="39"/>
                    </a:lnTo>
                    <a:lnTo>
                      <a:pt x="49" y="39"/>
                    </a:lnTo>
                    <a:lnTo>
                      <a:pt x="49" y="39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1" y="38"/>
                    </a:lnTo>
                    <a:lnTo>
                      <a:pt x="51" y="38"/>
                    </a:lnTo>
                    <a:lnTo>
                      <a:pt x="50" y="37"/>
                    </a:lnTo>
                    <a:lnTo>
                      <a:pt x="49" y="35"/>
                    </a:lnTo>
                    <a:lnTo>
                      <a:pt x="49" y="35"/>
                    </a:lnTo>
                    <a:lnTo>
                      <a:pt x="50" y="33"/>
                    </a:lnTo>
                    <a:lnTo>
                      <a:pt x="50" y="33"/>
                    </a:lnTo>
                    <a:lnTo>
                      <a:pt x="52" y="33"/>
                    </a:lnTo>
                    <a:lnTo>
                      <a:pt x="56" y="33"/>
                    </a:lnTo>
                    <a:lnTo>
                      <a:pt x="56" y="33"/>
                    </a:lnTo>
                    <a:lnTo>
                      <a:pt x="56" y="33"/>
                    </a:lnTo>
                    <a:lnTo>
                      <a:pt x="56" y="33"/>
                    </a:lnTo>
                    <a:lnTo>
                      <a:pt x="49" y="23"/>
                    </a:lnTo>
                    <a:lnTo>
                      <a:pt x="41" y="14"/>
                    </a:lnTo>
                    <a:lnTo>
                      <a:pt x="32" y="6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6EBB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3642" name="Freeform 90"/>
              <p:cNvSpPr>
                <a:spLocks/>
              </p:cNvSpPr>
              <p:nvPr/>
            </p:nvSpPr>
            <p:spPr bwMode="auto">
              <a:xfrm>
                <a:off x="5044" y="1108"/>
                <a:ext cx="25" cy="68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15" y="4"/>
                  </a:cxn>
                  <a:cxn ang="0">
                    <a:pos x="12" y="8"/>
                  </a:cxn>
                  <a:cxn ang="0">
                    <a:pos x="11" y="10"/>
                  </a:cxn>
                  <a:cxn ang="0">
                    <a:pos x="11" y="10"/>
                  </a:cxn>
                  <a:cxn ang="0">
                    <a:pos x="10" y="12"/>
                  </a:cxn>
                  <a:cxn ang="0">
                    <a:pos x="8" y="15"/>
                  </a:cxn>
                  <a:cxn ang="0">
                    <a:pos x="8" y="15"/>
                  </a:cxn>
                  <a:cxn ang="0">
                    <a:pos x="2" y="22"/>
                  </a:cxn>
                  <a:cxn ang="0">
                    <a:pos x="2" y="22"/>
                  </a:cxn>
                  <a:cxn ang="0">
                    <a:pos x="1" y="24"/>
                  </a:cxn>
                  <a:cxn ang="0">
                    <a:pos x="1" y="24"/>
                  </a:cxn>
                  <a:cxn ang="0">
                    <a:pos x="1" y="27"/>
                  </a:cxn>
                  <a:cxn ang="0">
                    <a:pos x="1" y="27"/>
                  </a:cxn>
                  <a:cxn ang="0">
                    <a:pos x="1" y="32"/>
                  </a:cxn>
                  <a:cxn ang="0">
                    <a:pos x="1" y="32"/>
                  </a:cxn>
                  <a:cxn ang="0">
                    <a:pos x="1" y="37"/>
                  </a:cxn>
                  <a:cxn ang="0">
                    <a:pos x="1" y="37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1" y="43"/>
                  </a:cxn>
                  <a:cxn ang="0">
                    <a:pos x="1" y="43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1" y="56"/>
                  </a:cxn>
                  <a:cxn ang="0">
                    <a:pos x="1" y="56"/>
                  </a:cxn>
                  <a:cxn ang="0">
                    <a:pos x="6" y="60"/>
                  </a:cxn>
                  <a:cxn ang="0">
                    <a:pos x="6" y="60"/>
                  </a:cxn>
                  <a:cxn ang="0">
                    <a:pos x="6" y="60"/>
                  </a:cxn>
                  <a:cxn ang="0">
                    <a:pos x="6" y="63"/>
                  </a:cxn>
                  <a:cxn ang="0">
                    <a:pos x="7" y="64"/>
                  </a:cxn>
                  <a:cxn ang="0">
                    <a:pos x="7" y="64"/>
                  </a:cxn>
                  <a:cxn ang="0">
                    <a:pos x="9" y="68"/>
                  </a:cxn>
                  <a:cxn ang="0">
                    <a:pos x="9" y="68"/>
                  </a:cxn>
                  <a:cxn ang="0">
                    <a:pos x="16" y="58"/>
                  </a:cxn>
                  <a:cxn ang="0">
                    <a:pos x="20" y="47"/>
                  </a:cxn>
                  <a:cxn ang="0">
                    <a:pos x="24" y="35"/>
                  </a:cxn>
                  <a:cxn ang="0">
                    <a:pos x="25" y="22"/>
                  </a:cxn>
                  <a:cxn ang="0">
                    <a:pos x="25" y="22"/>
                  </a:cxn>
                  <a:cxn ang="0">
                    <a:pos x="24" y="11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5" y="4"/>
                  </a:cxn>
                  <a:cxn ang="0">
                    <a:pos x="15" y="4"/>
                  </a:cxn>
                </a:cxnLst>
                <a:rect l="0" t="0" r="r" b="b"/>
                <a:pathLst>
                  <a:path w="25" h="68">
                    <a:moveTo>
                      <a:pt x="15" y="4"/>
                    </a:moveTo>
                    <a:lnTo>
                      <a:pt x="15" y="4"/>
                    </a:lnTo>
                    <a:lnTo>
                      <a:pt x="12" y="8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0" y="12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6" y="63"/>
                    </a:lnTo>
                    <a:lnTo>
                      <a:pt x="7" y="64"/>
                    </a:lnTo>
                    <a:lnTo>
                      <a:pt x="7" y="64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16" y="58"/>
                    </a:lnTo>
                    <a:lnTo>
                      <a:pt x="20" y="47"/>
                    </a:lnTo>
                    <a:lnTo>
                      <a:pt x="24" y="35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4" y="11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5" y="4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6EBB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3643" name="Freeform 91"/>
              <p:cNvSpPr>
                <a:spLocks/>
              </p:cNvSpPr>
              <p:nvPr/>
            </p:nvSpPr>
            <p:spPr bwMode="auto">
              <a:xfrm>
                <a:off x="4918" y="1107"/>
                <a:ext cx="41" cy="62"/>
              </a:xfrm>
              <a:custGeom>
                <a:avLst/>
                <a:gdLst/>
                <a:ahLst/>
                <a:cxnLst>
                  <a:cxn ang="0">
                    <a:pos x="40" y="20"/>
                  </a:cxn>
                  <a:cxn ang="0">
                    <a:pos x="37" y="12"/>
                  </a:cxn>
                  <a:cxn ang="0">
                    <a:pos x="35" y="10"/>
                  </a:cxn>
                  <a:cxn ang="0">
                    <a:pos x="34" y="9"/>
                  </a:cxn>
                  <a:cxn ang="0">
                    <a:pos x="31" y="10"/>
                  </a:cxn>
                  <a:cxn ang="0">
                    <a:pos x="29" y="11"/>
                  </a:cxn>
                  <a:cxn ang="0">
                    <a:pos x="27" y="11"/>
                  </a:cxn>
                  <a:cxn ang="0">
                    <a:pos x="24" y="11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3" y="19"/>
                  </a:cxn>
                  <a:cxn ang="0">
                    <a:pos x="22" y="23"/>
                  </a:cxn>
                  <a:cxn ang="0">
                    <a:pos x="19" y="24"/>
                  </a:cxn>
                  <a:cxn ang="0">
                    <a:pos x="13" y="24"/>
                  </a:cxn>
                  <a:cxn ang="0">
                    <a:pos x="8" y="16"/>
                  </a:cxn>
                  <a:cxn ang="0">
                    <a:pos x="8" y="13"/>
                  </a:cxn>
                  <a:cxn ang="0">
                    <a:pos x="11" y="9"/>
                  </a:cxn>
                  <a:cxn ang="0">
                    <a:pos x="14" y="6"/>
                  </a:cxn>
                  <a:cxn ang="0">
                    <a:pos x="15" y="4"/>
                  </a:cxn>
                  <a:cxn ang="0">
                    <a:pos x="13" y="4"/>
                  </a:cxn>
                  <a:cxn ang="0">
                    <a:pos x="11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2" y="6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3" y="44"/>
                  </a:cxn>
                  <a:cxn ang="0">
                    <a:pos x="11" y="62"/>
                  </a:cxn>
                  <a:cxn ang="0">
                    <a:pos x="12" y="61"/>
                  </a:cxn>
                  <a:cxn ang="0">
                    <a:pos x="13" y="59"/>
                  </a:cxn>
                  <a:cxn ang="0">
                    <a:pos x="15" y="56"/>
                  </a:cxn>
                  <a:cxn ang="0">
                    <a:pos x="17" y="54"/>
                  </a:cxn>
                  <a:cxn ang="0">
                    <a:pos x="18" y="54"/>
                  </a:cxn>
                  <a:cxn ang="0">
                    <a:pos x="19" y="53"/>
                  </a:cxn>
                  <a:cxn ang="0">
                    <a:pos x="20" y="45"/>
                  </a:cxn>
                  <a:cxn ang="0">
                    <a:pos x="21" y="43"/>
                  </a:cxn>
                  <a:cxn ang="0">
                    <a:pos x="23" y="43"/>
                  </a:cxn>
                  <a:cxn ang="0">
                    <a:pos x="24" y="42"/>
                  </a:cxn>
                  <a:cxn ang="0">
                    <a:pos x="28" y="37"/>
                  </a:cxn>
                  <a:cxn ang="0">
                    <a:pos x="31" y="36"/>
                  </a:cxn>
                  <a:cxn ang="0">
                    <a:pos x="33" y="35"/>
                  </a:cxn>
                  <a:cxn ang="0">
                    <a:pos x="34" y="25"/>
                  </a:cxn>
                  <a:cxn ang="0">
                    <a:pos x="35" y="24"/>
                  </a:cxn>
                  <a:cxn ang="0">
                    <a:pos x="39" y="23"/>
                  </a:cxn>
                  <a:cxn ang="0">
                    <a:pos x="40" y="23"/>
                  </a:cxn>
                  <a:cxn ang="0">
                    <a:pos x="41" y="20"/>
                  </a:cxn>
                  <a:cxn ang="0">
                    <a:pos x="40" y="20"/>
                  </a:cxn>
                </a:cxnLst>
                <a:rect l="0" t="0" r="r" b="b"/>
                <a:pathLst>
                  <a:path w="41" h="62">
                    <a:moveTo>
                      <a:pt x="40" y="20"/>
                    </a:moveTo>
                    <a:lnTo>
                      <a:pt x="40" y="20"/>
                    </a:lnTo>
                    <a:lnTo>
                      <a:pt x="38" y="15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9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3" y="12"/>
                    </a:lnTo>
                    <a:lnTo>
                      <a:pt x="23" y="14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3" y="21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19" y="24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9" y="21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3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4" y="6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34"/>
                    </a:lnTo>
                    <a:lnTo>
                      <a:pt x="3" y="44"/>
                    </a:lnTo>
                    <a:lnTo>
                      <a:pt x="7" y="53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2" y="61"/>
                    </a:lnTo>
                    <a:lnTo>
                      <a:pt x="13" y="59"/>
                    </a:lnTo>
                    <a:lnTo>
                      <a:pt x="13" y="59"/>
                    </a:lnTo>
                    <a:lnTo>
                      <a:pt x="14" y="58"/>
                    </a:lnTo>
                    <a:lnTo>
                      <a:pt x="15" y="56"/>
                    </a:lnTo>
                    <a:lnTo>
                      <a:pt x="15" y="56"/>
                    </a:lnTo>
                    <a:lnTo>
                      <a:pt x="17" y="54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20" y="43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7" y="40"/>
                    </a:lnTo>
                    <a:lnTo>
                      <a:pt x="28" y="37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33" y="36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4" y="25"/>
                    </a:lnTo>
                    <a:lnTo>
                      <a:pt x="34" y="25"/>
                    </a:lnTo>
                    <a:lnTo>
                      <a:pt x="35" y="24"/>
                    </a:lnTo>
                    <a:lnTo>
                      <a:pt x="37" y="23"/>
                    </a:lnTo>
                    <a:lnTo>
                      <a:pt x="39" y="23"/>
                    </a:lnTo>
                    <a:lnTo>
                      <a:pt x="39" y="23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41" y="20"/>
                    </a:lnTo>
                    <a:lnTo>
                      <a:pt x="40" y="20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6EBB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3644" name="Freeform 92"/>
              <p:cNvSpPr>
                <a:spLocks/>
              </p:cNvSpPr>
              <p:nvPr/>
            </p:nvSpPr>
            <p:spPr bwMode="auto">
              <a:xfrm>
                <a:off x="5077" y="1079"/>
                <a:ext cx="55" cy="1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" y="9"/>
                  </a:cxn>
                  <a:cxn ang="0">
                    <a:pos x="18" y="19"/>
                  </a:cxn>
                  <a:cxn ang="0">
                    <a:pos x="25" y="30"/>
                  </a:cxn>
                  <a:cxn ang="0">
                    <a:pos x="32" y="42"/>
                  </a:cxn>
                  <a:cxn ang="0">
                    <a:pos x="37" y="55"/>
                  </a:cxn>
                  <a:cxn ang="0">
                    <a:pos x="40" y="70"/>
                  </a:cxn>
                  <a:cxn ang="0">
                    <a:pos x="43" y="84"/>
                  </a:cxn>
                  <a:cxn ang="0">
                    <a:pos x="44" y="100"/>
                  </a:cxn>
                  <a:cxn ang="0">
                    <a:pos x="44" y="100"/>
                  </a:cxn>
                  <a:cxn ang="0">
                    <a:pos x="43" y="113"/>
                  </a:cxn>
                  <a:cxn ang="0">
                    <a:pos x="41" y="125"/>
                  </a:cxn>
                  <a:cxn ang="0">
                    <a:pos x="41" y="125"/>
                  </a:cxn>
                  <a:cxn ang="0">
                    <a:pos x="41" y="131"/>
                  </a:cxn>
                  <a:cxn ang="0">
                    <a:pos x="41" y="131"/>
                  </a:cxn>
                  <a:cxn ang="0">
                    <a:pos x="41" y="133"/>
                  </a:cxn>
                  <a:cxn ang="0">
                    <a:pos x="41" y="133"/>
                  </a:cxn>
                  <a:cxn ang="0">
                    <a:pos x="43" y="134"/>
                  </a:cxn>
                  <a:cxn ang="0">
                    <a:pos x="43" y="134"/>
                  </a:cxn>
                  <a:cxn ang="0">
                    <a:pos x="44" y="132"/>
                  </a:cxn>
                  <a:cxn ang="0">
                    <a:pos x="45" y="131"/>
                  </a:cxn>
                  <a:cxn ang="0">
                    <a:pos x="45" y="131"/>
                  </a:cxn>
                  <a:cxn ang="0">
                    <a:pos x="45" y="128"/>
                  </a:cxn>
                  <a:cxn ang="0">
                    <a:pos x="47" y="125"/>
                  </a:cxn>
                  <a:cxn ang="0">
                    <a:pos x="47" y="125"/>
                  </a:cxn>
                  <a:cxn ang="0">
                    <a:pos x="47" y="122"/>
                  </a:cxn>
                  <a:cxn ang="0">
                    <a:pos x="47" y="122"/>
                  </a:cxn>
                  <a:cxn ang="0">
                    <a:pos x="48" y="115"/>
                  </a:cxn>
                  <a:cxn ang="0">
                    <a:pos x="49" y="110"/>
                  </a:cxn>
                  <a:cxn ang="0">
                    <a:pos x="51" y="103"/>
                  </a:cxn>
                  <a:cxn ang="0">
                    <a:pos x="51" y="103"/>
                  </a:cxn>
                  <a:cxn ang="0">
                    <a:pos x="53" y="97"/>
                  </a:cxn>
                  <a:cxn ang="0">
                    <a:pos x="53" y="90"/>
                  </a:cxn>
                  <a:cxn ang="0">
                    <a:pos x="53" y="90"/>
                  </a:cxn>
                  <a:cxn ang="0">
                    <a:pos x="54" y="83"/>
                  </a:cxn>
                  <a:cxn ang="0">
                    <a:pos x="55" y="78"/>
                  </a:cxn>
                  <a:cxn ang="0">
                    <a:pos x="55" y="78"/>
                  </a:cxn>
                  <a:cxn ang="0">
                    <a:pos x="51" y="65"/>
                  </a:cxn>
                  <a:cxn ang="0">
                    <a:pos x="47" y="54"/>
                  </a:cxn>
                  <a:cxn ang="0">
                    <a:pos x="41" y="43"/>
                  </a:cxn>
                  <a:cxn ang="0">
                    <a:pos x="35" y="32"/>
                  </a:cxn>
                  <a:cxn ang="0">
                    <a:pos x="28" y="23"/>
                  </a:cxn>
                  <a:cxn ang="0">
                    <a:pos x="19" y="14"/>
                  </a:cxn>
                  <a:cxn ang="0">
                    <a:pos x="10" y="7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" h="134">
                    <a:moveTo>
                      <a:pt x="0" y="0"/>
                    </a:moveTo>
                    <a:lnTo>
                      <a:pt x="0" y="0"/>
                    </a:lnTo>
                    <a:lnTo>
                      <a:pt x="9" y="9"/>
                    </a:lnTo>
                    <a:lnTo>
                      <a:pt x="18" y="19"/>
                    </a:lnTo>
                    <a:lnTo>
                      <a:pt x="25" y="30"/>
                    </a:lnTo>
                    <a:lnTo>
                      <a:pt x="32" y="42"/>
                    </a:lnTo>
                    <a:lnTo>
                      <a:pt x="37" y="55"/>
                    </a:lnTo>
                    <a:lnTo>
                      <a:pt x="40" y="70"/>
                    </a:lnTo>
                    <a:lnTo>
                      <a:pt x="43" y="84"/>
                    </a:lnTo>
                    <a:lnTo>
                      <a:pt x="44" y="100"/>
                    </a:lnTo>
                    <a:lnTo>
                      <a:pt x="44" y="100"/>
                    </a:lnTo>
                    <a:lnTo>
                      <a:pt x="43" y="113"/>
                    </a:lnTo>
                    <a:lnTo>
                      <a:pt x="41" y="125"/>
                    </a:lnTo>
                    <a:lnTo>
                      <a:pt x="41" y="125"/>
                    </a:lnTo>
                    <a:lnTo>
                      <a:pt x="41" y="131"/>
                    </a:lnTo>
                    <a:lnTo>
                      <a:pt x="41" y="131"/>
                    </a:lnTo>
                    <a:lnTo>
                      <a:pt x="41" y="133"/>
                    </a:lnTo>
                    <a:lnTo>
                      <a:pt x="41" y="133"/>
                    </a:lnTo>
                    <a:lnTo>
                      <a:pt x="43" y="134"/>
                    </a:lnTo>
                    <a:lnTo>
                      <a:pt x="43" y="134"/>
                    </a:lnTo>
                    <a:lnTo>
                      <a:pt x="44" y="132"/>
                    </a:lnTo>
                    <a:lnTo>
                      <a:pt x="45" y="131"/>
                    </a:lnTo>
                    <a:lnTo>
                      <a:pt x="45" y="131"/>
                    </a:lnTo>
                    <a:lnTo>
                      <a:pt x="45" y="128"/>
                    </a:lnTo>
                    <a:lnTo>
                      <a:pt x="47" y="125"/>
                    </a:lnTo>
                    <a:lnTo>
                      <a:pt x="47" y="125"/>
                    </a:lnTo>
                    <a:lnTo>
                      <a:pt x="47" y="122"/>
                    </a:lnTo>
                    <a:lnTo>
                      <a:pt x="47" y="122"/>
                    </a:lnTo>
                    <a:lnTo>
                      <a:pt x="48" y="115"/>
                    </a:lnTo>
                    <a:lnTo>
                      <a:pt x="49" y="110"/>
                    </a:lnTo>
                    <a:lnTo>
                      <a:pt x="51" y="103"/>
                    </a:lnTo>
                    <a:lnTo>
                      <a:pt x="51" y="103"/>
                    </a:lnTo>
                    <a:lnTo>
                      <a:pt x="53" y="97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4" y="83"/>
                    </a:lnTo>
                    <a:lnTo>
                      <a:pt x="55" y="78"/>
                    </a:lnTo>
                    <a:lnTo>
                      <a:pt x="55" y="78"/>
                    </a:lnTo>
                    <a:lnTo>
                      <a:pt x="51" y="65"/>
                    </a:lnTo>
                    <a:lnTo>
                      <a:pt x="47" y="54"/>
                    </a:lnTo>
                    <a:lnTo>
                      <a:pt x="41" y="43"/>
                    </a:lnTo>
                    <a:lnTo>
                      <a:pt x="35" y="32"/>
                    </a:lnTo>
                    <a:lnTo>
                      <a:pt x="28" y="23"/>
                    </a:lnTo>
                    <a:lnTo>
                      <a:pt x="19" y="14"/>
                    </a:lnTo>
                    <a:lnTo>
                      <a:pt x="1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89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3645" name="Freeform 93"/>
              <p:cNvSpPr>
                <a:spLocks/>
              </p:cNvSpPr>
              <p:nvPr/>
            </p:nvSpPr>
            <p:spPr bwMode="auto">
              <a:xfrm>
                <a:off x="4900" y="1107"/>
                <a:ext cx="33" cy="114"/>
              </a:xfrm>
              <a:custGeom>
                <a:avLst/>
                <a:gdLst/>
                <a:ahLst/>
                <a:cxnLst>
                  <a:cxn ang="0">
                    <a:pos x="31" y="4"/>
                  </a:cxn>
                  <a:cxn ang="0">
                    <a:pos x="29" y="4"/>
                  </a:cxn>
                  <a:cxn ang="0">
                    <a:pos x="28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9" y="7"/>
                  </a:cxn>
                  <a:cxn ang="0">
                    <a:pos x="10" y="24"/>
                  </a:cxn>
                  <a:cxn ang="0">
                    <a:pos x="4" y="43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1" y="87"/>
                  </a:cxn>
                  <a:cxn ang="0">
                    <a:pos x="5" y="95"/>
                  </a:cxn>
                  <a:cxn ang="0">
                    <a:pos x="7" y="100"/>
                  </a:cxn>
                  <a:cxn ang="0">
                    <a:pos x="9" y="104"/>
                  </a:cxn>
                  <a:cxn ang="0">
                    <a:pos x="14" y="107"/>
                  </a:cxn>
                  <a:cxn ang="0">
                    <a:pos x="17" y="108"/>
                  </a:cxn>
                  <a:cxn ang="0">
                    <a:pos x="22" y="114"/>
                  </a:cxn>
                  <a:cxn ang="0">
                    <a:pos x="20" y="104"/>
                  </a:cxn>
                  <a:cxn ang="0">
                    <a:pos x="19" y="104"/>
                  </a:cxn>
                  <a:cxn ang="0">
                    <a:pos x="18" y="103"/>
                  </a:cxn>
                  <a:cxn ang="0">
                    <a:pos x="17" y="100"/>
                  </a:cxn>
                  <a:cxn ang="0">
                    <a:pos x="17" y="98"/>
                  </a:cxn>
                  <a:cxn ang="0">
                    <a:pos x="12" y="97"/>
                  </a:cxn>
                  <a:cxn ang="0">
                    <a:pos x="10" y="97"/>
                  </a:cxn>
                  <a:cxn ang="0">
                    <a:pos x="9" y="96"/>
                  </a:cxn>
                  <a:cxn ang="0">
                    <a:pos x="8" y="90"/>
                  </a:cxn>
                  <a:cxn ang="0">
                    <a:pos x="9" y="88"/>
                  </a:cxn>
                  <a:cxn ang="0">
                    <a:pos x="10" y="87"/>
                  </a:cxn>
                  <a:cxn ang="0">
                    <a:pos x="10" y="85"/>
                  </a:cxn>
                  <a:cxn ang="0">
                    <a:pos x="9" y="84"/>
                  </a:cxn>
                  <a:cxn ang="0">
                    <a:pos x="9" y="83"/>
                  </a:cxn>
                  <a:cxn ang="0">
                    <a:pos x="10" y="79"/>
                  </a:cxn>
                  <a:cxn ang="0">
                    <a:pos x="11" y="78"/>
                  </a:cxn>
                  <a:cxn ang="0">
                    <a:pos x="12" y="77"/>
                  </a:cxn>
                  <a:cxn ang="0">
                    <a:pos x="14" y="75"/>
                  </a:cxn>
                  <a:cxn ang="0">
                    <a:pos x="17" y="75"/>
                  </a:cxn>
                  <a:cxn ang="0">
                    <a:pos x="17" y="72"/>
                  </a:cxn>
                  <a:cxn ang="0">
                    <a:pos x="17" y="57"/>
                  </a:cxn>
                  <a:cxn ang="0">
                    <a:pos x="22" y="32"/>
                  </a:cxn>
                  <a:cxn ang="0">
                    <a:pos x="26" y="20"/>
                  </a:cxn>
                  <a:cxn ang="0">
                    <a:pos x="26" y="16"/>
                  </a:cxn>
                  <a:cxn ang="0">
                    <a:pos x="28" y="10"/>
                  </a:cxn>
                  <a:cxn ang="0">
                    <a:pos x="29" y="9"/>
                  </a:cxn>
                  <a:cxn ang="0">
                    <a:pos x="32" y="6"/>
                  </a:cxn>
                  <a:cxn ang="0">
                    <a:pos x="33" y="4"/>
                  </a:cxn>
                  <a:cxn ang="0">
                    <a:pos x="33" y="3"/>
                  </a:cxn>
                </a:cxnLst>
                <a:rect l="0" t="0" r="r" b="b"/>
                <a:pathLst>
                  <a:path w="33" h="114">
                    <a:moveTo>
                      <a:pt x="33" y="3"/>
                    </a:moveTo>
                    <a:lnTo>
                      <a:pt x="31" y="4"/>
                    </a:lnTo>
                    <a:lnTo>
                      <a:pt x="31" y="4"/>
                    </a:lnTo>
                    <a:lnTo>
                      <a:pt x="29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9" y="7"/>
                    </a:lnTo>
                    <a:lnTo>
                      <a:pt x="15" y="15"/>
                    </a:lnTo>
                    <a:lnTo>
                      <a:pt x="10" y="24"/>
                    </a:lnTo>
                    <a:lnTo>
                      <a:pt x="7" y="33"/>
                    </a:lnTo>
                    <a:lnTo>
                      <a:pt x="4" y="43"/>
                    </a:lnTo>
                    <a:lnTo>
                      <a:pt x="1" y="52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87"/>
                    </a:lnTo>
                    <a:lnTo>
                      <a:pt x="1" y="87"/>
                    </a:lnTo>
                    <a:lnTo>
                      <a:pt x="4" y="90"/>
                    </a:lnTo>
                    <a:lnTo>
                      <a:pt x="5" y="95"/>
                    </a:lnTo>
                    <a:lnTo>
                      <a:pt x="5" y="95"/>
                    </a:lnTo>
                    <a:lnTo>
                      <a:pt x="7" y="100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1" y="106"/>
                    </a:lnTo>
                    <a:lnTo>
                      <a:pt x="14" y="107"/>
                    </a:lnTo>
                    <a:lnTo>
                      <a:pt x="14" y="107"/>
                    </a:lnTo>
                    <a:lnTo>
                      <a:pt x="17" y="108"/>
                    </a:lnTo>
                    <a:lnTo>
                      <a:pt x="20" y="110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8" y="103"/>
                    </a:lnTo>
                    <a:lnTo>
                      <a:pt x="17" y="100"/>
                    </a:lnTo>
                    <a:lnTo>
                      <a:pt x="17" y="100"/>
                    </a:lnTo>
                    <a:lnTo>
                      <a:pt x="17" y="98"/>
                    </a:lnTo>
                    <a:lnTo>
                      <a:pt x="17" y="98"/>
                    </a:lnTo>
                    <a:lnTo>
                      <a:pt x="15" y="97"/>
                    </a:lnTo>
                    <a:lnTo>
                      <a:pt x="12" y="97"/>
                    </a:lnTo>
                    <a:lnTo>
                      <a:pt x="12" y="97"/>
                    </a:lnTo>
                    <a:lnTo>
                      <a:pt x="10" y="97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8" y="93"/>
                    </a:lnTo>
                    <a:lnTo>
                      <a:pt x="8" y="90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0" y="86"/>
                    </a:lnTo>
                    <a:lnTo>
                      <a:pt x="10" y="85"/>
                    </a:lnTo>
                    <a:lnTo>
                      <a:pt x="10" y="85"/>
                    </a:lnTo>
                    <a:lnTo>
                      <a:pt x="9" y="84"/>
                    </a:lnTo>
                    <a:lnTo>
                      <a:pt x="9" y="83"/>
                    </a:lnTo>
                    <a:lnTo>
                      <a:pt x="9" y="83"/>
                    </a:lnTo>
                    <a:lnTo>
                      <a:pt x="9" y="81"/>
                    </a:lnTo>
                    <a:lnTo>
                      <a:pt x="10" y="79"/>
                    </a:lnTo>
                    <a:lnTo>
                      <a:pt x="10" y="79"/>
                    </a:lnTo>
                    <a:lnTo>
                      <a:pt x="11" y="78"/>
                    </a:lnTo>
                    <a:lnTo>
                      <a:pt x="12" y="77"/>
                    </a:lnTo>
                    <a:lnTo>
                      <a:pt x="12" y="77"/>
                    </a:lnTo>
                    <a:lnTo>
                      <a:pt x="12" y="75"/>
                    </a:lnTo>
                    <a:lnTo>
                      <a:pt x="14" y="75"/>
                    </a:lnTo>
                    <a:lnTo>
                      <a:pt x="14" y="75"/>
                    </a:lnTo>
                    <a:lnTo>
                      <a:pt x="17" y="75"/>
                    </a:lnTo>
                    <a:lnTo>
                      <a:pt x="17" y="75"/>
                    </a:lnTo>
                    <a:lnTo>
                      <a:pt x="17" y="72"/>
                    </a:lnTo>
                    <a:lnTo>
                      <a:pt x="17" y="72"/>
                    </a:lnTo>
                    <a:lnTo>
                      <a:pt x="17" y="57"/>
                    </a:lnTo>
                    <a:lnTo>
                      <a:pt x="19" y="44"/>
                    </a:lnTo>
                    <a:lnTo>
                      <a:pt x="22" y="32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3"/>
                    </a:lnTo>
                    <a:lnTo>
                      <a:pt x="28" y="10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solidFill>
                <a:srgbClr val="589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3646" name="Freeform 94"/>
              <p:cNvSpPr>
                <a:spLocks/>
              </p:cNvSpPr>
              <p:nvPr/>
            </p:nvSpPr>
            <p:spPr bwMode="auto">
              <a:xfrm>
                <a:off x="4932" y="1111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3A9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3647" name="Freeform 95"/>
              <p:cNvSpPr>
                <a:spLocks/>
              </p:cNvSpPr>
              <p:nvPr/>
            </p:nvSpPr>
            <p:spPr bwMode="auto">
              <a:xfrm>
                <a:off x="4929" y="1110"/>
                <a:ext cx="4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3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4" h="6">
                    <a:moveTo>
                      <a:pt x="3" y="3"/>
                    </a:moveTo>
                    <a:lnTo>
                      <a:pt x="3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6EBB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3648" name="Freeform 96"/>
              <p:cNvSpPr>
                <a:spLocks/>
              </p:cNvSpPr>
              <p:nvPr/>
            </p:nvSpPr>
            <p:spPr bwMode="auto">
              <a:xfrm>
                <a:off x="4926" y="1123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BB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3649" name="Freeform 97"/>
              <p:cNvSpPr>
                <a:spLocks/>
              </p:cNvSpPr>
              <p:nvPr/>
            </p:nvSpPr>
            <p:spPr bwMode="auto">
              <a:xfrm>
                <a:off x="4926" y="1126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89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3650" name="Freeform 98"/>
              <p:cNvSpPr>
                <a:spLocks/>
              </p:cNvSpPr>
              <p:nvPr/>
            </p:nvSpPr>
            <p:spPr bwMode="auto">
              <a:xfrm>
                <a:off x="4918" y="1107"/>
                <a:ext cx="15" cy="40"/>
              </a:xfrm>
              <a:custGeom>
                <a:avLst/>
                <a:gdLst/>
                <a:ahLst/>
                <a:cxnLst>
                  <a:cxn ang="0">
                    <a:pos x="8" y="20"/>
                  </a:cxn>
                  <a:cxn ang="0">
                    <a:pos x="8" y="20"/>
                  </a:cxn>
                  <a:cxn ang="0">
                    <a:pos x="8" y="19"/>
                  </a:cxn>
                  <a:cxn ang="0">
                    <a:pos x="8" y="19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3"/>
                  </a:cxn>
                  <a:cxn ang="0">
                    <a:pos x="10" y="10"/>
                  </a:cxn>
                  <a:cxn ang="0">
                    <a:pos x="11" y="9"/>
                  </a:cxn>
                  <a:cxn ang="0">
                    <a:pos x="11" y="9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5" y="3"/>
                  </a:cxn>
                  <a:cxn ang="0">
                    <a:pos x="13" y="4"/>
                  </a:cxn>
                  <a:cxn ang="0">
                    <a:pos x="13" y="4"/>
                  </a:cxn>
                  <a:cxn ang="0">
                    <a:pos x="11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2" y="40"/>
                  </a:cxn>
                  <a:cxn ang="0">
                    <a:pos x="2" y="40"/>
                  </a:cxn>
                  <a:cxn ang="0">
                    <a:pos x="4" y="30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8" y="20"/>
                  </a:cxn>
                </a:cxnLst>
                <a:rect l="0" t="0" r="r" b="b"/>
                <a:pathLst>
                  <a:path w="15" h="40">
                    <a:moveTo>
                      <a:pt x="8" y="20"/>
                    </a:moveTo>
                    <a:lnTo>
                      <a:pt x="8" y="20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3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63A8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3651" name="Freeform 99"/>
              <p:cNvSpPr>
                <a:spLocks/>
              </p:cNvSpPr>
              <p:nvPr/>
            </p:nvSpPr>
            <p:spPr bwMode="auto">
              <a:xfrm>
                <a:off x="4961" y="1256"/>
                <a:ext cx="69" cy="39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67" y="26"/>
                  </a:cxn>
                  <a:cxn ang="0">
                    <a:pos x="67" y="26"/>
                  </a:cxn>
                  <a:cxn ang="0">
                    <a:pos x="66" y="27"/>
                  </a:cxn>
                  <a:cxn ang="0">
                    <a:pos x="64" y="28"/>
                  </a:cxn>
                  <a:cxn ang="0">
                    <a:pos x="62" y="29"/>
                  </a:cxn>
                  <a:cxn ang="0">
                    <a:pos x="62" y="29"/>
                  </a:cxn>
                  <a:cxn ang="0">
                    <a:pos x="60" y="32"/>
                  </a:cxn>
                  <a:cxn ang="0">
                    <a:pos x="59" y="39"/>
                  </a:cxn>
                  <a:cxn ang="0">
                    <a:pos x="59" y="39"/>
                  </a:cxn>
                  <a:cxn ang="0">
                    <a:pos x="56" y="39"/>
                  </a:cxn>
                  <a:cxn ang="0">
                    <a:pos x="56" y="39"/>
                  </a:cxn>
                  <a:cxn ang="0">
                    <a:pos x="43" y="39"/>
                  </a:cxn>
                  <a:cxn ang="0">
                    <a:pos x="43" y="39"/>
                  </a:cxn>
                  <a:cxn ang="0">
                    <a:pos x="41" y="37"/>
                  </a:cxn>
                  <a:cxn ang="0">
                    <a:pos x="41" y="37"/>
                  </a:cxn>
                  <a:cxn ang="0">
                    <a:pos x="37" y="33"/>
                  </a:cxn>
                  <a:cxn ang="0">
                    <a:pos x="37" y="33"/>
                  </a:cxn>
                  <a:cxn ang="0">
                    <a:pos x="35" y="32"/>
                  </a:cxn>
                  <a:cxn ang="0">
                    <a:pos x="35" y="32"/>
                  </a:cxn>
                  <a:cxn ang="0">
                    <a:pos x="31" y="27"/>
                  </a:cxn>
                  <a:cxn ang="0">
                    <a:pos x="28" y="25"/>
                  </a:cxn>
                  <a:cxn ang="0">
                    <a:pos x="28" y="25"/>
                  </a:cxn>
                  <a:cxn ang="0">
                    <a:pos x="27" y="23"/>
                  </a:cxn>
                  <a:cxn ang="0">
                    <a:pos x="26" y="22"/>
                  </a:cxn>
                  <a:cxn ang="0">
                    <a:pos x="26" y="22"/>
                  </a:cxn>
                  <a:cxn ang="0">
                    <a:pos x="22" y="18"/>
                  </a:cxn>
                  <a:cxn ang="0">
                    <a:pos x="20" y="16"/>
                  </a:cxn>
                  <a:cxn ang="0">
                    <a:pos x="20" y="16"/>
                  </a:cxn>
                  <a:cxn ang="0">
                    <a:pos x="18" y="13"/>
                  </a:cxn>
                  <a:cxn ang="0">
                    <a:pos x="15" y="11"/>
                  </a:cxn>
                  <a:cxn ang="0">
                    <a:pos x="15" y="11"/>
                  </a:cxn>
                  <a:cxn ang="0">
                    <a:pos x="11" y="9"/>
                  </a:cxn>
                  <a:cxn ang="0">
                    <a:pos x="8" y="9"/>
                  </a:cxn>
                  <a:cxn ang="0">
                    <a:pos x="8" y="9"/>
                  </a:cxn>
                  <a:cxn ang="0">
                    <a:pos x="7" y="9"/>
                  </a:cxn>
                  <a:cxn ang="0">
                    <a:pos x="7" y="9"/>
                  </a:cxn>
                  <a:cxn ang="0">
                    <a:pos x="3" y="7"/>
                  </a:cxn>
                  <a:cxn ang="0">
                    <a:pos x="2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1"/>
                  </a:cxn>
                  <a:cxn ang="0">
                    <a:pos x="11" y="3"/>
                  </a:cxn>
                  <a:cxn ang="0">
                    <a:pos x="21" y="8"/>
                  </a:cxn>
                  <a:cxn ang="0">
                    <a:pos x="29" y="12"/>
                  </a:cxn>
                  <a:cxn ang="0">
                    <a:pos x="36" y="18"/>
                  </a:cxn>
                  <a:cxn ang="0">
                    <a:pos x="42" y="22"/>
                  </a:cxn>
                  <a:cxn ang="0">
                    <a:pos x="49" y="25"/>
                  </a:cxn>
                  <a:cxn ang="0">
                    <a:pos x="53" y="25"/>
                  </a:cxn>
                  <a:cxn ang="0">
                    <a:pos x="58" y="25"/>
                  </a:cxn>
                  <a:cxn ang="0">
                    <a:pos x="63" y="23"/>
                  </a:cxn>
                  <a:cxn ang="0">
                    <a:pos x="69" y="21"/>
                  </a:cxn>
                  <a:cxn ang="0">
                    <a:pos x="69" y="21"/>
                  </a:cxn>
                </a:cxnLst>
                <a:rect l="0" t="0" r="r" b="b"/>
                <a:pathLst>
                  <a:path w="69" h="39">
                    <a:moveTo>
                      <a:pt x="69" y="21"/>
                    </a:moveTo>
                    <a:lnTo>
                      <a:pt x="67" y="26"/>
                    </a:lnTo>
                    <a:lnTo>
                      <a:pt x="67" y="26"/>
                    </a:lnTo>
                    <a:lnTo>
                      <a:pt x="66" y="27"/>
                    </a:lnTo>
                    <a:lnTo>
                      <a:pt x="64" y="28"/>
                    </a:lnTo>
                    <a:lnTo>
                      <a:pt x="62" y="29"/>
                    </a:lnTo>
                    <a:lnTo>
                      <a:pt x="62" y="29"/>
                    </a:lnTo>
                    <a:lnTo>
                      <a:pt x="60" y="32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6" y="39"/>
                    </a:lnTo>
                    <a:lnTo>
                      <a:pt x="56" y="39"/>
                    </a:lnTo>
                    <a:lnTo>
                      <a:pt x="43" y="39"/>
                    </a:lnTo>
                    <a:lnTo>
                      <a:pt x="43" y="39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37" y="33"/>
                    </a:lnTo>
                    <a:lnTo>
                      <a:pt x="37" y="33"/>
                    </a:lnTo>
                    <a:lnTo>
                      <a:pt x="35" y="32"/>
                    </a:lnTo>
                    <a:lnTo>
                      <a:pt x="35" y="32"/>
                    </a:lnTo>
                    <a:lnTo>
                      <a:pt x="31" y="27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27" y="23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2" y="18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1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3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1"/>
                    </a:lnTo>
                    <a:lnTo>
                      <a:pt x="11" y="3"/>
                    </a:lnTo>
                    <a:lnTo>
                      <a:pt x="21" y="8"/>
                    </a:lnTo>
                    <a:lnTo>
                      <a:pt x="29" y="12"/>
                    </a:lnTo>
                    <a:lnTo>
                      <a:pt x="36" y="18"/>
                    </a:lnTo>
                    <a:lnTo>
                      <a:pt x="42" y="22"/>
                    </a:lnTo>
                    <a:lnTo>
                      <a:pt x="49" y="25"/>
                    </a:lnTo>
                    <a:lnTo>
                      <a:pt x="53" y="25"/>
                    </a:lnTo>
                    <a:lnTo>
                      <a:pt x="58" y="25"/>
                    </a:lnTo>
                    <a:lnTo>
                      <a:pt x="63" y="23"/>
                    </a:lnTo>
                    <a:lnTo>
                      <a:pt x="69" y="21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589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pic>
        <p:nvPicPr>
          <p:cNvPr id="663652" name="Picture 100" descr="routeu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0663" y="4837113"/>
            <a:ext cx="17303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3653" name="Picture 101" descr="routeu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97700" y="4286250"/>
            <a:ext cx="17303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3654" name="Picture 102" descr="route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850" y="2522538"/>
            <a:ext cx="1397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3655" name="Text Box 103"/>
          <p:cNvSpPr txBox="1">
            <a:spLocks noChangeArrowheads="1"/>
          </p:cNvSpPr>
          <p:nvPr/>
        </p:nvSpPr>
        <p:spPr bwMode="auto">
          <a:xfrm>
            <a:off x="7402513" y="2611438"/>
            <a:ext cx="387350" cy="139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44352" tIns="23063" rIns="44352" bIns="23063">
            <a:spAutoFit/>
          </a:bodyPr>
          <a:lstStyle/>
          <a:p>
            <a:pPr algn="ctr" defTabSz="652463"/>
            <a:r>
              <a:rPr lang="fr-FR" sz="600" b="1">
                <a:solidFill>
                  <a:srgbClr val="000000"/>
                </a:solidFill>
              </a:rPr>
              <a:t>IP</a:t>
            </a:r>
            <a:endParaRPr lang="fr-FR" sz="1300"/>
          </a:p>
        </p:txBody>
      </p:sp>
      <p:sp>
        <p:nvSpPr>
          <p:cNvPr id="663656" name="Text Box 104"/>
          <p:cNvSpPr txBox="1">
            <a:spLocks noChangeArrowheads="1"/>
          </p:cNvSpPr>
          <p:nvPr/>
        </p:nvSpPr>
        <p:spPr bwMode="auto">
          <a:xfrm>
            <a:off x="5546725" y="3959225"/>
            <a:ext cx="116205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9436" tIns="29718" rIns="59436" bIns="29718"/>
          <a:lstStyle/>
          <a:p>
            <a:pPr algn="ctr"/>
            <a:r>
              <a:rPr lang="fr-FR" sz="900" b="1">
                <a:solidFill>
                  <a:srgbClr val="11568C"/>
                </a:solidFill>
              </a:rPr>
              <a:t>Télémaintenance</a:t>
            </a:r>
            <a:endParaRPr lang="fr-FR"/>
          </a:p>
        </p:txBody>
      </p:sp>
      <p:sp>
        <p:nvSpPr>
          <p:cNvPr id="663657" name="Rectangle 105"/>
          <p:cNvSpPr>
            <a:spLocks noChangeArrowheads="1"/>
          </p:cNvSpPr>
          <p:nvPr/>
        </p:nvSpPr>
        <p:spPr bwMode="auto">
          <a:xfrm>
            <a:off x="209550" y="1195388"/>
            <a:ext cx="2994025" cy="4681537"/>
          </a:xfrm>
          <a:prstGeom prst="rect">
            <a:avLst/>
          </a:prstGeom>
          <a:noFill/>
          <a:ln w="9525">
            <a:solidFill>
              <a:srgbClr val="669900"/>
            </a:solidFill>
            <a:prstDash val="dash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/>
              <a:t>   </a:t>
            </a:r>
          </a:p>
        </p:txBody>
      </p:sp>
      <p:sp>
        <p:nvSpPr>
          <p:cNvPr id="663658" name="Text Box 106"/>
          <p:cNvSpPr txBox="1">
            <a:spLocks noChangeArrowheads="1"/>
          </p:cNvSpPr>
          <p:nvPr/>
        </p:nvSpPr>
        <p:spPr bwMode="auto">
          <a:xfrm>
            <a:off x="179388" y="977900"/>
            <a:ext cx="360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800" b="1"/>
              <a:t>PARKINGS, STATIONS SERVICES, COMMERCES, LAVAGES, BORNES</a:t>
            </a:r>
          </a:p>
        </p:txBody>
      </p:sp>
      <p:sp>
        <p:nvSpPr>
          <p:cNvPr id="663659" name="Text Box 107"/>
          <p:cNvSpPr txBox="1">
            <a:spLocks noChangeArrowheads="1"/>
          </p:cNvSpPr>
          <p:nvPr/>
        </p:nvSpPr>
        <p:spPr bwMode="auto">
          <a:xfrm>
            <a:off x="323850" y="3508375"/>
            <a:ext cx="9048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700" b="1"/>
              <a:t>Télémaintenance</a:t>
            </a:r>
          </a:p>
        </p:txBody>
      </p:sp>
      <p:pic>
        <p:nvPicPr>
          <p:cNvPr id="663660" name="Picture 108" descr="j0398435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173163" y="4457700"/>
            <a:ext cx="1011237" cy="1069975"/>
          </a:xfrm>
          <a:prstGeom prst="rect">
            <a:avLst/>
          </a:prstGeom>
          <a:noFill/>
        </p:spPr>
      </p:pic>
      <p:sp>
        <p:nvSpPr>
          <p:cNvPr id="663661" name="Text Box 109"/>
          <p:cNvSpPr txBox="1">
            <a:spLocks noChangeArrowheads="1"/>
          </p:cNvSpPr>
          <p:nvPr/>
        </p:nvSpPr>
        <p:spPr bwMode="auto">
          <a:xfrm>
            <a:off x="2716213" y="3057525"/>
            <a:ext cx="563562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algn="ctr" defTabSz="652463">
              <a:spcBef>
                <a:spcPct val="50000"/>
              </a:spcBef>
            </a:pPr>
            <a:r>
              <a:rPr lang="fr-FR" sz="800" b="1"/>
              <a:t>WIFI</a:t>
            </a:r>
          </a:p>
        </p:txBody>
      </p:sp>
      <p:sp>
        <p:nvSpPr>
          <p:cNvPr id="663662" name="Arc 110"/>
          <p:cNvSpPr>
            <a:spLocks/>
          </p:cNvSpPr>
          <p:nvPr/>
        </p:nvSpPr>
        <p:spPr bwMode="auto">
          <a:xfrm rot="9875566" flipV="1">
            <a:off x="3284538" y="3794125"/>
            <a:ext cx="1049337" cy="414338"/>
          </a:xfrm>
          <a:custGeom>
            <a:avLst/>
            <a:gdLst>
              <a:gd name="G0" fmla="+- 2920 0 0"/>
              <a:gd name="G1" fmla="+- 21600 0 0"/>
              <a:gd name="G2" fmla="+- 21600 0 0"/>
              <a:gd name="T0" fmla="*/ 0 w 13864"/>
              <a:gd name="T1" fmla="*/ 198 h 21600"/>
              <a:gd name="T2" fmla="*/ 13864 w 13864"/>
              <a:gd name="T3" fmla="*/ 2978 h 21600"/>
              <a:gd name="T4" fmla="*/ 2920 w 138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864" h="21600" fill="none" extrusionOk="0">
                <a:moveTo>
                  <a:pt x="0" y="198"/>
                </a:moveTo>
                <a:cubicBezTo>
                  <a:pt x="967" y="66"/>
                  <a:pt x="1943" y="-1"/>
                  <a:pt x="2920" y="0"/>
                </a:cubicBezTo>
                <a:cubicBezTo>
                  <a:pt x="6768" y="0"/>
                  <a:pt x="10546" y="1028"/>
                  <a:pt x="13864" y="2977"/>
                </a:cubicBezTo>
              </a:path>
              <a:path w="13864" h="21600" stroke="0" extrusionOk="0">
                <a:moveTo>
                  <a:pt x="0" y="198"/>
                </a:moveTo>
                <a:cubicBezTo>
                  <a:pt x="967" y="66"/>
                  <a:pt x="1943" y="-1"/>
                  <a:pt x="2920" y="0"/>
                </a:cubicBezTo>
                <a:cubicBezTo>
                  <a:pt x="6768" y="0"/>
                  <a:pt x="10546" y="1028"/>
                  <a:pt x="13864" y="2977"/>
                </a:cubicBezTo>
                <a:lnTo>
                  <a:pt x="2920" y="21600"/>
                </a:lnTo>
                <a:close/>
              </a:path>
            </a:pathLst>
          </a:cu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grpSp>
        <p:nvGrpSpPr>
          <p:cNvPr id="663663" name="Group 111"/>
          <p:cNvGrpSpPr>
            <a:grpSpLocks/>
          </p:cNvGrpSpPr>
          <p:nvPr/>
        </p:nvGrpSpPr>
        <p:grpSpPr bwMode="auto">
          <a:xfrm rot="3018419">
            <a:off x="4498975" y="4445000"/>
            <a:ext cx="457200" cy="457200"/>
            <a:chOff x="4478" y="9878"/>
            <a:chExt cx="1080" cy="1080"/>
          </a:xfrm>
        </p:grpSpPr>
        <p:sp>
          <p:nvSpPr>
            <p:cNvPr id="663664" name="Line 112"/>
            <p:cNvSpPr>
              <a:spLocks noChangeShapeType="1"/>
            </p:cNvSpPr>
            <p:nvPr/>
          </p:nvSpPr>
          <p:spPr bwMode="auto">
            <a:xfrm>
              <a:off x="4478" y="10418"/>
              <a:ext cx="108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3665" name="Line 113"/>
            <p:cNvSpPr>
              <a:spLocks noChangeShapeType="1"/>
            </p:cNvSpPr>
            <p:nvPr/>
          </p:nvSpPr>
          <p:spPr bwMode="auto">
            <a:xfrm rot="5400000">
              <a:off x="4478" y="10418"/>
              <a:ext cx="108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63666" name="Text Box 114"/>
          <p:cNvSpPr txBox="1">
            <a:spLocks noChangeArrowheads="1"/>
          </p:cNvSpPr>
          <p:nvPr/>
        </p:nvSpPr>
        <p:spPr bwMode="auto">
          <a:xfrm rot="-988528">
            <a:off x="2921000" y="3625850"/>
            <a:ext cx="1655763" cy="285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100" tIns="32292" rIns="62100" bIns="32292"/>
          <a:lstStyle/>
          <a:p>
            <a:pPr algn="ctr"/>
            <a:r>
              <a:rPr lang="fr-FR" sz="800" b="1">
                <a:solidFill>
                  <a:schemeClr val="bg2"/>
                </a:solidFill>
              </a:rPr>
              <a:t>CNX entrante ADSL</a:t>
            </a:r>
            <a:endParaRPr lang="fr-FR">
              <a:solidFill>
                <a:schemeClr val="bg2"/>
              </a:solidFill>
            </a:endParaRPr>
          </a:p>
        </p:txBody>
      </p:sp>
      <p:sp>
        <p:nvSpPr>
          <p:cNvPr id="663667" name="Text Box 115"/>
          <p:cNvSpPr txBox="1">
            <a:spLocks noChangeArrowheads="1"/>
          </p:cNvSpPr>
          <p:nvPr/>
        </p:nvSpPr>
        <p:spPr bwMode="auto">
          <a:xfrm rot="-1041342">
            <a:off x="3454400" y="3802063"/>
            <a:ext cx="8001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9436" tIns="29718" rIns="59436" bIns="29718"/>
          <a:lstStyle/>
          <a:p>
            <a:pPr algn="ctr"/>
            <a:r>
              <a:rPr lang="fr-FR" sz="900" b="1">
                <a:solidFill>
                  <a:schemeClr val="bg2"/>
                </a:solidFill>
              </a:rPr>
              <a:t>Supervision</a:t>
            </a:r>
            <a:endParaRPr lang="fr-FR">
              <a:solidFill>
                <a:schemeClr val="bg2"/>
              </a:solidFill>
            </a:endParaRPr>
          </a:p>
        </p:txBody>
      </p:sp>
      <p:pic>
        <p:nvPicPr>
          <p:cNvPr id="663668" name="Picture 116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5225" y="1365250"/>
            <a:ext cx="4778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3669" name="Picture 117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50850" y="1323975"/>
            <a:ext cx="439738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3670" name="Picture 118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763713" y="1338263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3671" name="Picture 119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57450" y="1306513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3692" name="Picture 140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156325" y="1914525"/>
            <a:ext cx="28575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63696" name="Group 144"/>
          <p:cNvGrpSpPr>
            <a:grpSpLocks/>
          </p:cNvGrpSpPr>
          <p:nvPr/>
        </p:nvGrpSpPr>
        <p:grpSpPr bwMode="auto">
          <a:xfrm>
            <a:off x="1258888" y="3138488"/>
            <a:ext cx="301625" cy="1165225"/>
            <a:chOff x="1833" y="1797"/>
            <a:chExt cx="190" cy="734"/>
          </a:xfrm>
        </p:grpSpPr>
        <p:pic>
          <p:nvPicPr>
            <p:cNvPr id="663697" name="Picture 145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1863" y="2028"/>
              <a:ext cx="124" cy="1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663698" name="Picture 146" descr="log_orange_41x41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863" y="2357"/>
              <a:ext cx="134" cy="134"/>
            </a:xfrm>
            <a:prstGeom prst="rect">
              <a:avLst/>
            </a:prstGeom>
            <a:noFill/>
          </p:spPr>
        </p:pic>
        <p:pic>
          <p:nvPicPr>
            <p:cNvPr id="663699" name="Picture 14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63" y="2191"/>
              <a:ext cx="131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663700" name="Rectangle 148"/>
            <p:cNvSpPr>
              <a:spLocks noChangeArrowheads="1"/>
            </p:cNvSpPr>
            <p:nvPr/>
          </p:nvSpPr>
          <p:spPr bwMode="auto">
            <a:xfrm>
              <a:off x="1837" y="1797"/>
              <a:ext cx="186" cy="734"/>
            </a:xfrm>
            <a:prstGeom prst="rect">
              <a:avLst/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663701" name="Picture 149"/>
            <p:cNvPicPr>
              <a:picLocks noChangeAspect="1" noChangeArrowheads="1"/>
            </p:cNvPicPr>
            <p:nvPr/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3" y="1812"/>
              <a:ext cx="186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63703" name="Picture 151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480" t="496" r="18452"/>
          <a:stretch>
            <a:fillRect/>
          </a:stretch>
        </p:blipFill>
        <p:spPr bwMode="auto">
          <a:xfrm>
            <a:off x="530225" y="206375"/>
            <a:ext cx="4222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3704" name="Picture 152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48" t="-995" r="10394"/>
          <a:stretch>
            <a:fillRect/>
          </a:stretch>
        </p:blipFill>
        <p:spPr bwMode="auto">
          <a:xfrm>
            <a:off x="1373188" y="2327275"/>
            <a:ext cx="522287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63706" name="Group 154"/>
          <p:cNvGrpSpPr>
            <a:grpSpLocks/>
          </p:cNvGrpSpPr>
          <p:nvPr/>
        </p:nvGrpSpPr>
        <p:grpSpPr bwMode="auto">
          <a:xfrm>
            <a:off x="371475" y="4556125"/>
            <a:ext cx="687388" cy="904875"/>
            <a:chOff x="234" y="2870"/>
            <a:chExt cx="433" cy="570"/>
          </a:xfrm>
        </p:grpSpPr>
        <p:pic>
          <p:nvPicPr>
            <p:cNvPr id="663694" name="Picture 142" descr="img1_44523774bae6a"/>
            <p:cNvPicPr>
              <a:picLocks noChangeAspect="1" noChangeArrowheads="1"/>
            </p:cNvPicPr>
            <p:nvPr/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3" y="2973"/>
              <a:ext cx="277" cy="297"/>
            </a:xfrm>
            <a:prstGeom prst="rect">
              <a:avLst/>
            </a:prstGeom>
            <a:noFill/>
          </p:spPr>
        </p:pic>
        <p:sp>
          <p:nvSpPr>
            <p:cNvPr id="663695" name="Rectangle 143"/>
            <p:cNvSpPr>
              <a:spLocks noChangeArrowheads="1"/>
            </p:cNvSpPr>
            <p:nvPr/>
          </p:nvSpPr>
          <p:spPr bwMode="auto">
            <a:xfrm>
              <a:off x="234" y="2870"/>
              <a:ext cx="433" cy="570"/>
            </a:xfrm>
            <a:prstGeom prst="rect">
              <a:avLst/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663705" name="Picture 153"/>
            <p:cNvPicPr>
              <a:picLocks noChangeAspect="1" noChangeArrowheads="1"/>
            </p:cNvPicPr>
            <p:nvPr/>
          </p:nvPicPr>
          <p:blipFill>
            <a:blip r:embed="rId3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3139" r="7921" b="14963"/>
            <a:stretch>
              <a:fillRect/>
            </a:stretch>
          </p:blipFill>
          <p:spPr bwMode="auto">
            <a:xfrm>
              <a:off x="267" y="3279"/>
              <a:ext cx="33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9" name="Espace réservé du numéro de diapositive 1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BEAB-9534-492A-A86A-691D8DAC5322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635" name="Group 3"/>
          <p:cNvGrpSpPr>
            <a:grpSpLocks/>
          </p:cNvGrpSpPr>
          <p:nvPr/>
        </p:nvGrpSpPr>
        <p:grpSpPr bwMode="auto">
          <a:xfrm>
            <a:off x="3059113" y="692150"/>
            <a:ext cx="3133725" cy="2278063"/>
            <a:chOff x="1913" y="625"/>
            <a:chExt cx="1974" cy="1435"/>
          </a:xfrm>
        </p:grpSpPr>
        <p:graphicFrame>
          <p:nvGraphicFramePr>
            <p:cNvPr id="709636" name="Object 4"/>
            <p:cNvGraphicFramePr>
              <a:graphicFrameLocks noChangeAspect="1"/>
            </p:cNvGraphicFramePr>
            <p:nvPr/>
          </p:nvGraphicFramePr>
          <p:xfrm>
            <a:off x="1913" y="625"/>
            <a:ext cx="1974" cy="814"/>
          </p:xfrm>
          <a:graphic>
            <a:graphicData uri="http://schemas.openxmlformats.org/presentationml/2006/ole">
              <p:oleObj spid="_x0000_s709636" name="Image" r:id="rId3" imgW="4215873" imgH="1739683" progId="Photoshop.Image.7">
                <p:embed/>
              </p:oleObj>
            </a:graphicData>
          </a:graphic>
        </p:graphicFrame>
        <p:pic>
          <p:nvPicPr>
            <p:cNvPr id="70963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15" y="1304"/>
              <a:ext cx="1948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0964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3284538"/>
            <a:ext cx="18034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964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350" y="260350"/>
            <a:ext cx="928688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9643" name="Picture 5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82" t="5618" r="7954" b="10112"/>
          <a:stretch>
            <a:fillRect/>
          </a:stretch>
        </p:blipFill>
        <p:spPr bwMode="auto">
          <a:xfrm>
            <a:off x="209550" y="5522913"/>
            <a:ext cx="7239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9644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47925" y="5608638"/>
            <a:ext cx="63182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9645" name="Picture 13"/>
          <p:cNvPicPr>
            <a:picLocks noChangeAspect="1" noChangeArrowheads="1"/>
          </p:cNvPicPr>
          <p:nvPr/>
        </p:nvPicPr>
        <p:blipFill>
          <a:blip r:embed="rId9" cstate="print"/>
          <a:srcRect l="24577" r="28612" b="1166"/>
          <a:stretch>
            <a:fillRect/>
          </a:stretch>
        </p:blipFill>
        <p:spPr bwMode="auto">
          <a:xfrm>
            <a:off x="3208338" y="5686425"/>
            <a:ext cx="5921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5DD1-A794-455C-A346-110E97FEA750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15616" y="5669529"/>
            <a:ext cx="1224136" cy="4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719"/>
          <a:stretch>
            <a:fillRect/>
          </a:stretch>
        </p:blipFill>
        <p:spPr bwMode="auto">
          <a:xfrm>
            <a:off x="7170738" y="2022475"/>
            <a:ext cx="17970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6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719"/>
          <a:stretch>
            <a:fillRect/>
          </a:stretch>
        </p:blipFill>
        <p:spPr bwMode="auto">
          <a:xfrm>
            <a:off x="5424488" y="1177925"/>
            <a:ext cx="17970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6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719"/>
          <a:stretch>
            <a:fillRect/>
          </a:stretch>
        </p:blipFill>
        <p:spPr bwMode="auto">
          <a:xfrm>
            <a:off x="3511550" y="1120775"/>
            <a:ext cx="202406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1547664" y="404664"/>
            <a:ext cx="4679975" cy="422275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2000" dirty="0"/>
              <a:t>Gestion à distance d’équipements routiers</a:t>
            </a:r>
          </a:p>
        </p:txBody>
      </p:sp>
      <p:graphicFrame>
        <p:nvGraphicFramePr>
          <p:cNvPr id="710691" name="Object 35"/>
          <p:cNvGraphicFramePr>
            <a:graphicFrameLocks noChangeAspect="1"/>
          </p:cNvGraphicFramePr>
          <p:nvPr>
            <p:ph idx="1"/>
          </p:nvPr>
        </p:nvGraphicFramePr>
        <p:xfrm>
          <a:off x="7092950" y="2636838"/>
          <a:ext cx="230188" cy="1095375"/>
        </p:xfrm>
        <a:graphic>
          <a:graphicData uri="http://schemas.openxmlformats.org/presentationml/2006/ole">
            <p:oleObj spid="_x0000_s710691" name="Image" r:id="rId4" imgW="2676190" imgH="12771429" progId="Photoshop.Image.7">
              <p:embed/>
            </p:oleObj>
          </a:graphicData>
        </a:graphic>
      </p:graphicFrame>
      <p:pic>
        <p:nvPicPr>
          <p:cNvPr id="710658" name="Picture 2" descr="comptage-tubes"/>
          <p:cNvPicPr>
            <a:picLocks noChangeAspect="1" noChangeArrowheads="1"/>
          </p:cNvPicPr>
          <p:nvPr/>
        </p:nvPicPr>
        <p:blipFill>
          <a:blip r:embed="rId5" cstate="print"/>
          <a:srcRect l="14590" r="526" b="9091"/>
          <a:stretch>
            <a:fillRect/>
          </a:stretch>
        </p:blipFill>
        <p:spPr bwMode="auto">
          <a:xfrm>
            <a:off x="395288" y="2781300"/>
            <a:ext cx="4392612" cy="295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0660" name="Picture 4" descr="MC900310822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1627188"/>
            <a:ext cx="865187" cy="915987"/>
          </a:xfrm>
          <a:prstGeom prst="rect">
            <a:avLst/>
          </a:prstGeom>
          <a:noFill/>
        </p:spPr>
      </p:pic>
      <p:pic>
        <p:nvPicPr>
          <p:cNvPr id="710661" name="Picture 5" descr="stickers_camera_surveillance_0056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3573463"/>
            <a:ext cx="425450" cy="365125"/>
          </a:xfrm>
          <a:prstGeom prst="rect">
            <a:avLst/>
          </a:prstGeom>
          <a:noFill/>
        </p:spPr>
      </p:pic>
      <p:pic>
        <p:nvPicPr>
          <p:cNvPr id="710662" name="Picture 6" descr="800px-Panneau_autoroute"/>
          <p:cNvPicPr>
            <a:picLocks noChangeAspect="1" noChangeArrowheads="1"/>
          </p:cNvPicPr>
          <p:nvPr/>
        </p:nvPicPr>
        <p:blipFill>
          <a:blip r:embed="rId8" cstate="print"/>
          <a:srcRect t="17374" b="31891"/>
          <a:stretch>
            <a:fillRect/>
          </a:stretch>
        </p:blipFill>
        <p:spPr bwMode="auto">
          <a:xfrm>
            <a:off x="1403350" y="3141663"/>
            <a:ext cx="1858963" cy="666750"/>
          </a:xfrm>
          <a:prstGeom prst="rect">
            <a:avLst/>
          </a:prstGeom>
          <a:noFill/>
        </p:spPr>
      </p:pic>
      <p:sp>
        <p:nvSpPr>
          <p:cNvPr id="710663" name="Rectangle 7"/>
          <p:cNvSpPr>
            <a:spLocks noChangeArrowheads="1"/>
          </p:cNvSpPr>
          <p:nvPr/>
        </p:nvSpPr>
        <p:spPr bwMode="auto">
          <a:xfrm>
            <a:off x="5076825" y="3500438"/>
            <a:ext cx="1511300" cy="2232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0664" name="Text Box 8"/>
          <p:cNvSpPr txBox="1">
            <a:spLocks noChangeArrowheads="1"/>
          </p:cNvSpPr>
          <p:nvPr/>
        </p:nvSpPr>
        <p:spPr bwMode="auto">
          <a:xfrm>
            <a:off x="3852863" y="4510088"/>
            <a:ext cx="739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800" b="1">
                <a:solidFill>
                  <a:schemeClr val="bg1"/>
                </a:solidFill>
              </a:rPr>
              <a:t>Boucle de comptage</a:t>
            </a:r>
          </a:p>
        </p:txBody>
      </p:sp>
      <p:sp>
        <p:nvSpPr>
          <p:cNvPr id="710665" name="Text Box 9"/>
          <p:cNvSpPr txBox="1">
            <a:spLocks noChangeArrowheads="1"/>
          </p:cNvSpPr>
          <p:nvPr/>
        </p:nvSpPr>
        <p:spPr bwMode="auto">
          <a:xfrm>
            <a:off x="1403350" y="2924175"/>
            <a:ext cx="19446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800" b="1"/>
              <a:t>Panneaux à Messages Variables</a:t>
            </a:r>
          </a:p>
        </p:txBody>
      </p:sp>
      <p:sp>
        <p:nvSpPr>
          <p:cNvPr id="710666" name="Text Box 10"/>
          <p:cNvSpPr txBox="1">
            <a:spLocks noChangeArrowheads="1"/>
          </p:cNvSpPr>
          <p:nvPr/>
        </p:nvSpPr>
        <p:spPr bwMode="auto">
          <a:xfrm>
            <a:off x="3635375" y="3141663"/>
            <a:ext cx="1368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800" b="1"/>
              <a:t>Caméra</a:t>
            </a:r>
          </a:p>
          <a:p>
            <a:pPr algn="ctr"/>
            <a:r>
              <a:rPr lang="fr-FR" sz="800" b="1"/>
              <a:t>de surveillance</a:t>
            </a:r>
          </a:p>
        </p:txBody>
      </p:sp>
      <p:sp>
        <p:nvSpPr>
          <p:cNvPr id="710667" name="Line 11"/>
          <p:cNvSpPr>
            <a:spLocks noChangeShapeType="1"/>
          </p:cNvSpPr>
          <p:nvPr/>
        </p:nvSpPr>
        <p:spPr bwMode="auto">
          <a:xfrm flipH="1" flipV="1">
            <a:off x="2314575" y="4059238"/>
            <a:ext cx="27701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10668" name="Line 12"/>
          <p:cNvSpPr>
            <a:spLocks noChangeShapeType="1"/>
          </p:cNvSpPr>
          <p:nvPr/>
        </p:nvSpPr>
        <p:spPr bwMode="auto">
          <a:xfrm flipH="1">
            <a:off x="4500563" y="3862388"/>
            <a:ext cx="584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10669" name="Line 13"/>
          <p:cNvSpPr>
            <a:spLocks noChangeShapeType="1"/>
          </p:cNvSpPr>
          <p:nvPr/>
        </p:nvSpPr>
        <p:spPr bwMode="auto">
          <a:xfrm flipH="1">
            <a:off x="3852863" y="4941888"/>
            <a:ext cx="1212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710671" name="Picture 15" descr="logo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89725" y="1006475"/>
            <a:ext cx="792163" cy="723900"/>
          </a:xfrm>
          <a:prstGeom prst="rect">
            <a:avLst/>
          </a:prstGeom>
          <a:noFill/>
        </p:spPr>
      </p:pic>
      <p:sp>
        <p:nvSpPr>
          <p:cNvPr id="710672" name="Text Box 16"/>
          <p:cNvSpPr txBox="1">
            <a:spLocks noChangeArrowheads="1"/>
          </p:cNvSpPr>
          <p:nvPr/>
        </p:nvSpPr>
        <p:spPr bwMode="auto">
          <a:xfrm>
            <a:off x="5942013" y="1477963"/>
            <a:ext cx="7207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algn="ctr" defTabSz="652463">
              <a:spcBef>
                <a:spcPct val="50000"/>
              </a:spcBef>
            </a:pPr>
            <a:r>
              <a:rPr lang="fr-FR" sz="800" b="1"/>
              <a:t>Gestion</a:t>
            </a:r>
            <a:br>
              <a:rPr lang="fr-FR" sz="800" b="1"/>
            </a:br>
            <a:r>
              <a:rPr lang="fr-FR" sz="800" b="1"/>
              <a:t>des cartes</a:t>
            </a:r>
            <a:br>
              <a:rPr lang="fr-FR" sz="800" b="1"/>
            </a:br>
            <a:r>
              <a:rPr lang="fr-FR" sz="800" b="1"/>
              <a:t>SIM et supervision</a:t>
            </a:r>
          </a:p>
        </p:txBody>
      </p:sp>
      <p:sp>
        <p:nvSpPr>
          <p:cNvPr id="710673" name="Oval 17"/>
          <p:cNvSpPr>
            <a:spLocks noChangeArrowheads="1"/>
          </p:cNvSpPr>
          <p:nvPr/>
        </p:nvSpPr>
        <p:spPr bwMode="auto">
          <a:xfrm>
            <a:off x="2124075" y="1341438"/>
            <a:ext cx="760413" cy="508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/>
          <a:lstStyle/>
          <a:p>
            <a:endParaRPr lang="fr-FR"/>
          </a:p>
        </p:txBody>
      </p:sp>
      <p:sp>
        <p:nvSpPr>
          <p:cNvPr id="710674" name="Text Box 18"/>
          <p:cNvSpPr txBox="1">
            <a:spLocks noChangeArrowheads="1"/>
          </p:cNvSpPr>
          <p:nvPr/>
        </p:nvSpPr>
        <p:spPr bwMode="auto">
          <a:xfrm>
            <a:off x="2771775" y="1955800"/>
            <a:ext cx="576263" cy="1444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44352" tIns="23063" rIns="44352" bIns="23063"/>
          <a:lstStyle/>
          <a:p>
            <a:pPr algn="ctr" defTabSz="652463"/>
            <a:r>
              <a:rPr lang="fr-FR" sz="700"/>
              <a:t>SERVEURS</a:t>
            </a:r>
          </a:p>
        </p:txBody>
      </p:sp>
      <p:sp>
        <p:nvSpPr>
          <p:cNvPr id="710675" name="Line 19"/>
          <p:cNvSpPr>
            <a:spLocks noChangeShapeType="1"/>
          </p:cNvSpPr>
          <p:nvPr/>
        </p:nvSpPr>
        <p:spPr bwMode="auto">
          <a:xfrm flipH="1">
            <a:off x="3006725" y="1698625"/>
            <a:ext cx="596900" cy="7938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10676" name="Rectangle 20"/>
          <p:cNvSpPr>
            <a:spLocks noChangeArrowheads="1"/>
          </p:cNvSpPr>
          <p:nvPr/>
        </p:nvSpPr>
        <p:spPr bwMode="auto">
          <a:xfrm>
            <a:off x="395288" y="1484313"/>
            <a:ext cx="2230437" cy="115093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0677" name="Text Box 21"/>
          <p:cNvSpPr txBox="1">
            <a:spLocks noChangeArrowheads="1"/>
          </p:cNvSpPr>
          <p:nvPr/>
        </p:nvSpPr>
        <p:spPr bwMode="auto">
          <a:xfrm>
            <a:off x="323850" y="1196975"/>
            <a:ext cx="1474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/>
              <a:t>Gestion du trafic</a:t>
            </a:r>
          </a:p>
        </p:txBody>
      </p:sp>
      <p:sp>
        <p:nvSpPr>
          <p:cNvPr id="710678" name="Text Box 22"/>
          <p:cNvSpPr txBox="1">
            <a:spLocks noChangeArrowheads="1"/>
          </p:cNvSpPr>
          <p:nvPr/>
        </p:nvSpPr>
        <p:spPr bwMode="auto">
          <a:xfrm rot="207893">
            <a:off x="5651500" y="2276475"/>
            <a:ext cx="441325" cy="153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44352" tIns="23063" rIns="44352" bIns="23063">
            <a:spAutoFit/>
          </a:bodyPr>
          <a:lstStyle/>
          <a:p>
            <a:pPr algn="ctr" defTabSz="652463"/>
            <a:r>
              <a:rPr lang="fr-FR" sz="700" b="1">
                <a:solidFill>
                  <a:srgbClr val="000000"/>
                </a:solidFill>
              </a:rPr>
              <a:t>TCP / IP</a:t>
            </a:r>
            <a:endParaRPr lang="fr-FR" sz="700" b="1"/>
          </a:p>
        </p:txBody>
      </p:sp>
      <p:sp>
        <p:nvSpPr>
          <p:cNvPr id="710679" name="Text Box 23"/>
          <p:cNvSpPr txBox="1">
            <a:spLocks noChangeArrowheads="1"/>
          </p:cNvSpPr>
          <p:nvPr/>
        </p:nvSpPr>
        <p:spPr bwMode="auto">
          <a:xfrm>
            <a:off x="6011863" y="2636838"/>
            <a:ext cx="13684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defTabSz="652463">
              <a:spcBef>
                <a:spcPct val="50000"/>
              </a:spcBef>
            </a:pPr>
            <a:r>
              <a:rPr lang="fr-FR" sz="800"/>
              <a:t>APN </a:t>
            </a:r>
            <a:r>
              <a:rPr lang="fr-FR" sz="800" b="1"/>
              <a:t>Publique</a:t>
            </a:r>
            <a:r>
              <a:rPr lang="fr-FR" sz="800"/>
              <a:t> (Serveur Radius : Authentification)</a:t>
            </a:r>
          </a:p>
        </p:txBody>
      </p:sp>
      <p:sp>
        <p:nvSpPr>
          <p:cNvPr id="710681" name="Text Box 25"/>
          <p:cNvSpPr txBox="1">
            <a:spLocks noChangeArrowheads="1"/>
          </p:cNvSpPr>
          <p:nvPr/>
        </p:nvSpPr>
        <p:spPr bwMode="auto">
          <a:xfrm>
            <a:off x="7413625" y="2459038"/>
            <a:ext cx="1449388" cy="3603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093" tIns="32288" rIns="62093" bIns="32288"/>
          <a:lstStyle/>
          <a:p>
            <a:pPr algn="ctr"/>
            <a:r>
              <a:rPr lang="fr-FR" sz="900" b="1">
                <a:solidFill>
                  <a:srgbClr val="000000"/>
                </a:solidFill>
              </a:rPr>
              <a:t>Réseau </a:t>
            </a:r>
          </a:p>
          <a:p>
            <a:pPr algn="ctr"/>
            <a:r>
              <a:rPr lang="fr-FR" sz="900" b="1">
                <a:solidFill>
                  <a:srgbClr val="000000"/>
                </a:solidFill>
              </a:rPr>
              <a:t>GPRS/EDGE</a:t>
            </a:r>
          </a:p>
          <a:p>
            <a:pPr algn="ctr"/>
            <a:r>
              <a:rPr lang="fr-FR" sz="900" b="1">
                <a:solidFill>
                  <a:srgbClr val="000000"/>
                </a:solidFill>
              </a:rPr>
              <a:t>Opérateurs Mobile</a:t>
            </a:r>
          </a:p>
          <a:p>
            <a:pPr algn="ctr"/>
            <a:endParaRPr lang="fr-FR" sz="1000" b="1">
              <a:solidFill>
                <a:srgbClr val="000000"/>
              </a:solidFill>
            </a:endParaRPr>
          </a:p>
          <a:p>
            <a:endParaRPr lang="fr-FR"/>
          </a:p>
        </p:txBody>
      </p:sp>
      <p:pic>
        <p:nvPicPr>
          <p:cNvPr id="710682" name="Picture 26" descr="routeu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850" y="2493963"/>
            <a:ext cx="222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0683" name="Picture 2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56550" y="2060575"/>
            <a:ext cx="276225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10684" name="Picture 28" descr="log_orange_41x41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40725" y="2090738"/>
            <a:ext cx="269875" cy="269875"/>
          </a:xfrm>
          <a:prstGeom prst="rect">
            <a:avLst/>
          </a:prstGeom>
          <a:noFill/>
        </p:spPr>
      </p:pic>
      <p:pic>
        <p:nvPicPr>
          <p:cNvPr id="710685" name="Picture 2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96188" y="2105025"/>
            <a:ext cx="269875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10686" name="Picture 30" descr="MC900345705[1]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39975" y="1700213"/>
            <a:ext cx="401638" cy="585787"/>
          </a:xfrm>
          <a:prstGeom prst="rect">
            <a:avLst/>
          </a:prstGeom>
          <a:noFill/>
        </p:spPr>
      </p:pic>
      <p:sp>
        <p:nvSpPr>
          <p:cNvPr id="710687" name="Arc 31"/>
          <p:cNvSpPr>
            <a:spLocks/>
          </p:cNvSpPr>
          <p:nvPr/>
        </p:nvSpPr>
        <p:spPr bwMode="auto">
          <a:xfrm rot="10242627" flipV="1">
            <a:off x="5942013" y="2984500"/>
            <a:ext cx="1725612" cy="773113"/>
          </a:xfrm>
          <a:custGeom>
            <a:avLst/>
            <a:gdLst>
              <a:gd name="G0" fmla="+- 0 0 0"/>
              <a:gd name="G1" fmla="+- 19997 0 0"/>
              <a:gd name="G2" fmla="+- 21600 0 0"/>
              <a:gd name="T0" fmla="*/ 8166 w 20589"/>
              <a:gd name="T1" fmla="*/ 0 h 19997"/>
              <a:gd name="T2" fmla="*/ 20589 w 20589"/>
              <a:gd name="T3" fmla="*/ 13465 h 19997"/>
              <a:gd name="T4" fmla="*/ 0 w 20589"/>
              <a:gd name="T5" fmla="*/ 19997 h 19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589" h="19997" fill="none" extrusionOk="0">
                <a:moveTo>
                  <a:pt x="8165" y="0"/>
                </a:moveTo>
                <a:cubicBezTo>
                  <a:pt x="14099" y="2423"/>
                  <a:pt x="18650" y="7355"/>
                  <a:pt x="20588" y="13465"/>
                </a:cubicBezTo>
              </a:path>
              <a:path w="20589" h="19997" stroke="0" extrusionOk="0">
                <a:moveTo>
                  <a:pt x="8165" y="0"/>
                </a:moveTo>
                <a:cubicBezTo>
                  <a:pt x="14099" y="2423"/>
                  <a:pt x="18650" y="7355"/>
                  <a:pt x="20588" y="13465"/>
                </a:cubicBezTo>
                <a:lnTo>
                  <a:pt x="0" y="19997"/>
                </a:lnTo>
                <a:close/>
              </a:path>
            </a:pathLst>
          </a:custGeom>
          <a:noFill/>
          <a:ln w="19050">
            <a:solidFill>
              <a:srgbClr val="008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10688" name="Line 32"/>
          <p:cNvSpPr>
            <a:spLocks noChangeShapeType="1"/>
          </p:cNvSpPr>
          <p:nvPr/>
        </p:nvSpPr>
        <p:spPr bwMode="auto">
          <a:xfrm flipH="1" flipV="1">
            <a:off x="6877050" y="2133600"/>
            <a:ext cx="503238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710689" name="Picture 33" descr="routeu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588" y="1989138"/>
            <a:ext cx="222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0690" name="Line 34"/>
          <p:cNvSpPr>
            <a:spLocks noChangeShapeType="1"/>
          </p:cNvSpPr>
          <p:nvPr/>
        </p:nvSpPr>
        <p:spPr bwMode="auto">
          <a:xfrm flipH="1">
            <a:off x="7235825" y="3165475"/>
            <a:ext cx="487363" cy="550863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10692" name="Line 36"/>
          <p:cNvSpPr>
            <a:spLocks noChangeShapeType="1"/>
          </p:cNvSpPr>
          <p:nvPr/>
        </p:nvSpPr>
        <p:spPr bwMode="auto">
          <a:xfrm flipH="1">
            <a:off x="1443038" y="1773238"/>
            <a:ext cx="781050" cy="263525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10693" name="Text Box 37"/>
          <p:cNvSpPr txBox="1">
            <a:spLocks noChangeArrowheads="1"/>
          </p:cNvSpPr>
          <p:nvPr/>
        </p:nvSpPr>
        <p:spPr bwMode="auto">
          <a:xfrm>
            <a:off x="2225675" y="1485900"/>
            <a:ext cx="576263" cy="1444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44352" tIns="23063" rIns="44352" bIns="23063"/>
          <a:lstStyle/>
          <a:p>
            <a:pPr algn="ctr" defTabSz="652463"/>
            <a:r>
              <a:rPr lang="fr-FR" sz="700">
                <a:solidFill>
                  <a:schemeClr val="bg1"/>
                </a:solidFill>
              </a:rPr>
              <a:t>RESEAU</a:t>
            </a:r>
          </a:p>
        </p:txBody>
      </p:sp>
      <p:sp>
        <p:nvSpPr>
          <p:cNvPr id="710695" name="Text Box 39"/>
          <p:cNvSpPr txBox="1">
            <a:spLocks noChangeArrowheads="1"/>
          </p:cNvSpPr>
          <p:nvPr/>
        </p:nvSpPr>
        <p:spPr bwMode="auto">
          <a:xfrm>
            <a:off x="3923928" y="1772816"/>
            <a:ext cx="1152128" cy="2160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100" tIns="32292" rIns="62100" bIns="32292"/>
          <a:lstStyle/>
          <a:p>
            <a:pPr algn="ctr"/>
            <a:r>
              <a:rPr lang="fr-FR" sz="900" b="1" dirty="0">
                <a:solidFill>
                  <a:srgbClr val="000000"/>
                </a:solidFill>
              </a:rPr>
              <a:t>INTERNET</a:t>
            </a:r>
            <a:endParaRPr lang="fr-FR" sz="900" dirty="0"/>
          </a:p>
        </p:txBody>
      </p:sp>
      <p:pic>
        <p:nvPicPr>
          <p:cNvPr id="710696" name="Picture 40" descr="routeu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97275" y="1587500"/>
            <a:ext cx="2063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0697" name="Picture 41" descr="routeu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71775" y="1628775"/>
            <a:ext cx="2063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0698" name="Picture 42" descr="routeu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308475" y="2306638"/>
            <a:ext cx="2063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0699" name="Line 43"/>
          <p:cNvSpPr>
            <a:spLocks noChangeShapeType="1"/>
          </p:cNvSpPr>
          <p:nvPr/>
        </p:nvSpPr>
        <p:spPr bwMode="auto">
          <a:xfrm flipH="1" flipV="1">
            <a:off x="4516438" y="2387600"/>
            <a:ext cx="2789237" cy="18415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10700" name="Text Box 44"/>
          <p:cNvSpPr txBox="1">
            <a:spLocks noChangeArrowheads="1"/>
          </p:cNvSpPr>
          <p:nvPr/>
        </p:nvSpPr>
        <p:spPr bwMode="auto">
          <a:xfrm rot="-2198228">
            <a:off x="5924550" y="3132138"/>
            <a:ext cx="709613" cy="153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44352" tIns="23063" rIns="44352" bIns="23063">
            <a:spAutoFit/>
          </a:bodyPr>
          <a:lstStyle/>
          <a:p>
            <a:pPr algn="ctr" defTabSz="652463"/>
            <a:r>
              <a:rPr lang="fr-FR" sz="700" b="1">
                <a:solidFill>
                  <a:srgbClr val="000000"/>
                </a:solidFill>
              </a:rPr>
              <a:t>GPRS / EDGE</a:t>
            </a:r>
            <a:endParaRPr lang="fr-FR" sz="700" b="1"/>
          </a:p>
        </p:txBody>
      </p:sp>
      <p:pic>
        <p:nvPicPr>
          <p:cNvPr id="710701" name="Picture 45" descr="routeu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65700" y="1527175"/>
            <a:ext cx="2063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0702" name="Line 46"/>
          <p:cNvSpPr>
            <a:spLocks noChangeShapeType="1"/>
          </p:cNvSpPr>
          <p:nvPr/>
        </p:nvSpPr>
        <p:spPr bwMode="auto">
          <a:xfrm flipH="1" flipV="1">
            <a:off x="5197475" y="1616075"/>
            <a:ext cx="350838" cy="49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710703" name="Picture 47" descr="routeu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72125" y="1619250"/>
            <a:ext cx="2063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0704" name="Picture 48" descr="routeu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13" y="2982913"/>
            <a:ext cx="222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0705" name="Group 49"/>
          <p:cNvGrpSpPr>
            <a:grpSpLocks/>
          </p:cNvGrpSpPr>
          <p:nvPr/>
        </p:nvGrpSpPr>
        <p:grpSpPr bwMode="auto">
          <a:xfrm>
            <a:off x="6732588" y="3933825"/>
            <a:ext cx="2259012" cy="1651000"/>
            <a:chOff x="4286" y="2478"/>
            <a:chExt cx="1423" cy="1040"/>
          </a:xfrm>
        </p:grpSpPr>
        <p:sp>
          <p:nvSpPr>
            <p:cNvPr id="710706" name="Rectangle 50"/>
            <p:cNvSpPr>
              <a:spLocks noChangeArrowheads="1"/>
            </p:cNvSpPr>
            <p:nvPr/>
          </p:nvSpPr>
          <p:spPr bwMode="auto">
            <a:xfrm>
              <a:off x="4294" y="2478"/>
              <a:ext cx="1378" cy="8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0707" name="Text Box 51"/>
            <p:cNvSpPr txBox="1">
              <a:spLocks noChangeArrowheads="1"/>
            </p:cNvSpPr>
            <p:nvPr/>
          </p:nvSpPr>
          <p:spPr bwMode="auto">
            <a:xfrm>
              <a:off x="4286" y="2523"/>
              <a:ext cx="1423" cy="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Tx/>
                <a:buBlip>
                  <a:blip r:embed="rId17"/>
                </a:buBlip>
              </a:pPr>
              <a:r>
                <a:rPr lang="fr-FR" sz="900"/>
                <a:t> Mise à jour en temps réels</a:t>
              </a:r>
              <a:br>
                <a:rPr lang="fr-FR" sz="900"/>
              </a:br>
              <a:r>
                <a:rPr lang="fr-FR" sz="900"/>
                <a:t>des données</a:t>
              </a:r>
            </a:p>
            <a:p>
              <a:pPr>
                <a:buFontTx/>
                <a:buBlip>
                  <a:blip r:embed="rId17"/>
                </a:buBlip>
              </a:pPr>
              <a:r>
                <a:rPr lang="fr-FR" sz="900"/>
                <a:t> Réduction des coûts</a:t>
              </a:r>
              <a:br>
                <a:rPr lang="fr-FR" sz="900"/>
              </a:br>
              <a:r>
                <a:rPr lang="fr-FR" sz="900"/>
                <a:t>par rapport au RTC</a:t>
              </a:r>
            </a:p>
            <a:p>
              <a:pPr>
                <a:buFontTx/>
                <a:buBlip>
                  <a:blip r:embed="rId17"/>
                </a:buBlip>
              </a:pPr>
              <a:r>
                <a:rPr lang="fr-FR" sz="900"/>
                <a:t> Plus de pose de câbles</a:t>
              </a:r>
            </a:p>
            <a:p>
              <a:pPr>
                <a:buFontTx/>
                <a:buBlip>
                  <a:blip r:embed="rId17"/>
                </a:buBlip>
              </a:pPr>
              <a:r>
                <a:rPr lang="fr-FR" sz="900"/>
                <a:t> Forfaits GPRS / EDGE avec activation</a:t>
              </a:r>
              <a:br>
                <a:rPr lang="fr-FR" sz="900"/>
              </a:br>
              <a:r>
                <a:rPr lang="fr-FR" sz="900"/>
                <a:t>et gestion simplifiée des cartes SIM</a:t>
              </a:r>
            </a:p>
            <a:p>
              <a:pPr>
                <a:buFontTx/>
                <a:buBlip>
                  <a:blip r:embed="rId17"/>
                </a:buBlip>
              </a:pPr>
              <a:r>
                <a:rPr lang="fr-FR" sz="900"/>
                <a:t> Mise en place simplifiée pour une installation temporaire ou mobile.</a:t>
              </a:r>
            </a:p>
            <a:p>
              <a:pPr>
                <a:buFontTx/>
                <a:buBlip>
                  <a:blip r:embed="rId17"/>
                </a:buBlip>
              </a:pPr>
              <a:endParaRPr lang="fr-FR" sz="900"/>
            </a:p>
            <a:p>
              <a:endParaRPr lang="fr-FR" sz="800"/>
            </a:p>
          </p:txBody>
        </p:sp>
      </p:grpSp>
      <p:sp>
        <p:nvSpPr>
          <p:cNvPr id="710708" name="Line 52"/>
          <p:cNvSpPr>
            <a:spLocks noChangeShapeType="1"/>
          </p:cNvSpPr>
          <p:nvPr/>
        </p:nvSpPr>
        <p:spPr bwMode="auto">
          <a:xfrm flipH="1" flipV="1">
            <a:off x="2327275" y="3765550"/>
            <a:ext cx="0" cy="274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10709" name="Text Box 53"/>
          <p:cNvSpPr txBox="1">
            <a:spLocks noChangeArrowheads="1"/>
          </p:cNvSpPr>
          <p:nvPr/>
        </p:nvSpPr>
        <p:spPr bwMode="auto">
          <a:xfrm>
            <a:off x="7173913" y="3705225"/>
            <a:ext cx="971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900" b="1"/>
              <a:t>AVANTAGES :</a:t>
            </a:r>
          </a:p>
        </p:txBody>
      </p:sp>
      <p:sp>
        <p:nvSpPr>
          <p:cNvPr id="710710" name="Text Box 54"/>
          <p:cNvSpPr txBox="1">
            <a:spLocks noChangeArrowheads="1"/>
          </p:cNvSpPr>
          <p:nvPr/>
        </p:nvSpPr>
        <p:spPr bwMode="auto">
          <a:xfrm>
            <a:off x="5002213" y="3141663"/>
            <a:ext cx="10795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900" b="1"/>
              <a:t>Equipements</a:t>
            </a:r>
          </a:p>
          <a:p>
            <a:r>
              <a:rPr lang="fr-FR" sz="900" b="1"/>
              <a:t>M2M Kortex PSI </a:t>
            </a:r>
          </a:p>
        </p:txBody>
      </p:sp>
      <p:graphicFrame>
        <p:nvGraphicFramePr>
          <p:cNvPr id="710711" name="Object 55"/>
          <p:cNvGraphicFramePr>
            <a:graphicFrameLocks noChangeAspect="1"/>
          </p:cNvGraphicFramePr>
          <p:nvPr/>
        </p:nvGraphicFramePr>
        <p:xfrm>
          <a:off x="5292725" y="3789363"/>
          <a:ext cx="1112838" cy="822325"/>
        </p:xfrm>
        <a:graphic>
          <a:graphicData uri="http://schemas.openxmlformats.org/presentationml/2006/ole">
            <p:oleObj spid="_x0000_s710711" name="Image" r:id="rId18" imgW="4787302" imgH="3542857" progId="Photoshop.Image.7">
              <p:embed/>
            </p:oleObj>
          </a:graphicData>
        </a:graphic>
      </p:graphicFrame>
      <p:graphicFrame>
        <p:nvGraphicFramePr>
          <p:cNvPr id="710712" name="Object 56"/>
          <p:cNvGraphicFramePr>
            <a:graphicFrameLocks noChangeAspect="1"/>
          </p:cNvGraphicFramePr>
          <p:nvPr/>
        </p:nvGraphicFramePr>
        <p:xfrm>
          <a:off x="5162550" y="4710113"/>
          <a:ext cx="1363663" cy="906462"/>
        </p:xfrm>
        <a:graphic>
          <a:graphicData uri="http://schemas.openxmlformats.org/presentationml/2006/ole">
            <p:oleObj spid="_x0000_s710712" name="Image" r:id="rId19" imgW="2539683" imgH="1688889" progId="Photoshop.Image.7">
              <p:embed/>
            </p:oleObj>
          </a:graphicData>
        </a:graphic>
      </p:graphicFrame>
      <p:pic>
        <p:nvPicPr>
          <p:cNvPr id="710713" name="Picture 57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30213" y="249238"/>
            <a:ext cx="61277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55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676456" y="2420888"/>
            <a:ext cx="28575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Espace réservé du numéro de diapositive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BEAB-9534-492A-A86A-691D8DAC5322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6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719"/>
          <a:stretch>
            <a:fillRect/>
          </a:stretch>
        </p:blipFill>
        <p:spPr bwMode="auto">
          <a:xfrm>
            <a:off x="7170738" y="2022475"/>
            <a:ext cx="17970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6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719"/>
          <a:stretch>
            <a:fillRect/>
          </a:stretch>
        </p:blipFill>
        <p:spPr bwMode="auto">
          <a:xfrm>
            <a:off x="5424488" y="1177925"/>
            <a:ext cx="17970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6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719"/>
          <a:stretch>
            <a:fillRect/>
          </a:stretch>
        </p:blipFill>
        <p:spPr bwMode="auto">
          <a:xfrm>
            <a:off x="3511550" y="1120775"/>
            <a:ext cx="202406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14338"/>
            <a:ext cx="4203700" cy="422275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2000" dirty="0"/>
              <a:t>Gestion des panneaux des mairies</a:t>
            </a:r>
          </a:p>
        </p:txBody>
      </p:sp>
      <p:graphicFrame>
        <p:nvGraphicFramePr>
          <p:cNvPr id="711707" name="Object 27"/>
          <p:cNvGraphicFramePr>
            <a:graphicFrameLocks noChangeAspect="1"/>
          </p:cNvGraphicFramePr>
          <p:nvPr>
            <p:ph idx="1"/>
          </p:nvPr>
        </p:nvGraphicFramePr>
        <p:xfrm>
          <a:off x="7092950" y="2636838"/>
          <a:ext cx="230188" cy="1095375"/>
        </p:xfrm>
        <a:graphic>
          <a:graphicData uri="http://schemas.openxmlformats.org/presentationml/2006/ole">
            <p:oleObj spid="_x0000_s711707" name="Image" r:id="rId4" imgW="2676190" imgH="12771429" progId="Photoshop.Image.7">
              <p:embed/>
            </p:oleObj>
          </a:graphicData>
        </a:graphic>
      </p:graphicFrame>
      <p:pic>
        <p:nvPicPr>
          <p:cNvPr id="711683" name="Picture 3" descr="MC900310822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1627188"/>
            <a:ext cx="865187" cy="915987"/>
          </a:xfrm>
          <a:prstGeom prst="rect">
            <a:avLst/>
          </a:prstGeom>
          <a:noFill/>
        </p:spPr>
      </p:pic>
      <p:sp>
        <p:nvSpPr>
          <p:cNvPr id="711685" name="Line 5"/>
          <p:cNvSpPr>
            <a:spLocks noChangeShapeType="1"/>
          </p:cNvSpPr>
          <p:nvPr/>
        </p:nvSpPr>
        <p:spPr bwMode="auto">
          <a:xfrm flipH="1" flipV="1">
            <a:off x="5106988" y="4941888"/>
            <a:ext cx="33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711687" name="Picture 7" descr="log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89725" y="1006475"/>
            <a:ext cx="792163" cy="723900"/>
          </a:xfrm>
          <a:prstGeom prst="rect">
            <a:avLst/>
          </a:prstGeom>
          <a:noFill/>
        </p:spPr>
      </p:pic>
      <p:sp>
        <p:nvSpPr>
          <p:cNvPr id="711688" name="Text Box 8"/>
          <p:cNvSpPr txBox="1">
            <a:spLocks noChangeArrowheads="1"/>
          </p:cNvSpPr>
          <p:nvPr/>
        </p:nvSpPr>
        <p:spPr bwMode="auto">
          <a:xfrm>
            <a:off x="5942013" y="1477963"/>
            <a:ext cx="7207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algn="ctr" defTabSz="652463">
              <a:spcBef>
                <a:spcPct val="50000"/>
              </a:spcBef>
            </a:pPr>
            <a:r>
              <a:rPr lang="fr-FR" sz="800" b="1"/>
              <a:t>Gestion</a:t>
            </a:r>
            <a:br>
              <a:rPr lang="fr-FR" sz="800" b="1"/>
            </a:br>
            <a:r>
              <a:rPr lang="fr-FR" sz="800" b="1"/>
              <a:t>des cartes</a:t>
            </a:r>
            <a:br>
              <a:rPr lang="fr-FR" sz="800" b="1"/>
            </a:br>
            <a:r>
              <a:rPr lang="fr-FR" sz="800" b="1"/>
              <a:t>SIM et supervision</a:t>
            </a:r>
          </a:p>
        </p:txBody>
      </p:sp>
      <p:sp>
        <p:nvSpPr>
          <p:cNvPr id="711689" name="Oval 9"/>
          <p:cNvSpPr>
            <a:spLocks noChangeArrowheads="1"/>
          </p:cNvSpPr>
          <p:nvPr/>
        </p:nvSpPr>
        <p:spPr bwMode="auto">
          <a:xfrm>
            <a:off x="2124075" y="1341438"/>
            <a:ext cx="760413" cy="508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/>
          <a:lstStyle/>
          <a:p>
            <a:endParaRPr lang="fr-FR"/>
          </a:p>
        </p:txBody>
      </p:sp>
      <p:sp>
        <p:nvSpPr>
          <p:cNvPr id="711690" name="Text Box 10"/>
          <p:cNvSpPr txBox="1">
            <a:spLocks noChangeArrowheads="1"/>
          </p:cNvSpPr>
          <p:nvPr/>
        </p:nvSpPr>
        <p:spPr bwMode="auto">
          <a:xfrm>
            <a:off x="2771775" y="1955800"/>
            <a:ext cx="576263" cy="1444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44352" tIns="23063" rIns="44352" bIns="23063"/>
          <a:lstStyle/>
          <a:p>
            <a:pPr algn="ctr" defTabSz="652463"/>
            <a:r>
              <a:rPr lang="fr-FR" sz="700"/>
              <a:t>SERVEURS</a:t>
            </a:r>
          </a:p>
        </p:txBody>
      </p:sp>
      <p:sp>
        <p:nvSpPr>
          <p:cNvPr id="711691" name="Line 11"/>
          <p:cNvSpPr>
            <a:spLocks noChangeShapeType="1"/>
          </p:cNvSpPr>
          <p:nvPr/>
        </p:nvSpPr>
        <p:spPr bwMode="auto">
          <a:xfrm flipH="1">
            <a:off x="3006725" y="1698625"/>
            <a:ext cx="596900" cy="7938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11692" name="Rectangle 12"/>
          <p:cNvSpPr>
            <a:spLocks noChangeArrowheads="1"/>
          </p:cNvSpPr>
          <p:nvPr/>
        </p:nvSpPr>
        <p:spPr bwMode="auto">
          <a:xfrm>
            <a:off x="395288" y="1484313"/>
            <a:ext cx="2230437" cy="115093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1693" name="Text Box 13"/>
          <p:cNvSpPr txBox="1">
            <a:spLocks noChangeArrowheads="1"/>
          </p:cNvSpPr>
          <p:nvPr/>
        </p:nvSpPr>
        <p:spPr bwMode="auto">
          <a:xfrm>
            <a:off x="323850" y="1196975"/>
            <a:ext cx="1230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/>
              <a:t>Gestion PMV</a:t>
            </a:r>
          </a:p>
        </p:txBody>
      </p:sp>
      <p:sp>
        <p:nvSpPr>
          <p:cNvPr id="711694" name="Text Box 14"/>
          <p:cNvSpPr txBox="1">
            <a:spLocks noChangeArrowheads="1"/>
          </p:cNvSpPr>
          <p:nvPr/>
        </p:nvSpPr>
        <p:spPr bwMode="auto">
          <a:xfrm rot="207893">
            <a:off x="5651500" y="2276475"/>
            <a:ext cx="441325" cy="153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44352" tIns="23063" rIns="44352" bIns="23063">
            <a:spAutoFit/>
          </a:bodyPr>
          <a:lstStyle/>
          <a:p>
            <a:pPr algn="ctr" defTabSz="652463"/>
            <a:r>
              <a:rPr lang="fr-FR" sz="700" b="1">
                <a:solidFill>
                  <a:srgbClr val="000000"/>
                </a:solidFill>
              </a:rPr>
              <a:t>TCP / IP</a:t>
            </a:r>
            <a:endParaRPr lang="fr-FR" sz="700" b="1"/>
          </a:p>
        </p:txBody>
      </p:sp>
      <p:sp>
        <p:nvSpPr>
          <p:cNvPr id="711695" name="Text Box 15"/>
          <p:cNvSpPr txBox="1">
            <a:spLocks noChangeArrowheads="1"/>
          </p:cNvSpPr>
          <p:nvPr/>
        </p:nvSpPr>
        <p:spPr bwMode="auto">
          <a:xfrm>
            <a:off x="5795963" y="2636838"/>
            <a:ext cx="13684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defTabSz="652463">
              <a:spcBef>
                <a:spcPct val="50000"/>
              </a:spcBef>
            </a:pPr>
            <a:r>
              <a:rPr lang="fr-FR" sz="800"/>
              <a:t>APN </a:t>
            </a:r>
            <a:r>
              <a:rPr lang="fr-FR" sz="800" b="1"/>
              <a:t>Publique</a:t>
            </a:r>
            <a:r>
              <a:rPr lang="fr-FR" sz="800"/>
              <a:t> (Serveur Radius : Authentification)</a:t>
            </a:r>
          </a:p>
        </p:txBody>
      </p:sp>
      <p:sp>
        <p:nvSpPr>
          <p:cNvPr id="711697" name="Text Box 17"/>
          <p:cNvSpPr txBox="1">
            <a:spLocks noChangeArrowheads="1"/>
          </p:cNvSpPr>
          <p:nvPr/>
        </p:nvSpPr>
        <p:spPr bwMode="auto">
          <a:xfrm>
            <a:off x="7413625" y="2459038"/>
            <a:ext cx="1449388" cy="3603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093" tIns="32288" rIns="62093" bIns="32288"/>
          <a:lstStyle/>
          <a:p>
            <a:pPr algn="ctr"/>
            <a:r>
              <a:rPr lang="fr-FR" sz="900" b="1">
                <a:solidFill>
                  <a:srgbClr val="000000"/>
                </a:solidFill>
              </a:rPr>
              <a:t>Réseau 4G LTE</a:t>
            </a:r>
          </a:p>
          <a:p>
            <a:pPr algn="ctr"/>
            <a:r>
              <a:rPr lang="fr-FR" sz="900" b="1">
                <a:solidFill>
                  <a:srgbClr val="000000"/>
                </a:solidFill>
              </a:rPr>
              <a:t>GPRS/EDGE/3G</a:t>
            </a:r>
          </a:p>
          <a:p>
            <a:pPr algn="ctr"/>
            <a:r>
              <a:rPr lang="fr-FR" sz="900" b="1">
                <a:solidFill>
                  <a:srgbClr val="000000"/>
                </a:solidFill>
              </a:rPr>
              <a:t>Opérateurs Mobile</a:t>
            </a:r>
          </a:p>
          <a:p>
            <a:pPr algn="ctr"/>
            <a:endParaRPr lang="fr-FR" sz="1000" b="1">
              <a:solidFill>
                <a:srgbClr val="000000"/>
              </a:solidFill>
            </a:endParaRPr>
          </a:p>
          <a:p>
            <a:endParaRPr lang="fr-FR"/>
          </a:p>
        </p:txBody>
      </p:sp>
      <p:pic>
        <p:nvPicPr>
          <p:cNvPr id="711698" name="Picture 18" descr="routeu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850" y="2493963"/>
            <a:ext cx="222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1699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56550" y="2060575"/>
            <a:ext cx="276225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11700" name="Picture 20" descr="log_orange_41x4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40725" y="2090738"/>
            <a:ext cx="269875" cy="269875"/>
          </a:xfrm>
          <a:prstGeom prst="rect">
            <a:avLst/>
          </a:prstGeom>
          <a:noFill/>
        </p:spPr>
      </p:pic>
      <p:pic>
        <p:nvPicPr>
          <p:cNvPr id="711701" name="Picture 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96188" y="2105025"/>
            <a:ext cx="269875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11702" name="Picture 22" descr="MC900345705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39975" y="1700213"/>
            <a:ext cx="401638" cy="585787"/>
          </a:xfrm>
          <a:prstGeom prst="rect">
            <a:avLst/>
          </a:prstGeom>
          <a:noFill/>
        </p:spPr>
      </p:pic>
      <p:sp>
        <p:nvSpPr>
          <p:cNvPr id="711704" name="Line 24"/>
          <p:cNvSpPr>
            <a:spLocks noChangeShapeType="1"/>
          </p:cNvSpPr>
          <p:nvPr/>
        </p:nvSpPr>
        <p:spPr bwMode="auto">
          <a:xfrm flipH="1" flipV="1">
            <a:off x="6877050" y="2133600"/>
            <a:ext cx="503238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711705" name="Picture 25" descr="routeu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1989138"/>
            <a:ext cx="222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706" name="Line 26"/>
          <p:cNvSpPr>
            <a:spLocks noChangeShapeType="1"/>
          </p:cNvSpPr>
          <p:nvPr/>
        </p:nvSpPr>
        <p:spPr bwMode="auto">
          <a:xfrm flipH="1">
            <a:off x="7235825" y="3165475"/>
            <a:ext cx="487363" cy="550863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11708" name="Line 28"/>
          <p:cNvSpPr>
            <a:spLocks noChangeShapeType="1"/>
          </p:cNvSpPr>
          <p:nvPr/>
        </p:nvSpPr>
        <p:spPr bwMode="auto">
          <a:xfrm flipH="1">
            <a:off x="1443038" y="1773238"/>
            <a:ext cx="781050" cy="263525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11709" name="Text Box 29"/>
          <p:cNvSpPr txBox="1">
            <a:spLocks noChangeArrowheads="1"/>
          </p:cNvSpPr>
          <p:nvPr/>
        </p:nvSpPr>
        <p:spPr bwMode="auto">
          <a:xfrm>
            <a:off x="2225675" y="1485900"/>
            <a:ext cx="576263" cy="1444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44352" tIns="23063" rIns="44352" bIns="23063"/>
          <a:lstStyle/>
          <a:p>
            <a:pPr algn="ctr" defTabSz="652463"/>
            <a:r>
              <a:rPr lang="fr-FR" sz="700">
                <a:solidFill>
                  <a:schemeClr val="bg1"/>
                </a:solidFill>
              </a:rPr>
              <a:t>RESEAU</a:t>
            </a:r>
          </a:p>
        </p:txBody>
      </p:sp>
      <p:sp>
        <p:nvSpPr>
          <p:cNvPr id="711711" name="Text Box 31"/>
          <p:cNvSpPr txBox="1">
            <a:spLocks noChangeArrowheads="1"/>
          </p:cNvSpPr>
          <p:nvPr/>
        </p:nvSpPr>
        <p:spPr bwMode="auto">
          <a:xfrm>
            <a:off x="3708400" y="1747838"/>
            <a:ext cx="1447800" cy="215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100" tIns="32292" rIns="62100" bIns="32292"/>
          <a:lstStyle/>
          <a:p>
            <a:pPr algn="ctr"/>
            <a:r>
              <a:rPr lang="fr-FR" sz="900" b="1">
                <a:solidFill>
                  <a:srgbClr val="000000"/>
                </a:solidFill>
              </a:rPr>
              <a:t>INTERNET</a:t>
            </a:r>
            <a:endParaRPr lang="fr-FR" sz="900"/>
          </a:p>
        </p:txBody>
      </p:sp>
      <p:pic>
        <p:nvPicPr>
          <p:cNvPr id="711712" name="Picture 32" descr="routeu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97275" y="1587500"/>
            <a:ext cx="2063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1713" name="Picture 33" descr="routeu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71775" y="1628775"/>
            <a:ext cx="2063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1714" name="Picture 34" descr="routeu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08475" y="2306638"/>
            <a:ext cx="2063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715" name="Line 35"/>
          <p:cNvSpPr>
            <a:spLocks noChangeShapeType="1"/>
          </p:cNvSpPr>
          <p:nvPr/>
        </p:nvSpPr>
        <p:spPr bwMode="auto">
          <a:xfrm flipH="1" flipV="1">
            <a:off x="4516438" y="2387600"/>
            <a:ext cx="2789237" cy="18415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711717" name="Picture 37" descr="routeu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65700" y="1527175"/>
            <a:ext cx="2063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718" name="Line 38"/>
          <p:cNvSpPr>
            <a:spLocks noChangeShapeType="1"/>
          </p:cNvSpPr>
          <p:nvPr/>
        </p:nvSpPr>
        <p:spPr bwMode="auto">
          <a:xfrm flipH="1" flipV="1">
            <a:off x="5197475" y="1616075"/>
            <a:ext cx="350838" cy="49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711719" name="Picture 39" descr="routeu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72125" y="1619250"/>
            <a:ext cx="2063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1720" name="Picture 40" descr="routeu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13" y="2982913"/>
            <a:ext cx="222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721" name="Rectangle 41"/>
          <p:cNvSpPr>
            <a:spLocks noChangeArrowheads="1"/>
          </p:cNvSpPr>
          <p:nvPr/>
        </p:nvSpPr>
        <p:spPr bwMode="auto">
          <a:xfrm>
            <a:off x="461963" y="3284538"/>
            <a:ext cx="2159000" cy="2160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1722" name="Text Box 42"/>
          <p:cNvSpPr txBox="1">
            <a:spLocks noChangeArrowheads="1"/>
          </p:cNvSpPr>
          <p:nvPr/>
        </p:nvSpPr>
        <p:spPr bwMode="auto">
          <a:xfrm>
            <a:off x="900113" y="2997200"/>
            <a:ext cx="12334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200" b="1"/>
              <a:t>AVANTAGES :</a:t>
            </a:r>
          </a:p>
        </p:txBody>
      </p:sp>
      <p:sp>
        <p:nvSpPr>
          <p:cNvPr id="711723" name="Text Box 43"/>
          <p:cNvSpPr txBox="1">
            <a:spLocks noChangeArrowheads="1"/>
          </p:cNvSpPr>
          <p:nvPr/>
        </p:nvSpPr>
        <p:spPr bwMode="auto">
          <a:xfrm>
            <a:off x="461963" y="3357563"/>
            <a:ext cx="215900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Blip>
                <a:blip r:embed="rId14"/>
              </a:buBlip>
            </a:pPr>
            <a:r>
              <a:rPr lang="fr-FR" sz="1200"/>
              <a:t> Mise à jour en temps réels</a:t>
            </a:r>
            <a:br>
              <a:rPr lang="fr-FR" sz="1200"/>
            </a:br>
            <a:r>
              <a:rPr lang="fr-FR" sz="1200"/>
              <a:t>des données</a:t>
            </a:r>
          </a:p>
          <a:p>
            <a:pPr>
              <a:buFontTx/>
              <a:buBlip>
                <a:blip r:embed="rId14"/>
              </a:buBlip>
            </a:pPr>
            <a:r>
              <a:rPr lang="fr-FR" sz="1200"/>
              <a:t> Réduction des coûts</a:t>
            </a:r>
            <a:br>
              <a:rPr lang="fr-FR" sz="1200"/>
            </a:br>
            <a:r>
              <a:rPr lang="fr-FR" sz="1200"/>
              <a:t>par rapport au RTC</a:t>
            </a:r>
          </a:p>
          <a:p>
            <a:pPr>
              <a:buFontTx/>
              <a:buBlip>
                <a:blip r:embed="rId14"/>
              </a:buBlip>
            </a:pPr>
            <a:r>
              <a:rPr lang="fr-FR" sz="1200"/>
              <a:t> Plus de pose de câbles</a:t>
            </a:r>
          </a:p>
          <a:p>
            <a:pPr>
              <a:buFontTx/>
              <a:buBlip>
                <a:blip r:embed="rId14"/>
              </a:buBlip>
            </a:pPr>
            <a:r>
              <a:rPr lang="fr-FR" sz="1200"/>
              <a:t> Forfaits GPRS/3G avec activation</a:t>
            </a:r>
            <a:br>
              <a:rPr lang="fr-FR" sz="1200"/>
            </a:br>
            <a:r>
              <a:rPr lang="fr-FR" sz="1200"/>
              <a:t>et gestion simplifiée des cartes SIM</a:t>
            </a:r>
          </a:p>
          <a:p>
            <a:pPr>
              <a:buFontTx/>
              <a:buBlip>
                <a:blip r:embed="rId14"/>
              </a:buBlip>
            </a:pPr>
            <a:r>
              <a:rPr lang="fr-FR" sz="1200"/>
              <a:t> Mise en place simplifiée</a:t>
            </a:r>
          </a:p>
          <a:p>
            <a:endParaRPr lang="fr-FR" sz="1200"/>
          </a:p>
        </p:txBody>
      </p:sp>
      <p:sp>
        <p:nvSpPr>
          <p:cNvPr id="711725" name="AutoShape 45" descr="F695 Page 1"/>
          <p:cNvSpPr>
            <a:spLocks noChangeAspect="1" noChangeArrowheads="1"/>
          </p:cNvSpPr>
          <p:nvPr/>
        </p:nvSpPr>
        <p:spPr bwMode="auto">
          <a:xfrm>
            <a:off x="2505075" y="1033463"/>
            <a:ext cx="4133850" cy="4791075"/>
          </a:xfrm>
          <a:prstGeom prst="rect">
            <a:avLst/>
          </a:prstGeom>
          <a:noFill/>
        </p:spPr>
        <p:txBody>
          <a:bodyPr/>
          <a:lstStyle/>
          <a:p>
            <a:endParaRPr lang="fr-FR"/>
          </a:p>
        </p:txBody>
      </p:sp>
      <p:pic>
        <p:nvPicPr>
          <p:cNvPr id="711726" name="Image_x0020_9" descr="F695 Page 1"/>
          <p:cNvPicPr>
            <a:picLocks noChangeAspect="1" noChangeArrowheads="1"/>
          </p:cNvPicPr>
          <p:nvPr/>
        </p:nvPicPr>
        <p:blipFill>
          <a:blip r:embed="rId15" cstate="print"/>
          <a:srcRect l="29744" t="746" r="-157" b="24280"/>
          <a:stretch>
            <a:fillRect/>
          </a:stretch>
        </p:blipFill>
        <p:spPr bwMode="auto">
          <a:xfrm>
            <a:off x="2898775" y="3195638"/>
            <a:ext cx="2241550" cy="276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1728" name="Picture 4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656638" y="2327275"/>
            <a:ext cx="28575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1730" name="Picture 5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30213" y="249238"/>
            <a:ext cx="61277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1731" name="Rectangle 51"/>
          <p:cNvSpPr>
            <a:spLocks noChangeArrowheads="1"/>
          </p:cNvSpPr>
          <p:nvPr/>
        </p:nvSpPr>
        <p:spPr bwMode="auto">
          <a:xfrm>
            <a:off x="5437188" y="4006850"/>
            <a:ext cx="2159000" cy="158239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1732" name="Arc 52"/>
          <p:cNvSpPr>
            <a:spLocks/>
          </p:cNvSpPr>
          <p:nvPr/>
        </p:nvSpPr>
        <p:spPr bwMode="auto">
          <a:xfrm rot="10242627" flipV="1">
            <a:off x="6572250" y="2998788"/>
            <a:ext cx="1258888" cy="1141412"/>
          </a:xfrm>
          <a:custGeom>
            <a:avLst/>
            <a:gdLst>
              <a:gd name="G0" fmla="+- 0 0 0"/>
              <a:gd name="G1" fmla="+- 17751 0 0"/>
              <a:gd name="G2" fmla="+- 21600 0 0"/>
              <a:gd name="T0" fmla="*/ 12307 w 21541"/>
              <a:gd name="T1" fmla="*/ 0 h 17751"/>
              <a:gd name="T2" fmla="*/ 21541 w 21541"/>
              <a:gd name="T3" fmla="*/ 16161 h 17751"/>
              <a:gd name="T4" fmla="*/ 0 w 21541"/>
              <a:gd name="T5" fmla="*/ 17751 h 17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41" h="17751" fill="none" extrusionOk="0">
                <a:moveTo>
                  <a:pt x="12306" y="0"/>
                </a:moveTo>
                <a:cubicBezTo>
                  <a:pt x="17667" y="3716"/>
                  <a:pt x="21061" y="9656"/>
                  <a:pt x="21541" y="16160"/>
                </a:cubicBezTo>
              </a:path>
              <a:path w="21541" h="17751" stroke="0" extrusionOk="0">
                <a:moveTo>
                  <a:pt x="12306" y="0"/>
                </a:moveTo>
                <a:cubicBezTo>
                  <a:pt x="17667" y="3716"/>
                  <a:pt x="21061" y="9656"/>
                  <a:pt x="21541" y="16160"/>
                </a:cubicBezTo>
                <a:lnTo>
                  <a:pt x="0" y="17751"/>
                </a:lnTo>
                <a:close/>
              </a:path>
            </a:pathLst>
          </a:custGeom>
          <a:noFill/>
          <a:ln w="19050">
            <a:solidFill>
              <a:srgbClr val="008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11733" name="Text Box 53"/>
          <p:cNvSpPr txBox="1">
            <a:spLocks noChangeArrowheads="1"/>
          </p:cNvSpPr>
          <p:nvPr/>
        </p:nvSpPr>
        <p:spPr bwMode="auto">
          <a:xfrm rot="60416360">
            <a:off x="6210300" y="3405188"/>
            <a:ext cx="849313" cy="153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44352" tIns="23063" rIns="44352" bIns="23063">
            <a:spAutoFit/>
          </a:bodyPr>
          <a:lstStyle/>
          <a:p>
            <a:pPr algn="ctr" defTabSz="652463"/>
            <a:r>
              <a:rPr lang="fr-FR" sz="700" b="1">
                <a:solidFill>
                  <a:srgbClr val="000000"/>
                </a:solidFill>
              </a:rPr>
              <a:t>GPRS /EDGE /3G</a:t>
            </a:r>
            <a:endParaRPr lang="fr-FR" sz="700" b="1"/>
          </a:p>
        </p:txBody>
      </p:sp>
      <p:sp>
        <p:nvSpPr>
          <p:cNvPr id="711734" name="Text Box 54"/>
          <p:cNvSpPr txBox="1">
            <a:spLocks noChangeArrowheads="1"/>
          </p:cNvSpPr>
          <p:nvPr/>
        </p:nvSpPr>
        <p:spPr bwMode="auto">
          <a:xfrm>
            <a:off x="5416550" y="3563938"/>
            <a:ext cx="10795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900" b="1"/>
              <a:t>Equipement</a:t>
            </a:r>
          </a:p>
          <a:p>
            <a:r>
              <a:rPr lang="fr-FR" sz="900" b="1"/>
              <a:t>M2M Kortex PSI </a:t>
            </a:r>
          </a:p>
        </p:txBody>
      </p:sp>
      <p:sp>
        <p:nvSpPr>
          <p:cNvPr id="52" name="Text Box 43"/>
          <p:cNvSpPr txBox="1">
            <a:spLocks noChangeArrowheads="1"/>
          </p:cNvSpPr>
          <p:nvPr/>
        </p:nvSpPr>
        <p:spPr bwMode="auto">
          <a:xfrm>
            <a:off x="5445125" y="5326063"/>
            <a:ext cx="207010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algn="ctr"/>
            <a:r>
              <a:rPr lang="fr-FR" sz="800" b="1"/>
              <a:t>KX GPRS SERIAL ETHERNET 3GPS</a:t>
            </a:r>
          </a:p>
        </p:txBody>
      </p:sp>
      <p:pic>
        <p:nvPicPr>
          <p:cNvPr id="53" name="Picture 57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4149725"/>
            <a:ext cx="1439863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8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3238" y="440690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Text Box 59"/>
          <p:cNvSpPr txBox="1">
            <a:spLocks noChangeArrowheads="1"/>
          </p:cNvSpPr>
          <p:nvPr/>
        </p:nvSpPr>
        <p:spPr bwMode="auto">
          <a:xfrm>
            <a:off x="5481638" y="4106863"/>
            <a:ext cx="504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485" tIns="31242" rIns="62485" bIns="31242"/>
          <a:lstStyle/>
          <a:p>
            <a:pPr algn="ctr" defTabSz="652463"/>
            <a:r>
              <a:rPr lang="fr-FR" sz="700" b="1">
                <a:solidFill>
                  <a:srgbClr val="11568C"/>
                </a:solidFill>
              </a:rPr>
              <a:t>Client </a:t>
            </a:r>
          </a:p>
          <a:p>
            <a:pPr algn="ctr" defTabSz="652463"/>
            <a:r>
              <a:rPr lang="fr-FR" sz="700" b="1">
                <a:solidFill>
                  <a:srgbClr val="11568C"/>
                </a:solidFill>
              </a:rPr>
              <a:t>Dyn DNS</a:t>
            </a:r>
          </a:p>
          <a:p>
            <a:pPr defTabSz="652463"/>
            <a:endParaRPr lang="fr-FR" sz="700" b="1"/>
          </a:p>
        </p:txBody>
      </p:sp>
      <p:sp>
        <p:nvSpPr>
          <p:cNvPr id="59" name="Espace réservé du numéro de diapositive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BEAB-9534-492A-A86A-691D8DAC5322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6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719"/>
          <a:stretch>
            <a:fillRect/>
          </a:stretch>
        </p:blipFill>
        <p:spPr bwMode="auto">
          <a:xfrm>
            <a:off x="5508104" y="1124744"/>
            <a:ext cx="1476671" cy="109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6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719"/>
          <a:stretch>
            <a:fillRect/>
          </a:stretch>
        </p:blipFill>
        <p:spPr bwMode="auto">
          <a:xfrm>
            <a:off x="7199784" y="1916832"/>
            <a:ext cx="183671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6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719"/>
          <a:stretch>
            <a:fillRect/>
          </a:stretch>
        </p:blipFill>
        <p:spPr bwMode="auto">
          <a:xfrm>
            <a:off x="3491880" y="980728"/>
            <a:ext cx="194421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404664"/>
            <a:ext cx="3167658" cy="422275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2000" dirty="0"/>
              <a:t>Gestion de panneaux LED</a:t>
            </a:r>
          </a:p>
        </p:txBody>
      </p:sp>
      <p:graphicFrame>
        <p:nvGraphicFramePr>
          <p:cNvPr id="708636" name="Object 28"/>
          <p:cNvGraphicFramePr>
            <a:graphicFrameLocks noChangeAspect="1"/>
          </p:cNvGraphicFramePr>
          <p:nvPr>
            <p:ph idx="1"/>
          </p:nvPr>
        </p:nvGraphicFramePr>
        <p:xfrm>
          <a:off x="7092950" y="2636838"/>
          <a:ext cx="230188" cy="1095375"/>
        </p:xfrm>
        <a:graphic>
          <a:graphicData uri="http://schemas.openxmlformats.org/presentationml/2006/ole">
            <p:oleObj spid="_x0000_s708636" name="Image" r:id="rId4" imgW="2676190" imgH="12771429" progId="Photoshop.Image.7">
              <p:embed/>
            </p:oleObj>
          </a:graphicData>
        </a:graphic>
      </p:graphicFrame>
      <p:pic>
        <p:nvPicPr>
          <p:cNvPr id="708611" name="Picture 3" descr="MC900310822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1627188"/>
            <a:ext cx="865187" cy="915987"/>
          </a:xfrm>
          <a:prstGeom prst="rect">
            <a:avLst/>
          </a:prstGeom>
          <a:noFill/>
        </p:spPr>
      </p:pic>
      <p:sp>
        <p:nvSpPr>
          <p:cNvPr id="708612" name="Rectangle 4"/>
          <p:cNvSpPr>
            <a:spLocks noChangeArrowheads="1"/>
          </p:cNvSpPr>
          <p:nvPr/>
        </p:nvSpPr>
        <p:spPr bwMode="auto">
          <a:xfrm>
            <a:off x="5437188" y="3502025"/>
            <a:ext cx="1511300" cy="20415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08614" name="Line 6"/>
          <p:cNvSpPr>
            <a:spLocks noChangeShapeType="1"/>
          </p:cNvSpPr>
          <p:nvPr/>
        </p:nvSpPr>
        <p:spPr bwMode="auto">
          <a:xfrm flipH="1" flipV="1">
            <a:off x="5106988" y="4941888"/>
            <a:ext cx="33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708616" name="Picture 8" descr="log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89725" y="1006475"/>
            <a:ext cx="792163" cy="723900"/>
          </a:xfrm>
          <a:prstGeom prst="rect">
            <a:avLst/>
          </a:prstGeom>
          <a:noFill/>
        </p:spPr>
      </p:pic>
      <p:sp>
        <p:nvSpPr>
          <p:cNvPr id="708617" name="Text Box 9"/>
          <p:cNvSpPr txBox="1">
            <a:spLocks noChangeArrowheads="1"/>
          </p:cNvSpPr>
          <p:nvPr/>
        </p:nvSpPr>
        <p:spPr bwMode="auto">
          <a:xfrm>
            <a:off x="5942013" y="1477963"/>
            <a:ext cx="7207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algn="ctr" defTabSz="652463">
              <a:spcBef>
                <a:spcPct val="50000"/>
              </a:spcBef>
            </a:pPr>
            <a:r>
              <a:rPr lang="fr-FR" sz="800" b="1"/>
              <a:t>Gestion</a:t>
            </a:r>
            <a:br>
              <a:rPr lang="fr-FR" sz="800" b="1"/>
            </a:br>
            <a:r>
              <a:rPr lang="fr-FR" sz="800" b="1"/>
              <a:t>des cartes</a:t>
            </a:r>
            <a:br>
              <a:rPr lang="fr-FR" sz="800" b="1"/>
            </a:br>
            <a:r>
              <a:rPr lang="fr-FR" sz="800" b="1"/>
              <a:t>SIM et supervision</a:t>
            </a:r>
          </a:p>
        </p:txBody>
      </p:sp>
      <p:sp>
        <p:nvSpPr>
          <p:cNvPr id="708618" name="Oval 10"/>
          <p:cNvSpPr>
            <a:spLocks noChangeArrowheads="1"/>
          </p:cNvSpPr>
          <p:nvPr/>
        </p:nvSpPr>
        <p:spPr bwMode="auto">
          <a:xfrm>
            <a:off x="2124075" y="1341438"/>
            <a:ext cx="760413" cy="508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/>
          <a:lstStyle/>
          <a:p>
            <a:endParaRPr lang="fr-FR"/>
          </a:p>
        </p:txBody>
      </p:sp>
      <p:sp>
        <p:nvSpPr>
          <p:cNvPr id="708619" name="Text Box 11"/>
          <p:cNvSpPr txBox="1">
            <a:spLocks noChangeArrowheads="1"/>
          </p:cNvSpPr>
          <p:nvPr/>
        </p:nvSpPr>
        <p:spPr bwMode="auto">
          <a:xfrm>
            <a:off x="2771775" y="1955800"/>
            <a:ext cx="576263" cy="1444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44352" tIns="23063" rIns="44352" bIns="23063"/>
          <a:lstStyle/>
          <a:p>
            <a:pPr algn="ctr" defTabSz="652463"/>
            <a:r>
              <a:rPr lang="fr-FR" sz="700"/>
              <a:t>SERVEURS</a:t>
            </a:r>
          </a:p>
        </p:txBody>
      </p:sp>
      <p:sp>
        <p:nvSpPr>
          <p:cNvPr id="708620" name="Line 12"/>
          <p:cNvSpPr>
            <a:spLocks noChangeShapeType="1"/>
          </p:cNvSpPr>
          <p:nvPr/>
        </p:nvSpPr>
        <p:spPr bwMode="auto">
          <a:xfrm flipH="1">
            <a:off x="3006725" y="1698625"/>
            <a:ext cx="596900" cy="7938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08621" name="Rectangle 13"/>
          <p:cNvSpPr>
            <a:spLocks noChangeArrowheads="1"/>
          </p:cNvSpPr>
          <p:nvPr/>
        </p:nvSpPr>
        <p:spPr bwMode="auto">
          <a:xfrm>
            <a:off x="395288" y="1484313"/>
            <a:ext cx="2230437" cy="115093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08622" name="Text Box 14"/>
          <p:cNvSpPr txBox="1">
            <a:spLocks noChangeArrowheads="1"/>
          </p:cNvSpPr>
          <p:nvPr/>
        </p:nvSpPr>
        <p:spPr bwMode="auto">
          <a:xfrm>
            <a:off x="323850" y="1196975"/>
            <a:ext cx="1230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/>
              <a:t>Gestion PMV</a:t>
            </a:r>
          </a:p>
        </p:txBody>
      </p:sp>
      <p:sp>
        <p:nvSpPr>
          <p:cNvPr id="708623" name="Text Box 15"/>
          <p:cNvSpPr txBox="1">
            <a:spLocks noChangeArrowheads="1"/>
          </p:cNvSpPr>
          <p:nvPr/>
        </p:nvSpPr>
        <p:spPr bwMode="auto">
          <a:xfrm rot="207893">
            <a:off x="5651500" y="2276475"/>
            <a:ext cx="441325" cy="153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44352" tIns="23063" rIns="44352" bIns="23063">
            <a:spAutoFit/>
          </a:bodyPr>
          <a:lstStyle/>
          <a:p>
            <a:pPr algn="ctr" defTabSz="652463"/>
            <a:r>
              <a:rPr lang="fr-FR" sz="700" b="1">
                <a:solidFill>
                  <a:srgbClr val="000000"/>
                </a:solidFill>
              </a:rPr>
              <a:t>TCP / IP</a:t>
            </a:r>
            <a:endParaRPr lang="fr-FR" sz="700" b="1"/>
          </a:p>
        </p:txBody>
      </p:sp>
      <p:sp>
        <p:nvSpPr>
          <p:cNvPr id="708624" name="Text Box 16"/>
          <p:cNvSpPr txBox="1">
            <a:spLocks noChangeArrowheads="1"/>
          </p:cNvSpPr>
          <p:nvPr/>
        </p:nvSpPr>
        <p:spPr bwMode="auto">
          <a:xfrm>
            <a:off x="5795963" y="2636838"/>
            <a:ext cx="13684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defTabSz="652463">
              <a:spcBef>
                <a:spcPct val="50000"/>
              </a:spcBef>
            </a:pPr>
            <a:r>
              <a:rPr lang="fr-FR" sz="800"/>
              <a:t>APN </a:t>
            </a:r>
            <a:r>
              <a:rPr lang="fr-FR" sz="800" b="1"/>
              <a:t>Publique</a:t>
            </a:r>
            <a:r>
              <a:rPr lang="fr-FR" sz="800"/>
              <a:t> (Serveur Radius : Authentification)</a:t>
            </a:r>
          </a:p>
        </p:txBody>
      </p:sp>
      <p:sp>
        <p:nvSpPr>
          <p:cNvPr id="708626" name="Text Box 18"/>
          <p:cNvSpPr txBox="1">
            <a:spLocks noChangeArrowheads="1"/>
          </p:cNvSpPr>
          <p:nvPr/>
        </p:nvSpPr>
        <p:spPr bwMode="auto">
          <a:xfrm>
            <a:off x="7413625" y="2459038"/>
            <a:ext cx="1449388" cy="3603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093" tIns="32288" rIns="62093" bIns="32288"/>
          <a:lstStyle/>
          <a:p>
            <a:pPr algn="ctr"/>
            <a:r>
              <a:rPr lang="fr-FR" sz="900" b="1" dirty="0">
                <a:solidFill>
                  <a:srgbClr val="000000"/>
                </a:solidFill>
              </a:rPr>
              <a:t>Réseau </a:t>
            </a:r>
          </a:p>
          <a:p>
            <a:pPr algn="ctr"/>
            <a:r>
              <a:rPr lang="fr-FR" sz="900" b="1" dirty="0">
                <a:solidFill>
                  <a:srgbClr val="000000"/>
                </a:solidFill>
              </a:rPr>
              <a:t>GPRS/EDGE/3G</a:t>
            </a:r>
          </a:p>
          <a:p>
            <a:pPr algn="ctr"/>
            <a:r>
              <a:rPr lang="fr-FR" sz="900" b="1" dirty="0">
                <a:solidFill>
                  <a:srgbClr val="000000"/>
                </a:solidFill>
              </a:rPr>
              <a:t>Opérateurs Mobile</a:t>
            </a:r>
          </a:p>
          <a:p>
            <a:pPr algn="ctr"/>
            <a:endParaRPr lang="fr-FR" sz="1000" b="1" dirty="0">
              <a:solidFill>
                <a:srgbClr val="000000"/>
              </a:solidFill>
            </a:endParaRPr>
          </a:p>
          <a:p>
            <a:endParaRPr lang="fr-FR" dirty="0"/>
          </a:p>
        </p:txBody>
      </p:sp>
      <p:pic>
        <p:nvPicPr>
          <p:cNvPr id="708627" name="Picture 19" descr="routeu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850" y="2493963"/>
            <a:ext cx="222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8628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56550" y="2060575"/>
            <a:ext cx="276225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08629" name="Picture 21" descr="log_orange_41x4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40725" y="2090738"/>
            <a:ext cx="269875" cy="269875"/>
          </a:xfrm>
          <a:prstGeom prst="rect">
            <a:avLst/>
          </a:prstGeom>
          <a:noFill/>
        </p:spPr>
      </p:pic>
      <p:pic>
        <p:nvPicPr>
          <p:cNvPr id="708630" name="Picture 2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96188" y="2105025"/>
            <a:ext cx="269875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08631" name="Picture 23" descr="MC900345705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39975" y="1700213"/>
            <a:ext cx="401638" cy="585787"/>
          </a:xfrm>
          <a:prstGeom prst="rect">
            <a:avLst/>
          </a:prstGeom>
          <a:noFill/>
        </p:spPr>
      </p:pic>
      <p:sp>
        <p:nvSpPr>
          <p:cNvPr id="708632" name="Arc 24"/>
          <p:cNvSpPr>
            <a:spLocks/>
          </p:cNvSpPr>
          <p:nvPr/>
        </p:nvSpPr>
        <p:spPr bwMode="auto">
          <a:xfrm rot="10242627" flipV="1">
            <a:off x="6226175" y="2962275"/>
            <a:ext cx="1439863" cy="773113"/>
          </a:xfrm>
          <a:custGeom>
            <a:avLst/>
            <a:gdLst>
              <a:gd name="G0" fmla="+- 0 0 0"/>
              <a:gd name="G1" fmla="+- 19997 0 0"/>
              <a:gd name="G2" fmla="+- 21600 0 0"/>
              <a:gd name="T0" fmla="*/ 8166 w 20775"/>
              <a:gd name="T1" fmla="*/ 0 h 19997"/>
              <a:gd name="T2" fmla="*/ 20775 w 20775"/>
              <a:gd name="T3" fmla="*/ 14085 h 19997"/>
              <a:gd name="T4" fmla="*/ 0 w 20775"/>
              <a:gd name="T5" fmla="*/ 19997 h 19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775" h="19997" fill="none" extrusionOk="0">
                <a:moveTo>
                  <a:pt x="8165" y="0"/>
                </a:moveTo>
                <a:cubicBezTo>
                  <a:pt x="14309" y="2508"/>
                  <a:pt x="18958" y="7702"/>
                  <a:pt x="20775" y="14084"/>
                </a:cubicBezTo>
              </a:path>
              <a:path w="20775" h="19997" stroke="0" extrusionOk="0">
                <a:moveTo>
                  <a:pt x="8165" y="0"/>
                </a:moveTo>
                <a:cubicBezTo>
                  <a:pt x="14309" y="2508"/>
                  <a:pt x="18958" y="7702"/>
                  <a:pt x="20775" y="14084"/>
                </a:cubicBezTo>
                <a:lnTo>
                  <a:pt x="0" y="19997"/>
                </a:lnTo>
                <a:close/>
              </a:path>
            </a:pathLst>
          </a:custGeom>
          <a:noFill/>
          <a:ln w="19050">
            <a:solidFill>
              <a:srgbClr val="008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08633" name="Line 25"/>
          <p:cNvSpPr>
            <a:spLocks noChangeShapeType="1"/>
          </p:cNvSpPr>
          <p:nvPr/>
        </p:nvSpPr>
        <p:spPr bwMode="auto">
          <a:xfrm flipH="1" flipV="1">
            <a:off x="6877050" y="2133600"/>
            <a:ext cx="503238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708634" name="Picture 26" descr="routeu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1989138"/>
            <a:ext cx="222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8635" name="Line 27"/>
          <p:cNvSpPr>
            <a:spLocks noChangeShapeType="1"/>
          </p:cNvSpPr>
          <p:nvPr/>
        </p:nvSpPr>
        <p:spPr bwMode="auto">
          <a:xfrm flipH="1">
            <a:off x="7235825" y="3165475"/>
            <a:ext cx="487363" cy="550863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08637" name="Line 29"/>
          <p:cNvSpPr>
            <a:spLocks noChangeShapeType="1"/>
          </p:cNvSpPr>
          <p:nvPr/>
        </p:nvSpPr>
        <p:spPr bwMode="auto">
          <a:xfrm flipH="1">
            <a:off x="1443038" y="1773238"/>
            <a:ext cx="781050" cy="263525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08638" name="Text Box 30"/>
          <p:cNvSpPr txBox="1">
            <a:spLocks noChangeArrowheads="1"/>
          </p:cNvSpPr>
          <p:nvPr/>
        </p:nvSpPr>
        <p:spPr bwMode="auto">
          <a:xfrm>
            <a:off x="2225675" y="1485900"/>
            <a:ext cx="576263" cy="1444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44352" tIns="23063" rIns="44352" bIns="23063"/>
          <a:lstStyle/>
          <a:p>
            <a:pPr algn="ctr" defTabSz="652463"/>
            <a:r>
              <a:rPr lang="fr-FR" sz="700">
                <a:solidFill>
                  <a:schemeClr val="bg1"/>
                </a:solidFill>
              </a:rPr>
              <a:t>RESEAU</a:t>
            </a:r>
          </a:p>
        </p:txBody>
      </p:sp>
      <p:sp>
        <p:nvSpPr>
          <p:cNvPr id="708640" name="Text Box 32"/>
          <p:cNvSpPr txBox="1">
            <a:spLocks noChangeArrowheads="1"/>
          </p:cNvSpPr>
          <p:nvPr/>
        </p:nvSpPr>
        <p:spPr bwMode="auto">
          <a:xfrm>
            <a:off x="3779912" y="1772816"/>
            <a:ext cx="1447800" cy="215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100" tIns="32292" rIns="62100" bIns="32292"/>
          <a:lstStyle/>
          <a:p>
            <a:pPr algn="ctr"/>
            <a:r>
              <a:rPr lang="fr-FR" sz="900" b="1" dirty="0">
                <a:solidFill>
                  <a:srgbClr val="000000"/>
                </a:solidFill>
              </a:rPr>
              <a:t>INTERNET</a:t>
            </a:r>
            <a:endParaRPr lang="fr-FR" sz="900" dirty="0"/>
          </a:p>
        </p:txBody>
      </p:sp>
      <p:pic>
        <p:nvPicPr>
          <p:cNvPr id="708641" name="Picture 33" descr="routeu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97275" y="1587500"/>
            <a:ext cx="2063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8642" name="Picture 34" descr="routeu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71775" y="1628775"/>
            <a:ext cx="2063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8643" name="Picture 35" descr="routeu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08475" y="2306638"/>
            <a:ext cx="2063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8644" name="Line 36"/>
          <p:cNvSpPr>
            <a:spLocks noChangeShapeType="1"/>
          </p:cNvSpPr>
          <p:nvPr/>
        </p:nvSpPr>
        <p:spPr bwMode="auto">
          <a:xfrm flipH="1" flipV="1">
            <a:off x="4516438" y="2387600"/>
            <a:ext cx="2789237" cy="18415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08645" name="Text Box 37"/>
          <p:cNvSpPr txBox="1">
            <a:spLocks noChangeArrowheads="1"/>
          </p:cNvSpPr>
          <p:nvPr/>
        </p:nvSpPr>
        <p:spPr bwMode="auto">
          <a:xfrm rot="-2269238">
            <a:off x="6170613" y="3068638"/>
            <a:ext cx="709612" cy="153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44352" tIns="23063" rIns="44352" bIns="23063">
            <a:spAutoFit/>
          </a:bodyPr>
          <a:lstStyle/>
          <a:p>
            <a:pPr algn="ctr" defTabSz="652463"/>
            <a:r>
              <a:rPr lang="fr-FR" sz="700" b="1">
                <a:solidFill>
                  <a:srgbClr val="000000"/>
                </a:solidFill>
              </a:rPr>
              <a:t>4G</a:t>
            </a:r>
            <a:endParaRPr lang="fr-FR" sz="700" b="1"/>
          </a:p>
        </p:txBody>
      </p:sp>
      <p:pic>
        <p:nvPicPr>
          <p:cNvPr id="708646" name="Picture 38" descr="routeu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65700" y="1527175"/>
            <a:ext cx="2063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8647" name="Line 39"/>
          <p:cNvSpPr>
            <a:spLocks noChangeShapeType="1"/>
          </p:cNvSpPr>
          <p:nvPr/>
        </p:nvSpPr>
        <p:spPr bwMode="auto">
          <a:xfrm flipH="1" flipV="1">
            <a:off x="5197475" y="1616075"/>
            <a:ext cx="350838" cy="49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708648" name="Picture 40" descr="routeu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72125" y="1619250"/>
            <a:ext cx="2063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8649" name="Picture 41" descr="routeu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13" y="2982913"/>
            <a:ext cx="222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8650" name="Rectangle 42"/>
          <p:cNvSpPr>
            <a:spLocks noChangeArrowheads="1"/>
          </p:cNvSpPr>
          <p:nvPr/>
        </p:nvSpPr>
        <p:spPr bwMode="auto">
          <a:xfrm>
            <a:off x="461963" y="3500438"/>
            <a:ext cx="2159000" cy="2160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08651" name="Text Box 43"/>
          <p:cNvSpPr txBox="1">
            <a:spLocks noChangeArrowheads="1"/>
          </p:cNvSpPr>
          <p:nvPr/>
        </p:nvSpPr>
        <p:spPr bwMode="auto">
          <a:xfrm>
            <a:off x="900113" y="3213100"/>
            <a:ext cx="12334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200" b="1"/>
              <a:t>AVANTAGES :</a:t>
            </a:r>
          </a:p>
        </p:txBody>
      </p:sp>
      <p:sp>
        <p:nvSpPr>
          <p:cNvPr id="708652" name="Text Box 44"/>
          <p:cNvSpPr txBox="1">
            <a:spLocks noChangeArrowheads="1"/>
          </p:cNvSpPr>
          <p:nvPr/>
        </p:nvSpPr>
        <p:spPr bwMode="auto">
          <a:xfrm>
            <a:off x="461963" y="3573463"/>
            <a:ext cx="2159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Blip>
                <a:blip r:embed="rId14"/>
              </a:buBlip>
            </a:pPr>
            <a:r>
              <a:rPr lang="fr-FR" sz="1200"/>
              <a:t> Mise à jour en temps réels</a:t>
            </a:r>
            <a:br>
              <a:rPr lang="fr-FR" sz="1200"/>
            </a:br>
            <a:r>
              <a:rPr lang="fr-FR" sz="1200"/>
              <a:t>des données</a:t>
            </a:r>
          </a:p>
          <a:p>
            <a:pPr>
              <a:buFontTx/>
              <a:buBlip>
                <a:blip r:embed="rId14"/>
              </a:buBlip>
            </a:pPr>
            <a:r>
              <a:rPr lang="fr-FR" sz="1200"/>
              <a:t> Réduction des coûts</a:t>
            </a:r>
            <a:br>
              <a:rPr lang="fr-FR" sz="1200"/>
            </a:br>
            <a:r>
              <a:rPr lang="fr-FR" sz="1200"/>
              <a:t>par rapport au RTC</a:t>
            </a:r>
          </a:p>
          <a:p>
            <a:pPr>
              <a:buFontTx/>
              <a:buBlip>
                <a:blip r:embed="rId14"/>
              </a:buBlip>
            </a:pPr>
            <a:r>
              <a:rPr lang="fr-FR" sz="1200"/>
              <a:t> Plus de pose de câbles</a:t>
            </a:r>
          </a:p>
          <a:p>
            <a:pPr>
              <a:buFontTx/>
              <a:buBlip>
                <a:blip r:embed="rId14"/>
              </a:buBlip>
            </a:pPr>
            <a:r>
              <a:rPr lang="fr-FR" sz="1200"/>
              <a:t> Forfaits 3G avec activation</a:t>
            </a:r>
            <a:br>
              <a:rPr lang="fr-FR" sz="1200"/>
            </a:br>
            <a:r>
              <a:rPr lang="fr-FR" sz="1200"/>
              <a:t>et gestion simplifiée des cartes SIM</a:t>
            </a:r>
          </a:p>
          <a:p>
            <a:pPr>
              <a:buFontTx/>
              <a:buBlip>
                <a:blip r:embed="rId14"/>
              </a:buBlip>
            </a:pPr>
            <a:r>
              <a:rPr lang="fr-FR" sz="1200"/>
              <a:t> Mise en place simplifiée</a:t>
            </a:r>
          </a:p>
          <a:p>
            <a:endParaRPr lang="fr-FR" sz="1200"/>
          </a:p>
        </p:txBody>
      </p:sp>
      <p:sp>
        <p:nvSpPr>
          <p:cNvPr id="708653" name="Text Box 45"/>
          <p:cNvSpPr txBox="1">
            <a:spLocks noChangeArrowheads="1"/>
          </p:cNvSpPr>
          <p:nvPr/>
        </p:nvSpPr>
        <p:spPr bwMode="auto">
          <a:xfrm>
            <a:off x="5508625" y="3716338"/>
            <a:ext cx="10795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900" b="1"/>
              <a:t>Equipement</a:t>
            </a:r>
          </a:p>
          <a:p>
            <a:r>
              <a:rPr lang="fr-FR" sz="900" b="1"/>
              <a:t>M2M Kortex PSI </a:t>
            </a:r>
          </a:p>
        </p:txBody>
      </p:sp>
      <p:sp>
        <p:nvSpPr>
          <p:cNvPr id="708654" name="AutoShape 46" descr="F695 Page 1"/>
          <p:cNvSpPr>
            <a:spLocks noChangeAspect="1" noChangeArrowheads="1"/>
          </p:cNvSpPr>
          <p:nvPr/>
        </p:nvSpPr>
        <p:spPr bwMode="auto">
          <a:xfrm>
            <a:off x="2505075" y="1033463"/>
            <a:ext cx="4133850" cy="4791075"/>
          </a:xfrm>
          <a:prstGeom prst="rect">
            <a:avLst/>
          </a:prstGeom>
          <a:noFill/>
        </p:spPr>
        <p:txBody>
          <a:bodyPr/>
          <a:lstStyle/>
          <a:p>
            <a:endParaRPr lang="fr-FR"/>
          </a:p>
        </p:txBody>
      </p:sp>
      <p:pic>
        <p:nvPicPr>
          <p:cNvPr id="708655" name="Picture 47"/>
          <p:cNvPicPr>
            <a:picLocks noChangeAspect="1" noChangeArrowheads="1"/>
          </p:cNvPicPr>
          <p:nvPr/>
        </p:nvPicPr>
        <p:blipFill>
          <a:blip r:embed="rId15" cstate="print"/>
          <a:srcRect l="24271" t="189" r="29787" b="4150"/>
          <a:stretch>
            <a:fillRect/>
          </a:stretch>
        </p:blipFill>
        <p:spPr bwMode="auto">
          <a:xfrm>
            <a:off x="2987824" y="3138028"/>
            <a:ext cx="2139801" cy="2791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8657" name="Picture 4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30213" y="249238"/>
            <a:ext cx="61277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8660" name="Text Box 52"/>
          <p:cNvSpPr txBox="1">
            <a:spLocks noChangeArrowheads="1"/>
          </p:cNvSpPr>
          <p:nvPr/>
        </p:nvSpPr>
        <p:spPr bwMode="auto">
          <a:xfrm>
            <a:off x="5664200" y="5021263"/>
            <a:ext cx="1052513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algn="ctr"/>
            <a:r>
              <a:rPr lang="fr-FR" sz="800" b="1"/>
              <a:t>Kx Router</a:t>
            </a:r>
          </a:p>
          <a:p>
            <a:pPr algn="ctr"/>
            <a:r>
              <a:rPr lang="fr-FR" sz="800" b="1">
                <a:solidFill>
                  <a:schemeClr val="accent1"/>
                </a:solidFill>
              </a:rPr>
              <a:t>4G LTE</a:t>
            </a:r>
            <a:r>
              <a:rPr lang="fr-FR" sz="800" b="1"/>
              <a:t> PRO</a:t>
            </a:r>
          </a:p>
        </p:txBody>
      </p:sp>
      <p:pic>
        <p:nvPicPr>
          <p:cNvPr id="708661" name="Picture 53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10225" y="3644900"/>
            <a:ext cx="1195388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8662" name="Picture 54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665" t="2025" r="17825"/>
          <a:stretch>
            <a:fillRect/>
          </a:stretch>
        </p:blipFill>
        <p:spPr bwMode="auto">
          <a:xfrm>
            <a:off x="5953125" y="3140075"/>
            <a:ext cx="33337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Espace réservé du numéro de diapositive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BEAB-9534-492A-A86A-691D8DAC5322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6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719"/>
          <a:stretch>
            <a:fillRect/>
          </a:stretch>
        </p:blipFill>
        <p:spPr bwMode="auto">
          <a:xfrm>
            <a:off x="7020272" y="3717032"/>
            <a:ext cx="1476672" cy="109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" name="Picture 6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719"/>
          <a:stretch>
            <a:fillRect/>
          </a:stretch>
        </p:blipFill>
        <p:spPr bwMode="auto">
          <a:xfrm>
            <a:off x="7164288" y="1844824"/>
            <a:ext cx="183671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" name="Picture 6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719"/>
          <a:stretch>
            <a:fillRect/>
          </a:stretch>
        </p:blipFill>
        <p:spPr bwMode="auto">
          <a:xfrm>
            <a:off x="5436096" y="1215122"/>
            <a:ext cx="1522044" cy="113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" name="Picture 6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719"/>
          <a:stretch>
            <a:fillRect/>
          </a:stretch>
        </p:blipFill>
        <p:spPr bwMode="auto">
          <a:xfrm>
            <a:off x="3491880" y="1052736"/>
            <a:ext cx="183671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1164" name="Rectangle 28"/>
          <p:cNvSpPr>
            <a:spLocks noGrp="1" noChangeArrowheads="1"/>
          </p:cNvSpPr>
          <p:nvPr>
            <p:ph type="title"/>
          </p:nvPr>
        </p:nvSpPr>
        <p:spPr>
          <a:xfrm>
            <a:off x="1547664" y="404664"/>
            <a:ext cx="5257254" cy="422275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2000" dirty="0"/>
              <a:t>Gestion de systèmes d’affranchissement : M2M</a:t>
            </a:r>
          </a:p>
        </p:txBody>
      </p:sp>
      <p:graphicFrame>
        <p:nvGraphicFramePr>
          <p:cNvPr id="731185" name="Object 49"/>
          <p:cNvGraphicFramePr>
            <a:graphicFrameLocks noChangeAspect="1"/>
          </p:cNvGraphicFramePr>
          <p:nvPr>
            <p:ph idx="1"/>
          </p:nvPr>
        </p:nvGraphicFramePr>
        <p:xfrm>
          <a:off x="7092950" y="2636838"/>
          <a:ext cx="230188" cy="1095375"/>
        </p:xfrm>
        <a:graphic>
          <a:graphicData uri="http://schemas.openxmlformats.org/presentationml/2006/ole">
            <p:oleObj spid="_x0000_s731185" name="Image" r:id="rId4" imgW="2676190" imgH="12771429" progId="Photoshop.Image.7">
              <p:embed/>
            </p:oleObj>
          </a:graphicData>
        </a:graphic>
      </p:graphicFrame>
      <p:pic>
        <p:nvPicPr>
          <p:cNvPr id="731215" name="Picture 7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10225" y="3644900"/>
            <a:ext cx="1195388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31138" name="Group 2"/>
          <p:cNvGrpSpPr>
            <a:grpSpLocks/>
          </p:cNvGrpSpPr>
          <p:nvPr/>
        </p:nvGrpSpPr>
        <p:grpSpPr bwMode="auto">
          <a:xfrm>
            <a:off x="7092280" y="4005064"/>
            <a:ext cx="1357371" cy="628330"/>
            <a:chOff x="4546" y="3099"/>
            <a:chExt cx="776" cy="366"/>
          </a:xfrm>
        </p:grpSpPr>
        <p:sp>
          <p:nvSpPr>
            <p:cNvPr id="731141" name="Text Box 5"/>
            <p:cNvSpPr txBox="1">
              <a:spLocks noChangeArrowheads="1"/>
            </p:cNvSpPr>
            <p:nvPr/>
          </p:nvSpPr>
          <p:spPr bwMode="auto">
            <a:xfrm>
              <a:off x="4546" y="3099"/>
              <a:ext cx="776" cy="20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59467" tIns="30923" rIns="59467" bIns="30923"/>
            <a:lstStyle/>
            <a:p>
              <a:pPr algn="ctr"/>
              <a:r>
                <a:rPr lang="fr-FR" sz="900" b="1">
                  <a:solidFill>
                    <a:srgbClr val="000000"/>
                  </a:solidFill>
                </a:rPr>
                <a:t>Internet</a:t>
              </a:r>
            </a:p>
            <a:p>
              <a:pPr algn="ctr"/>
              <a:endParaRPr lang="fr-FR" sz="800" b="1">
                <a:solidFill>
                  <a:srgbClr val="000000"/>
                </a:solidFill>
              </a:endParaRPr>
            </a:p>
            <a:p>
              <a:endParaRPr lang="fr-FR"/>
            </a:p>
          </p:txBody>
        </p:sp>
        <p:grpSp>
          <p:nvGrpSpPr>
            <p:cNvPr id="731142" name="Group 6"/>
            <p:cNvGrpSpPr>
              <a:grpSpLocks/>
            </p:cNvGrpSpPr>
            <p:nvPr/>
          </p:nvGrpSpPr>
          <p:grpSpPr bwMode="auto">
            <a:xfrm>
              <a:off x="4807" y="3215"/>
              <a:ext cx="252" cy="250"/>
              <a:chOff x="4891" y="1054"/>
              <a:chExt cx="252" cy="250"/>
            </a:xfrm>
          </p:grpSpPr>
          <p:sp>
            <p:nvSpPr>
              <p:cNvPr id="731143" name="Freeform 7"/>
              <p:cNvSpPr>
                <a:spLocks/>
              </p:cNvSpPr>
              <p:nvPr/>
            </p:nvSpPr>
            <p:spPr bwMode="auto">
              <a:xfrm>
                <a:off x="4897" y="1057"/>
                <a:ext cx="243" cy="242"/>
              </a:xfrm>
              <a:custGeom>
                <a:avLst/>
                <a:gdLst/>
                <a:ahLst/>
                <a:cxnLst>
                  <a:cxn ang="0">
                    <a:pos x="243" y="122"/>
                  </a:cxn>
                  <a:cxn ang="0">
                    <a:pos x="240" y="97"/>
                  </a:cxn>
                  <a:cxn ang="0">
                    <a:pos x="233" y="74"/>
                  </a:cxn>
                  <a:cxn ang="0">
                    <a:pos x="221" y="53"/>
                  </a:cxn>
                  <a:cxn ang="0">
                    <a:pos x="207" y="35"/>
                  </a:cxn>
                  <a:cxn ang="0">
                    <a:pos x="188" y="21"/>
                  </a:cxn>
                  <a:cxn ang="0">
                    <a:pos x="168" y="10"/>
                  </a:cxn>
                  <a:cxn ang="0">
                    <a:pos x="145" y="2"/>
                  </a:cxn>
                  <a:cxn ang="0">
                    <a:pos x="121" y="0"/>
                  </a:cxn>
                  <a:cxn ang="0">
                    <a:pos x="108" y="1"/>
                  </a:cxn>
                  <a:cxn ang="0">
                    <a:pos x="85" y="5"/>
                  </a:cxn>
                  <a:cxn ang="0">
                    <a:pos x="63" y="14"/>
                  </a:cxn>
                  <a:cxn ang="0">
                    <a:pos x="44" y="28"/>
                  </a:cxn>
                  <a:cxn ang="0">
                    <a:pos x="28" y="44"/>
                  </a:cxn>
                  <a:cxn ang="0">
                    <a:pos x="14" y="63"/>
                  </a:cxn>
                  <a:cxn ang="0">
                    <a:pos x="5" y="85"/>
                  </a:cxn>
                  <a:cxn ang="0">
                    <a:pos x="0" y="108"/>
                  </a:cxn>
                  <a:cxn ang="0">
                    <a:pos x="0" y="122"/>
                  </a:cxn>
                  <a:cxn ang="0">
                    <a:pos x="2" y="146"/>
                  </a:cxn>
                  <a:cxn ang="0">
                    <a:pos x="9" y="168"/>
                  </a:cxn>
                  <a:cxn ang="0">
                    <a:pos x="20" y="189"/>
                  </a:cxn>
                  <a:cxn ang="0">
                    <a:pos x="35" y="207"/>
                  </a:cxn>
                  <a:cxn ang="0">
                    <a:pos x="53" y="221"/>
                  </a:cxn>
                  <a:cxn ang="0">
                    <a:pos x="74" y="233"/>
                  </a:cxn>
                  <a:cxn ang="0">
                    <a:pos x="96" y="240"/>
                  </a:cxn>
                  <a:cxn ang="0">
                    <a:pos x="121" y="242"/>
                  </a:cxn>
                  <a:cxn ang="0">
                    <a:pos x="133" y="242"/>
                  </a:cxn>
                  <a:cxn ang="0">
                    <a:pos x="157" y="237"/>
                  </a:cxn>
                  <a:cxn ang="0">
                    <a:pos x="178" y="228"/>
                  </a:cxn>
                  <a:cxn ang="0">
                    <a:pos x="198" y="215"/>
                  </a:cxn>
                  <a:cxn ang="0">
                    <a:pos x="215" y="198"/>
                  </a:cxn>
                  <a:cxn ang="0">
                    <a:pos x="228" y="179"/>
                  </a:cxn>
                  <a:cxn ang="0">
                    <a:pos x="237" y="157"/>
                  </a:cxn>
                  <a:cxn ang="0">
                    <a:pos x="241" y="134"/>
                  </a:cxn>
                  <a:cxn ang="0">
                    <a:pos x="243" y="122"/>
                  </a:cxn>
                </a:cxnLst>
                <a:rect l="0" t="0" r="r" b="b"/>
                <a:pathLst>
                  <a:path w="243" h="242">
                    <a:moveTo>
                      <a:pt x="243" y="122"/>
                    </a:moveTo>
                    <a:lnTo>
                      <a:pt x="243" y="122"/>
                    </a:lnTo>
                    <a:lnTo>
                      <a:pt x="241" y="108"/>
                    </a:lnTo>
                    <a:lnTo>
                      <a:pt x="240" y="97"/>
                    </a:lnTo>
                    <a:lnTo>
                      <a:pt x="237" y="85"/>
                    </a:lnTo>
                    <a:lnTo>
                      <a:pt x="233" y="74"/>
                    </a:lnTo>
                    <a:lnTo>
                      <a:pt x="228" y="63"/>
                    </a:lnTo>
                    <a:lnTo>
                      <a:pt x="221" y="53"/>
                    </a:lnTo>
                    <a:lnTo>
                      <a:pt x="215" y="44"/>
                    </a:lnTo>
                    <a:lnTo>
                      <a:pt x="207" y="35"/>
                    </a:lnTo>
                    <a:lnTo>
                      <a:pt x="198" y="28"/>
                    </a:lnTo>
                    <a:lnTo>
                      <a:pt x="188" y="21"/>
                    </a:lnTo>
                    <a:lnTo>
                      <a:pt x="178" y="14"/>
                    </a:lnTo>
                    <a:lnTo>
                      <a:pt x="168" y="10"/>
                    </a:lnTo>
                    <a:lnTo>
                      <a:pt x="157" y="5"/>
                    </a:lnTo>
                    <a:lnTo>
                      <a:pt x="145" y="2"/>
                    </a:lnTo>
                    <a:lnTo>
                      <a:pt x="133" y="1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08" y="1"/>
                    </a:lnTo>
                    <a:lnTo>
                      <a:pt x="96" y="2"/>
                    </a:lnTo>
                    <a:lnTo>
                      <a:pt x="85" y="5"/>
                    </a:lnTo>
                    <a:lnTo>
                      <a:pt x="74" y="10"/>
                    </a:lnTo>
                    <a:lnTo>
                      <a:pt x="63" y="14"/>
                    </a:lnTo>
                    <a:lnTo>
                      <a:pt x="53" y="21"/>
                    </a:lnTo>
                    <a:lnTo>
                      <a:pt x="44" y="28"/>
                    </a:lnTo>
                    <a:lnTo>
                      <a:pt x="35" y="35"/>
                    </a:lnTo>
                    <a:lnTo>
                      <a:pt x="28" y="44"/>
                    </a:lnTo>
                    <a:lnTo>
                      <a:pt x="20" y="53"/>
                    </a:lnTo>
                    <a:lnTo>
                      <a:pt x="14" y="63"/>
                    </a:lnTo>
                    <a:lnTo>
                      <a:pt x="9" y="74"/>
                    </a:lnTo>
                    <a:lnTo>
                      <a:pt x="5" y="85"/>
                    </a:lnTo>
                    <a:lnTo>
                      <a:pt x="2" y="97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0" y="134"/>
                    </a:lnTo>
                    <a:lnTo>
                      <a:pt x="2" y="146"/>
                    </a:lnTo>
                    <a:lnTo>
                      <a:pt x="5" y="157"/>
                    </a:lnTo>
                    <a:lnTo>
                      <a:pt x="9" y="168"/>
                    </a:lnTo>
                    <a:lnTo>
                      <a:pt x="14" y="179"/>
                    </a:lnTo>
                    <a:lnTo>
                      <a:pt x="20" y="189"/>
                    </a:lnTo>
                    <a:lnTo>
                      <a:pt x="28" y="198"/>
                    </a:lnTo>
                    <a:lnTo>
                      <a:pt x="35" y="207"/>
                    </a:lnTo>
                    <a:lnTo>
                      <a:pt x="44" y="215"/>
                    </a:lnTo>
                    <a:lnTo>
                      <a:pt x="53" y="221"/>
                    </a:lnTo>
                    <a:lnTo>
                      <a:pt x="63" y="228"/>
                    </a:lnTo>
                    <a:lnTo>
                      <a:pt x="74" y="233"/>
                    </a:lnTo>
                    <a:lnTo>
                      <a:pt x="85" y="237"/>
                    </a:lnTo>
                    <a:lnTo>
                      <a:pt x="96" y="240"/>
                    </a:lnTo>
                    <a:lnTo>
                      <a:pt x="108" y="242"/>
                    </a:lnTo>
                    <a:lnTo>
                      <a:pt x="121" y="242"/>
                    </a:lnTo>
                    <a:lnTo>
                      <a:pt x="121" y="242"/>
                    </a:lnTo>
                    <a:lnTo>
                      <a:pt x="133" y="242"/>
                    </a:lnTo>
                    <a:lnTo>
                      <a:pt x="145" y="240"/>
                    </a:lnTo>
                    <a:lnTo>
                      <a:pt x="157" y="237"/>
                    </a:lnTo>
                    <a:lnTo>
                      <a:pt x="168" y="233"/>
                    </a:lnTo>
                    <a:lnTo>
                      <a:pt x="178" y="228"/>
                    </a:lnTo>
                    <a:lnTo>
                      <a:pt x="188" y="221"/>
                    </a:lnTo>
                    <a:lnTo>
                      <a:pt x="198" y="215"/>
                    </a:lnTo>
                    <a:lnTo>
                      <a:pt x="207" y="207"/>
                    </a:lnTo>
                    <a:lnTo>
                      <a:pt x="215" y="198"/>
                    </a:lnTo>
                    <a:lnTo>
                      <a:pt x="221" y="189"/>
                    </a:lnTo>
                    <a:lnTo>
                      <a:pt x="228" y="179"/>
                    </a:lnTo>
                    <a:lnTo>
                      <a:pt x="233" y="168"/>
                    </a:lnTo>
                    <a:lnTo>
                      <a:pt x="237" y="157"/>
                    </a:lnTo>
                    <a:lnTo>
                      <a:pt x="240" y="146"/>
                    </a:lnTo>
                    <a:lnTo>
                      <a:pt x="241" y="134"/>
                    </a:lnTo>
                    <a:lnTo>
                      <a:pt x="243" y="122"/>
                    </a:lnTo>
                    <a:lnTo>
                      <a:pt x="243" y="122"/>
                    </a:lnTo>
                    <a:close/>
                  </a:path>
                </a:pathLst>
              </a:custGeom>
              <a:solidFill>
                <a:srgbClr val="0090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1144" name="Freeform 8"/>
              <p:cNvSpPr>
                <a:spLocks/>
              </p:cNvSpPr>
              <p:nvPr/>
            </p:nvSpPr>
            <p:spPr bwMode="auto">
              <a:xfrm>
                <a:off x="4917" y="1057"/>
                <a:ext cx="204" cy="242"/>
              </a:xfrm>
              <a:custGeom>
                <a:avLst/>
                <a:gdLst/>
                <a:ahLst/>
                <a:cxnLst>
                  <a:cxn ang="0">
                    <a:pos x="204" y="122"/>
                  </a:cxn>
                  <a:cxn ang="0">
                    <a:pos x="201" y="97"/>
                  </a:cxn>
                  <a:cxn ang="0">
                    <a:pos x="196" y="74"/>
                  </a:cxn>
                  <a:cxn ang="0">
                    <a:pos x="186" y="53"/>
                  </a:cxn>
                  <a:cxn ang="0">
                    <a:pos x="174" y="35"/>
                  </a:cxn>
                  <a:cxn ang="0">
                    <a:pos x="158" y="21"/>
                  </a:cxn>
                  <a:cxn ang="0">
                    <a:pos x="142" y="10"/>
                  </a:cxn>
                  <a:cxn ang="0">
                    <a:pos x="122" y="2"/>
                  </a:cxn>
                  <a:cxn ang="0">
                    <a:pos x="102" y="0"/>
                  </a:cxn>
                  <a:cxn ang="0">
                    <a:pos x="91" y="1"/>
                  </a:cxn>
                  <a:cxn ang="0">
                    <a:pos x="71" y="5"/>
                  </a:cxn>
                  <a:cxn ang="0">
                    <a:pos x="53" y="14"/>
                  </a:cxn>
                  <a:cxn ang="0">
                    <a:pos x="36" y="28"/>
                  </a:cxn>
                  <a:cxn ang="0">
                    <a:pos x="23" y="44"/>
                  </a:cxn>
                  <a:cxn ang="0">
                    <a:pos x="12" y="63"/>
                  </a:cxn>
                  <a:cxn ang="0">
                    <a:pos x="4" y="85"/>
                  </a:cxn>
                  <a:cxn ang="0">
                    <a:pos x="0" y="108"/>
                  </a:cxn>
                  <a:cxn ang="0">
                    <a:pos x="0" y="122"/>
                  </a:cxn>
                  <a:cxn ang="0">
                    <a:pos x="1" y="146"/>
                  </a:cxn>
                  <a:cxn ang="0">
                    <a:pos x="8" y="168"/>
                  </a:cxn>
                  <a:cxn ang="0">
                    <a:pos x="16" y="189"/>
                  </a:cxn>
                  <a:cxn ang="0">
                    <a:pos x="30" y="207"/>
                  </a:cxn>
                  <a:cxn ang="0">
                    <a:pos x="44" y="221"/>
                  </a:cxn>
                  <a:cxn ang="0">
                    <a:pos x="62" y="233"/>
                  </a:cxn>
                  <a:cxn ang="0">
                    <a:pos x="81" y="240"/>
                  </a:cxn>
                  <a:cxn ang="0">
                    <a:pos x="102" y="242"/>
                  </a:cxn>
                  <a:cxn ang="0">
                    <a:pos x="112" y="242"/>
                  </a:cxn>
                  <a:cxn ang="0">
                    <a:pos x="132" y="237"/>
                  </a:cxn>
                  <a:cxn ang="0">
                    <a:pos x="151" y="228"/>
                  </a:cxn>
                  <a:cxn ang="0">
                    <a:pos x="166" y="215"/>
                  </a:cxn>
                  <a:cxn ang="0">
                    <a:pos x="180" y="198"/>
                  </a:cxn>
                  <a:cxn ang="0">
                    <a:pos x="192" y="179"/>
                  </a:cxn>
                  <a:cxn ang="0">
                    <a:pos x="199" y="157"/>
                  </a:cxn>
                  <a:cxn ang="0">
                    <a:pos x="203" y="134"/>
                  </a:cxn>
                  <a:cxn ang="0">
                    <a:pos x="204" y="122"/>
                  </a:cxn>
                </a:cxnLst>
                <a:rect l="0" t="0" r="r" b="b"/>
                <a:pathLst>
                  <a:path w="204" h="242">
                    <a:moveTo>
                      <a:pt x="204" y="122"/>
                    </a:moveTo>
                    <a:lnTo>
                      <a:pt x="204" y="122"/>
                    </a:lnTo>
                    <a:lnTo>
                      <a:pt x="203" y="108"/>
                    </a:lnTo>
                    <a:lnTo>
                      <a:pt x="201" y="97"/>
                    </a:lnTo>
                    <a:lnTo>
                      <a:pt x="199" y="85"/>
                    </a:lnTo>
                    <a:lnTo>
                      <a:pt x="196" y="74"/>
                    </a:lnTo>
                    <a:lnTo>
                      <a:pt x="192" y="63"/>
                    </a:lnTo>
                    <a:lnTo>
                      <a:pt x="186" y="53"/>
                    </a:lnTo>
                    <a:lnTo>
                      <a:pt x="180" y="44"/>
                    </a:lnTo>
                    <a:lnTo>
                      <a:pt x="174" y="35"/>
                    </a:lnTo>
                    <a:lnTo>
                      <a:pt x="166" y="28"/>
                    </a:lnTo>
                    <a:lnTo>
                      <a:pt x="158" y="21"/>
                    </a:lnTo>
                    <a:lnTo>
                      <a:pt x="151" y="14"/>
                    </a:lnTo>
                    <a:lnTo>
                      <a:pt x="142" y="10"/>
                    </a:lnTo>
                    <a:lnTo>
                      <a:pt x="132" y="5"/>
                    </a:lnTo>
                    <a:lnTo>
                      <a:pt x="122" y="2"/>
                    </a:lnTo>
                    <a:lnTo>
                      <a:pt x="112" y="1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91" y="1"/>
                    </a:lnTo>
                    <a:lnTo>
                      <a:pt x="81" y="2"/>
                    </a:lnTo>
                    <a:lnTo>
                      <a:pt x="71" y="5"/>
                    </a:lnTo>
                    <a:lnTo>
                      <a:pt x="62" y="10"/>
                    </a:lnTo>
                    <a:lnTo>
                      <a:pt x="53" y="14"/>
                    </a:lnTo>
                    <a:lnTo>
                      <a:pt x="44" y="21"/>
                    </a:lnTo>
                    <a:lnTo>
                      <a:pt x="36" y="28"/>
                    </a:lnTo>
                    <a:lnTo>
                      <a:pt x="30" y="35"/>
                    </a:lnTo>
                    <a:lnTo>
                      <a:pt x="23" y="44"/>
                    </a:lnTo>
                    <a:lnTo>
                      <a:pt x="16" y="53"/>
                    </a:lnTo>
                    <a:lnTo>
                      <a:pt x="12" y="63"/>
                    </a:lnTo>
                    <a:lnTo>
                      <a:pt x="8" y="74"/>
                    </a:lnTo>
                    <a:lnTo>
                      <a:pt x="4" y="85"/>
                    </a:lnTo>
                    <a:lnTo>
                      <a:pt x="1" y="97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0" y="134"/>
                    </a:lnTo>
                    <a:lnTo>
                      <a:pt x="1" y="146"/>
                    </a:lnTo>
                    <a:lnTo>
                      <a:pt x="4" y="157"/>
                    </a:lnTo>
                    <a:lnTo>
                      <a:pt x="8" y="168"/>
                    </a:lnTo>
                    <a:lnTo>
                      <a:pt x="12" y="179"/>
                    </a:lnTo>
                    <a:lnTo>
                      <a:pt x="16" y="189"/>
                    </a:lnTo>
                    <a:lnTo>
                      <a:pt x="23" y="198"/>
                    </a:lnTo>
                    <a:lnTo>
                      <a:pt x="30" y="207"/>
                    </a:lnTo>
                    <a:lnTo>
                      <a:pt x="36" y="215"/>
                    </a:lnTo>
                    <a:lnTo>
                      <a:pt x="44" y="221"/>
                    </a:lnTo>
                    <a:lnTo>
                      <a:pt x="53" y="228"/>
                    </a:lnTo>
                    <a:lnTo>
                      <a:pt x="62" y="233"/>
                    </a:lnTo>
                    <a:lnTo>
                      <a:pt x="71" y="237"/>
                    </a:lnTo>
                    <a:lnTo>
                      <a:pt x="81" y="240"/>
                    </a:lnTo>
                    <a:lnTo>
                      <a:pt x="91" y="242"/>
                    </a:lnTo>
                    <a:lnTo>
                      <a:pt x="102" y="242"/>
                    </a:lnTo>
                    <a:lnTo>
                      <a:pt x="102" y="242"/>
                    </a:lnTo>
                    <a:lnTo>
                      <a:pt x="112" y="242"/>
                    </a:lnTo>
                    <a:lnTo>
                      <a:pt x="122" y="240"/>
                    </a:lnTo>
                    <a:lnTo>
                      <a:pt x="132" y="237"/>
                    </a:lnTo>
                    <a:lnTo>
                      <a:pt x="142" y="233"/>
                    </a:lnTo>
                    <a:lnTo>
                      <a:pt x="151" y="228"/>
                    </a:lnTo>
                    <a:lnTo>
                      <a:pt x="158" y="221"/>
                    </a:lnTo>
                    <a:lnTo>
                      <a:pt x="166" y="215"/>
                    </a:lnTo>
                    <a:lnTo>
                      <a:pt x="174" y="207"/>
                    </a:lnTo>
                    <a:lnTo>
                      <a:pt x="180" y="198"/>
                    </a:lnTo>
                    <a:lnTo>
                      <a:pt x="186" y="189"/>
                    </a:lnTo>
                    <a:lnTo>
                      <a:pt x="192" y="179"/>
                    </a:lnTo>
                    <a:lnTo>
                      <a:pt x="196" y="168"/>
                    </a:lnTo>
                    <a:lnTo>
                      <a:pt x="199" y="157"/>
                    </a:lnTo>
                    <a:lnTo>
                      <a:pt x="201" y="146"/>
                    </a:lnTo>
                    <a:lnTo>
                      <a:pt x="203" y="134"/>
                    </a:lnTo>
                    <a:lnTo>
                      <a:pt x="204" y="122"/>
                    </a:lnTo>
                    <a:lnTo>
                      <a:pt x="204" y="122"/>
                    </a:lnTo>
                    <a:close/>
                  </a:path>
                </a:pathLst>
              </a:custGeom>
              <a:solidFill>
                <a:srgbClr val="00A0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1145" name="Freeform 9"/>
              <p:cNvSpPr>
                <a:spLocks/>
              </p:cNvSpPr>
              <p:nvPr/>
            </p:nvSpPr>
            <p:spPr bwMode="auto">
              <a:xfrm>
                <a:off x="4918" y="1057"/>
                <a:ext cx="151" cy="148"/>
              </a:xfrm>
              <a:custGeom>
                <a:avLst/>
                <a:gdLst/>
                <a:ahLst/>
                <a:cxnLst>
                  <a:cxn ang="0">
                    <a:pos x="75" y="148"/>
                  </a:cxn>
                  <a:cxn ang="0">
                    <a:pos x="75" y="148"/>
                  </a:cxn>
                  <a:cxn ang="0">
                    <a:pos x="83" y="148"/>
                  </a:cxn>
                  <a:cxn ang="0">
                    <a:pos x="91" y="147"/>
                  </a:cxn>
                  <a:cxn ang="0">
                    <a:pos x="97" y="145"/>
                  </a:cxn>
                  <a:cxn ang="0">
                    <a:pos x="104" y="143"/>
                  </a:cxn>
                  <a:cxn ang="0">
                    <a:pos x="111" y="139"/>
                  </a:cxn>
                  <a:cxn ang="0">
                    <a:pos x="117" y="136"/>
                  </a:cxn>
                  <a:cxn ang="0">
                    <a:pos x="123" y="132"/>
                  </a:cxn>
                  <a:cxn ang="0">
                    <a:pos x="128" y="126"/>
                  </a:cxn>
                  <a:cxn ang="0">
                    <a:pos x="133" y="122"/>
                  </a:cxn>
                  <a:cxn ang="0">
                    <a:pos x="137" y="115"/>
                  </a:cxn>
                  <a:cxn ang="0">
                    <a:pos x="142" y="109"/>
                  </a:cxn>
                  <a:cxn ang="0">
                    <a:pos x="144" y="103"/>
                  </a:cxn>
                  <a:cxn ang="0">
                    <a:pos x="147" y="96"/>
                  </a:cxn>
                  <a:cxn ang="0">
                    <a:pos x="148" y="88"/>
                  </a:cxn>
                  <a:cxn ang="0">
                    <a:pos x="150" y="81"/>
                  </a:cxn>
                  <a:cxn ang="0">
                    <a:pos x="151" y="73"/>
                  </a:cxn>
                  <a:cxn ang="0">
                    <a:pos x="151" y="73"/>
                  </a:cxn>
                  <a:cxn ang="0">
                    <a:pos x="150" y="61"/>
                  </a:cxn>
                  <a:cxn ang="0">
                    <a:pos x="146" y="47"/>
                  </a:cxn>
                  <a:cxn ang="0">
                    <a:pos x="141" y="36"/>
                  </a:cxn>
                  <a:cxn ang="0">
                    <a:pos x="134" y="26"/>
                  </a:cxn>
                  <a:cxn ang="0">
                    <a:pos x="125" y="18"/>
                  </a:cxn>
                  <a:cxn ang="0">
                    <a:pos x="115" y="10"/>
                  </a:cxn>
                  <a:cxn ang="0">
                    <a:pos x="104" y="4"/>
                  </a:cxn>
                  <a:cxn ang="0">
                    <a:pos x="92" y="0"/>
                  </a:cxn>
                  <a:cxn ang="0">
                    <a:pos x="92" y="0"/>
                  </a:cxn>
                  <a:cxn ang="0">
                    <a:pos x="79" y="2"/>
                  </a:cxn>
                  <a:cxn ang="0">
                    <a:pos x="66" y="4"/>
                  </a:cxn>
                  <a:cxn ang="0">
                    <a:pos x="55" y="9"/>
                  </a:cxn>
                  <a:cxn ang="0">
                    <a:pos x="43" y="14"/>
                  </a:cxn>
                  <a:cxn ang="0">
                    <a:pos x="33" y="20"/>
                  </a:cxn>
                  <a:cxn ang="0">
                    <a:pos x="23" y="28"/>
                  </a:cxn>
                  <a:cxn ang="0">
                    <a:pos x="14" y="35"/>
                  </a:cxn>
                  <a:cxn ang="0">
                    <a:pos x="5" y="44"/>
                  </a:cxn>
                  <a:cxn ang="0">
                    <a:pos x="5" y="44"/>
                  </a:cxn>
                  <a:cxn ang="0">
                    <a:pos x="3" y="52"/>
                  </a:cxn>
                  <a:cxn ang="0">
                    <a:pos x="2" y="59"/>
                  </a:cxn>
                  <a:cxn ang="0">
                    <a:pos x="1" y="66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1" y="81"/>
                  </a:cxn>
                  <a:cxn ang="0">
                    <a:pos x="2" y="88"/>
                  </a:cxn>
                  <a:cxn ang="0">
                    <a:pos x="3" y="96"/>
                  </a:cxn>
                  <a:cxn ang="0">
                    <a:pos x="7" y="103"/>
                  </a:cxn>
                  <a:cxn ang="0">
                    <a:pos x="9" y="109"/>
                  </a:cxn>
                  <a:cxn ang="0">
                    <a:pos x="13" y="115"/>
                  </a:cxn>
                  <a:cxn ang="0">
                    <a:pos x="18" y="122"/>
                  </a:cxn>
                  <a:cxn ang="0">
                    <a:pos x="22" y="126"/>
                  </a:cxn>
                  <a:cxn ang="0">
                    <a:pos x="28" y="132"/>
                  </a:cxn>
                  <a:cxn ang="0">
                    <a:pos x="33" y="136"/>
                  </a:cxn>
                  <a:cxn ang="0">
                    <a:pos x="40" y="139"/>
                  </a:cxn>
                  <a:cxn ang="0">
                    <a:pos x="46" y="143"/>
                  </a:cxn>
                  <a:cxn ang="0">
                    <a:pos x="53" y="145"/>
                  </a:cxn>
                  <a:cxn ang="0">
                    <a:pos x="60" y="147"/>
                  </a:cxn>
                  <a:cxn ang="0">
                    <a:pos x="68" y="148"/>
                  </a:cxn>
                  <a:cxn ang="0">
                    <a:pos x="75" y="148"/>
                  </a:cxn>
                  <a:cxn ang="0">
                    <a:pos x="75" y="148"/>
                  </a:cxn>
                </a:cxnLst>
                <a:rect l="0" t="0" r="r" b="b"/>
                <a:pathLst>
                  <a:path w="151" h="148">
                    <a:moveTo>
                      <a:pt x="75" y="148"/>
                    </a:moveTo>
                    <a:lnTo>
                      <a:pt x="75" y="148"/>
                    </a:lnTo>
                    <a:lnTo>
                      <a:pt x="83" y="148"/>
                    </a:lnTo>
                    <a:lnTo>
                      <a:pt x="91" y="147"/>
                    </a:lnTo>
                    <a:lnTo>
                      <a:pt x="97" y="145"/>
                    </a:lnTo>
                    <a:lnTo>
                      <a:pt x="104" y="143"/>
                    </a:lnTo>
                    <a:lnTo>
                      <a:pt x="111" y="139"/>
                    </a:lnTo>
                    <a:lnTo>
                      <a:pt x="117" y="136"/>
                    </a:lnTo>
                    <a:lnTo>
                      <a:pt x="123" y="132"/>
                    </a:lnTo>
                    <a:lnTo>
                      <a:pt x="128" y="126"/>
                    </a:lnTo>
                    <a:lnTo>
                      <a:pt x="133" y="122"/>
                    </a:lnTo>
                    <a:lnTo>
                      <a:pt x="137" y="115"/>
                    </a:lnTo>
                    <a:lnTo>
                      <a:pt x="142" y="109"/>
                    </a:lnTo>
                    <a:lnTo>
                      <a:pt x="144" y="103"/>
                    </a:lnTo>
                    <a:lnTo>
                      <a:pt x="147" y="96"/>
                    </a:lnTo>
                    <a:lnTo>
                      <a:pt x="148" y="88"/>
                    </a:lnTo>
                    <a:lnTo>
                      <a:pt x="150" y="81"/>
                    </a:lnTo>
                    <a:lnTo>
                      <a:pt x="151" y="73"/>
                    </a:lnTo>
                    <a:lnTo>
                      <a:pt x="151" y="73"/>
                    </a:lnTo>
                    <a:lnTo>
                      <a:pt x="150" y="61"/>
                    </a:lnTo>
                    <a:lnTo>
                      <a:pt x="146" y="47"/>
                    </a:lnTo>
                    <a:lnTo>
                      <a:pt x="141" y="36"/>
                    </a:lnTo>
                    <a:lnTo>
                      <a:pt x="134" y="26"/>
                    </a:lnTo>
                    <a:lnTo>
                      <a:pt x="125" y="18"/>
                    </a:lnTo>
                    <a:lnTo>
                      <a:pt x="115" y="10"/>
                    </a:lnTo>
                    <a:lnTo>
                      <a:pt x="104" y="4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79" y="2"/>
                    </a:lnTo>
                    <a:lnTo>
                      <a:pt x="66" y="4"/>
                    </a:lnTo>
                    <a:lnTo>
                      <a:pt x="55" y="9"/>
                    </a:lnTo>
                    <a:lnTo>
                      <a:pt x="43" y="14"/>
                    </a:lnTo>
                    <a:lnTo>
                      <a:pt x="33" y="20"/>
                    </a:lnTo>
                    <a:lnTo>
                      <a:pt x="23" y="28"/>
                    </a:lnTo>
                    <a:lnTo>
                      <a:pt x="14" y="35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3" y="52"/>
                    </a:lnTo>
                    <a:lnTo>
                      <a:pt x="2" y="59"/>
                    </a:lnTo>
                    <a:lnTo>
                      <a:pt x="1" y="66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1" y="81"/>
                    </a:lnTo>
                    <a:lnTo>
                      <a:pt x="2" y="88"/>
                    </a:lnTo>
                    <a:lnTo>
                      <a:pt x="3" y="96"/>
                    </a:lnTo>
                    <a:lnTo>
                      <a:pt x="7" y="103"/>
                    </a:lnTo>
                    <a:lnTo>
                      <a:pt x="9" y="109"/>
                    </a:lnTo>
                    <a:lnTo>
                      <a:pt x="13" y="115"/>
                    </a:lnTo>
                    <a:lnTo>
                      <a:pt x="18" y="122"/>
                    </a:lnTo>
                    <a:lnTo>
                      <a:pt x="22" y="126"/>
                    </a:lnTo>
                    <a:lnTo>
                      <a:pt x="28" y="132"/>
                    </a:lnTo>
                    <a:lnTo>
                      <a:pt x="33" y="136"/>
                    </a:lnTo>
                    <a:lnTo>
                      <a:pt x="40" y="139"/>
                    </a:lnTo>
                    <a:lnTo>
                      <a:pt x="46" y="143"/>
                    </a:lnTo>
                    <a:lnTo>
                      <a:pt x="53" y="145"/>
                    </a:lnTo>
                    <a:lnTo>
                      <a:pt x="60" y="147"/>
                    </a:lnTo>
                    <a:lnTo>
                      <a:pt x="68" y="148"/>
                    </a:lnTo>
                    <a:lnTo>
                      <a:pt x="75" y="148"/>
                    </a:lnTo>
                    <a:lnTo>
                      <a:pt x="75" y="148"/>
                    </a:lnTo>
                    <a:close/>
                  </a:path>
                </a:pathLst>
              </a:custGeom>
              <a:solidFill>
                <a:srgbClr val="34B3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1146" name="Freeform 10"/>
              <p:cNvSpPr>
                <a:spLocks/>
              </p:cNvSpPr>
              <p:nvPr/>
            </p:nvSpPr>
            <p:spPr bwMode="auto">
              <a:xfrm>
                <a:off x="4959" y="1089"/>
                <a:ext cx="18" cy="21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0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7" y="11"/>
                  </a:cxn>
                  <a:cxn ang="0">
                    <a:pos x="8" y="12"/>
                  </a:cxn>
                  <a:cxn ang="0">
                    <a:pos x="10" y="14"/>
                  </a:cxn>
                  <a:cxn ang="0">
                    <a:pos x="11" y="19"/>
                  </a:cxn>
                  <a:cxn ang="0">
                    <a:pos x="11" y="19"/>
                  </a:cxn>
                  <a:cxn ang="0">
                    <a:pos x="11" y="20"/>
                  </a:cxn>
                  <a:cxn ang="0">
                    <a:pos x="12" y="21"/>
                  </a:cxn>
                  <a:cxn ang="0">
                    <a:pos x="12" y="20"/>
                  </a:cxn>
                  <a:cxn ang="0">
                    <a:pos x="12" y="20"/>
                  </a:cxn>
                  <a:cxn ang="0">
                    <a:pos x="13" y="1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15" y="14"/>
                  </a:cxn>
                  <a:cxn ang="0">
                    <a:pos x="15" y="14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11"/>
                  </a:cxn>
                  <a:cxn ang="0">
                    <a:pos x="18" y="11"/>
                  </a:cxn>
                  <a:cxn ang="0">
                    <a:pos x="15" y="11"/>
                  </a:cxn>
                  <a:cxn ang="0">
                    <a:pos x="13" y="10"/>
                  </a:cxn>
                  <a:cxn ang="0">
                    <a:pos x="13" y="10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14" y="7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8" y="3"/>
                  </a:cxn>
                  <a:cxn ang="0">
                    <a:pos x="18" y="3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9" y="2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5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18" h="21">
                    <a:moveTo>
                      <a:pt x="0" y="10"/>
                    </a:moveTo>
                    <a:lnTo>
                      <a:pt x="0" y="10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7" y="11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20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3" y="18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5" y="11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4" y="7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5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6EBB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1147" name="Freeform 11"/>
              <p:cNvSpPr>
                <a:spLocks/>
              </p:cNvSpPr>
              <p:nvPr/>
            </p:nvSpPr>
            <p:spPr bwMode="auto">
              <a:xfrm>
                <a:off x="4950" y="1099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3A9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1148" name="Freeform 12"/>
              <p:cNvSpPr>
                <a:spLocks/>
              </p:cNvSpPr>
              <p:nvPr/>
            </p:nvSpPr>
            <p:spPr bwMode="auto">
              <a:xfrm>
                <a:off x="4992" y="1089"/>
                <a:ext cx="9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9" h="4">
                    <a:moveTo>
                      <a:pt x="2" y="4"/>
                    </a:moveTo>
                    <a:lnTo>
                      <a:pt x="2" y="4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6EBB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1149" name="Freeform 13"/>
              <p:cNvSpPr>
                <a:spLocks/>
              </p:cNvSpPr>
              <p:nvPr/>
            </p:nvSpPr>
            <p:spPr bwMode="auto">
              <a:xfrm>
                <a:off x="5003" y="1062"/>
                <a:ext cx="129" cy="151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7" y="18"/>
                  </a:cxn>
                  <a:cxn ang="0">
                    <a:pos x="11" y="19"/>
                  </a:cxn>
                  <a:cxn ang="0">
                    <a:pos x="9" y="14"/>
                  </a:cxn>
                  <a:cxn ang="0">
                    <a:pos x="17" y="6"/>
                  </a:cxn>
                  <a:cxn ang="0">
                    <a:pos x="19" y="9"/>
                  </a:cxn>
                  <a:cxn ang="0">
                    <a:pos x="25" y="15"/>
                  </a:cxn>
                  <a:cxn ang="0">
                    <a:pos x="27" y="18"/>
                  </a:cxn>
                  <a:cxn ang="0">
                    <a:pos x="24" y="21"/>
                  </a:cxn>
                  <a:cxn ang="0">
                    <a:pos x="24" y="27"/>
                  </a:cxn>
                  <a:cxn ang="0">
                    <a:pos x="22" y="31"/>
                  </a:cxn>
                  <a:cxn ang="0">
                    <a:pos x="24" y="37"/>
                  </a:cxn>
                  <a:cxn ang="0">
                    <a:pos x="25" y="41"/>
                  </a:cxn>
                  <a:cxn ang="0">
                    <a:pos x="28" y="45"/>
                  </a:cxn>
                  <a:cxn ang="0">
                    <a:pos x="32" y="46"/>
                  </a:cxn>
                  <a:cxn ang="0">
                    <a:pos x="30" y="51"/>
                  </a:cxn>
                  <a:cxn ang="0">
                    <a:pos x="31" y="58"/>
                  </a:cxn>
                  <a:cxn ang="0">
                    <a:pos x="36" y="59"/>
                  </a:cxn>
                  <a:cxn ang="0">
                    <a:pos x="40" y="59"/>
                  </a:cxn>
                  <a:cxn ang="0">
                    <a:pos x="45" y="54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8" y="39"/>
                  </a:cxn>
                  <a:cxn ang="0">
                    <a:pos x="52" y="40"/>
                  </a:cxn>
                  <a:cxn ang="0">
                    <a:pos x="50" y="37"/>
                  </a:cxn>
                  <a:cxn ang="0">
                    <a:pos x="52" y="33"/>
                  </a:cxn>
                  <a:cxn ang="0">
                    <a:pos x="57" y="30"/>
                  </a:cxn>
                  <a:cxn ang="0">
                    <a:pos x="67" y="27"/>
                  </a:cxn>
                  <a:cxn ang="0">
                    <a:pos x="74" y="27"/>
                  </a:cxn>
                  <a:cxn ang="0">
                    <a:pos x="78" y="34"/>
                  </a:cxn>
                  <a:cxn ang="0">
                    <a:pos x="72" y="37"/>
                  </a:cxn>
                  <a:cxn ang="0">
                    <a:pos x="69" y="41"/>
                  </a:cxn>
                  <a:cxn ang="0">
                    <a:pos x="63" y="46"/>
                  </a:cxn>
                  <a:cxn ang="0">
                    <a:pos x="53" y="54"/>
                  </a:cxn>
                  <a:cxn ang="0">
                    <a:pos x="49" y="61"/>
                  </a:cxn>
                  <a:cxn ang="0">
                    <a:pos x="42" y="73"/>
                  </a:cxn>
                  <a:cxn ang="0">
                    <a:pos x="42" y="83"/>
                  </a:cxn>
                  <a:cxn ang="0">
                    <a:pos x="43" y="96"/>
                  </a:cxn>
                  <a:cxn ang="0">
                    <a:pos x="47" y="106"/>
                  </a:cxn>
                  <a:cxn ang="0">
                    <a:pos x="49" y="112"/>
                  </a:cxn>
                  <a:cxn ang="0">
                    <a:pos x="50" y="117"/>
                  </a:cxn>
                  <a:cxn ang="0">
                    <a:pos x="57" y="120"/>
                  </a:cxn>
                  <a:cxn ang="0">
                    <a:pos x="72" y="122"/>
                  </a:cxn>
                  <a:cxn ang="0">
                    <a:pos x="78" y="119"/>
                  </a:cxn>
                  <a:cxn ang="0">
                    <a:pos x="84" y="111"/>
                  </a:cxn>
                  <a:cxn ang="0">
                    <a:pos x="92" y="109"/>
                  </a:cxn>
                  <a:cxn ang="0">
                    <a:pos x="102" y="109"/>
                  </a:cxn>
                  <a:cxn ang="0">
                    <a:pos x="102" y="112"/>
                  </a:cxn>
                  <a:cxn ang="0">
                    <a:pos x="103" y="117"/>
                  </a:cxn>
                  <a:cxn ang="0">
                    <a:pos x="103" y="123"/>
                  </a:cxn>
                  <a:cxn ang="0">
                    <a:pos x="109" y="130"/>
                  </a:cxn>
                  <a:cxn ang="0">
                    <a:pos x="112" y="135"/>
                  </a:cxn>
                  <a:cxn ang="0">
                    <a:pos x="114" y="140"/>
                  </a:cxn>
                  <a:cxn ang="0">
                    <a:pos x="115" y="150"/>
                  </a:cxn>
                  <a:cxn ang="0">
                    <a:pos x="119" y="148"/>
                  </a:cxn>
                  <a:cxn ang="0">
                    <a:pos x="121" y="139"/>
                  </a:cxn>
                  <a:cxn ang="0">
                    <a:pos x="127" y="114"/>
                  </a:cxn>
                  <a:cxn ang="0">
                    <a:pos x="129" y="95"/>
                  </a:cxn>
                  <a:cxn ang="0">
                    <a:pos x="109" y="49"/>
                  </a:cxn>
                  <a:cxn ang="0">
                    <a:pos x="72" y="16"/>
                  </a:cxn>
                  <a:cxn ang="0">
                    <a:pos x="25" y="0"/>
                  </a:cxn>
                </a:cxnLst>
                <a:rect l="0" t="0" r="r" b="b"/>
                <a:pathLst>
                  <a:path w="129" h="151">
                    <a:moveTo>
                      <a:pt x="14" y="0"/>
                    </a:moveTo>
                    <a:lnTo>
                      <a:pt x="1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9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9" y="16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2" y="4"/>
                    </a:lnTo>
                    <a:lnTo>
                      <a:pt x="17" y="5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2" y="10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6" y="16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6" y="19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2" y="31"/>
                    </a:lnTo>
                    <a:lnTo>
                      <a:pt x="24" y="33"/>
                    </a:lnTo>
                    <a:lnTo>
                      <a:pt x="24" y="33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4" y="37"/>
                    </a:lnTo>
                    <a:lnTo>
                      <a:pt x="24" y="37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8" y="45"/>
                    </a:lnTo>
                    <a:lnTo>
                      <a:pt x="28" y="45"/>
                    </a:lnTo>
                    <a:lnTo>
                      <a:pt x="28" y="45"/>
                    </a:lnTo>
                    <a:lnTo>
                      <a:pt x="28" y="45"/>
                    </a:lnTo>
                    <a:lnTo>
                      <a:pt x="29" y="45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2" y="46"/>
                    </a:lnTo>
                    <a:lnTo>
                      <a:pt x="32" y="47"/>
                    </a:lnTo>
                    <a:lnTo>
                      <a:pt x="32" y="47"/>
                    </a:lnTo>
                    <a:lnTo>
                      <a:pt x="31" y="49"/>
                    </a:lnTo>
                    <a:lnTo>
                      <a:pt x="30" y="51"/>
                    </a:lnTo>
                    <a:lnTo>
                      <a:pt x="30" y="51"/>
                    </a:lnTo>
                    <a:lnTo>
                      <a:pt x="29" y="54"/>
                    </a:lnTo>
                    <a:lnTo>
                      <a:pt x="29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1" y="58"/>
                    </a:lnTo>
                    <a:lnTo>
                      <a:pt x="31" y="58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36" y="59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38" y="60"/>
                    </a:lnTo>
                    <a:lnTo>
                      <a:pt x="38" y="60"/>
                    </a:lnTo>
                    <a:lnTo>
                      <a:pt x="40" y="59"/>
                    </a:lnTo>
                    <a:lnTo>
                      <a:pt x="40" y="59"/>
                    </a:lnTo>
                    <a:lnTo>
                      <a:pt x="41" y="58"/>
                    </a:lnTo>
                    <a:lnTo>
                      <a:pt x="41" y="58"/>
                    </a:lnTo>
                    <a:lnTo>
                      <a:pt x="43" y="56"/>
                    </a:lnTo>
                    <a:lnTo>
                      <a:pt x="45" y="54"/>
                    </a:lnTo>
                    <a:lnTo>
                      <a:pt x="45" y="54"/>
                    </a:lnTo>
                    <a:lnTo>
                      <a:pt x="45" y="52"/>
                    </a:lnTo>
                    <a:lnTo>
                      <a:pt x="43" y="50"/>
                    </a:lnTo>
                    <a:lnTo>
                      <a:pt x="43" y="50"/>
                    </a:lnTo>
                    <a:lnTo>
                      <a:pt x="42" y="49"/>
                    </a:lnTo>
                    <a:lnTo>
                      <a:pt x="42" y="48"/>
                    </a:lnTo>
                    <a:lnTo>
                      <a:pt x="42" y="48"/>
                    </a:lnTo>
                    <a:lnTo>
                      <a:pt x="42" y="46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6" y="44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47" y="40"/>
                    </a:lnTo>
                    <a:lnTo>
                      <a:pt x="48" y="39"/>
                    </a:lnTo>
                    <a:lnTo>
                      <a:pt x="49" y="39"/>
                    </a:lnTo>
                    <a:lnTo>
                      <a:pt x="49" y="39"/>
                    </a:lnTo>
                    <a:lnTo>
                      <a:pt x="49" y="39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1" y="38"/>
                    </a:lnTo>
                    <a:lnTo>
                      <a:pt x="51" y="38"/>
                    </a:lnTo>
                    <a:lnTo>
                      <a:pt x="50" y="37"/>
                    </a:lnTo>
                    <a:lnTo>
                      <a:pt x="49" y="35"/>
                    </a:lnTo>
                    <a:lnTo>
                      <a:pt x="49" y="35"/>
                    </a:lnTo>
                    <a:lnTo>
                      <a:pt x="50" y="33"/>
                    </a:lnTo>
                    <a:lnTo>
                      <a:pt x="50" y="33"/>
                    </a:lnTo>
                    <a:lnTo>
                      <a:pt x="52" y="33"/>
                    </a:lnTo>
                    <a:lnTo>
                      <a:pt x="56" y="33"/>
                    </a:lnTo>
                    <a:lnTo>
                      <a:pt x="56" y="33"/>
                    </a:lnTo>
                    <a:lnTo>
                      <a:pt x="57" y="31"/>
                    </a:lnTo>
                    <a:lnTo>
                      <a:pt x="57" y="30"/>
                    </a:lnTo>
                    <a:lnTo>
                      <a:pt x="57" y="30"/>
                    </a:lnTo>
                    <a:lnTo>
                      <a:pt x="59" y="27"/>
                    </a:lnTo>
                    <a:lnTo>
                      <a:pt x="61" y="26"/>
                    </a:lnTo>
                    <a:lnTo>
                      <a:pt x="63" y="26"/>
                    </a:lnTo>
                    <a:lnTo>
                      <a:pt x="63" y="26"/>
                    </a:lnTo>
                    <a:lnTo>
                      <a:pt x="67" y="27"/>
                    </a:lnTo>
                    <a:lnTo>
                      <a:pt x="69" y="26"/>
                    </a:lnTo>
                    <a:lnTo>
                      <a:pt x="69" y="26"/>
                    </a:lnTo>
                    <a:lnTo>
                      <a:pt x="71" y="26"/>
                    </a:lnTo>
                    <a:lnTo>
                      <a:pt x="74" y="27"/>
                    </a:lnTo>
                    <a:lnTo>
                      <a:pt x="74" y="27"/>
                    </a:lnTo>
                    <a:lnTo>
                      <a:pt x="74" y="27"/>
                    </a:lnTo>
                    <a:lnTo>
                      <a:pt x="77" y="30"/>
                    </a:lnTo>
                    <a:lnTo>
                      <a:pt x="78" y="33"/>
                    </a:lnTo>
                    <a:lnTo>
                      <a:pt x="78" y="33"/>
                    </a:lnTo>
                    <a:lnTo>
                      <a:pt x="78" y="34"/>
                    </a:lnTo>
                    <a:lnTo>
                      <a:pt x="78" y="34"/>
                    </a:lnTo>
                    <a:lnTo>
                      <a:pt x="77" y="35"/>
                    </a:lnTo>
                    <a:lnTo>
                      <a:pt x="74" y="36"/>
                    </a:lnTo>
                    <a:lnTo>
                      <a:pt x="72" y="37"/>
                    </a:lnTo>
                    <a:lnTo>
                      <a:pt x="72" y="37"/>
                    </a:lnTo>
                    <a:lnTo>
                      <a:pt x="70" y="38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9" y="41"/>
                    </a:lnTo>
                    <a:lnTo>
                      <a:pt x="69" y="41"/>
                    </a:lnTo>
                    <a:lnTo>
                      <a:pt x="68" y="44"/>
                    </a:lnTo>
                    <a:lnTo>
                      <a:pt x="66" y="45"/>
                    </a:lnTo>
                    <a:lnTo>
                      <a:pt x="63" y="46"/>
                    </a:lnTo>
                    <a:lnTo>
                      <a:pt x="63" y="46"/>
                    </a:lnTo>
                    <a:lnTo>
                      <a:pt x="59" y="47"/>
                    </a:lnTo>
                    <a:lnTo>
                      <a:pt x="57" y="48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3" y="54"/>
                    </a:lnTo>
                    <a:lnTo>
                      <a:pt x="52" y="56"/>
                    </a:lnTo>
                    <a:lnTo>
                      <a:pt x="52" y="56"/>
                    </a:lnTo>
                    <a:lnTo>
                      <a:pt x="51" y="58"/>
                    </a:lnTo>
                    <a:lnTo>
                      <a:pt x="49" y="61"/>
                    </a:lnTo>
                    <a:lnTo>
                      <a:pt x="49" y="61"/>
                    </a:lnTo>
                    <a:lnTo>
                      <a:pt x="43" y="68"/>
                    </a:lnTo>
                    <a:lnTo>
                      <a:pt x="43" y="68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42" y="73"/>
                    </a:lnTo>
                    <a:lnTo>
                      <a:pt x="42" y="73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83"/>
                    </a:lnTo>
                    <a:lnTo>
                      <a:pt x="42" y="83"/>
                    </a:lnTo>
                    <a:lnTo>
                      <a:pt x="41" y="86"/>
                    </a:lnTo>
                    <a:lnTo>
                      <a:pt x="41" y="86"/>
                    </a:lnTo>
                    <a:lnTo>
                      <a:pt x="42" y="89"/>
                    </a:lnTo>
                    <a:lnTo>
                      <a:pt x="42" y="89"/>
                    </a:lnTo>
                    <a:lnTo>
                      <a:pt x="43" y="96"/>
                    </a:lnTo>
                    <a:lnTo>
                      <a:pt x="43" y="96"/>
                    </a:lnTo>
                    <a:lnTo>
                      <a:pt x="42" y="102"/>
                    </a:lnTo>
                    <a:lnTo>
                      <a:pt x="42" y="102"/>
                    </a:lnTo>
                    <a:lnTo>
                      <a:pt x="47" y="106"/>
                    </a:lnTo>
                    <a:lnTo>
                      <a:pt x="47" y="106"/>
                    </a:lnTo>
                    <a:lnTo>
                      <a:pt x="47" y="106"/>
                    </a:lnTo>
                    <a:lnTo>
                      <a:pt x="47" y="109"/>
                    </a:lnTo>
                    <a:lnTo>
                      <a:pt x="48" y="110"/>
                    </a:lnTo>
                    <a:lnTo>
                      <a:pt x="48" y="110"/>
                    </a:lnTo>
                    <a:lnTo>
                      <a:pt x="49" y="112"/>
                    </a:lnTo>
                    <a:lnTo>
                      <a:pt x="50" y="114"/>
                    </a:lnTo>
                    <a:lnTo>
                      <a:pt x="50" y="114"/>
                    </a:lnTo>
                    <a:lnTo>
                      <a:pt x="50" y="116"/>
                    </a:lnTo>
                    <a:lnTo>
                      <a:pt x="50" y="116"/>
                    </a:lnTo>
                    <a:lnTo>
                      <a:pt x="50" y="117"/>
                    </a:lnTo>
                    <a:lnTo>
                      <a:pt x="50" y="117"/>
                    </a:lnTo>
                    <a:lnTo>
                      <a:pt x="51" y="118"/>
                    </a:lnTo>
                    <a:lnTo>
                      <a:pt x="55" y="119"/>
                    </a:lnTo>
                    <a:lnTo>
                      <a:pt x="57" y="120"/>
                    </a:lnTo>
                    <a:lnTo>
                      <a:pt x="57" y="120"/>
                    </a:lnTo>
                    <a:lnTo>
                      <a:pt x="62" y="121"/>
                    </a:lnTo>
                    <a:lnTo>
                      <a:pt x="70" y="123"/>
                    </a:lnTo>
                    <a:lnTo>
                      <a:pt x="70" y="123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73" y="121"/>
                    </a:lnTo>
                    <a:lnTo>
                      <a:pt x="74" y="120"/>
                    </a:lnTo>
                    <a:lnTo>
                      <a:pt x="77" y="119"/>
                    </a:lnTo>
                    <a:lnTo>
                      <a:pt x="77" y="119"/>
                    </a:lnTo>
                    <a:lnTo>
                      <a:pt x="78" y="119"/>
                    </a:lnTo>
                    <a:lnTo>
                      <a:pt x="79" y="118"/>
                    </a:lnTo>
                    <a:lnTo>
                      <a:pt x="79" y="118"/>
                    </a:lnTo>
                    <a:lnTo>
                      <a:pt x="81" y="113"/>
                    </a:lnTo>
                    <a:lnTo>
                      <a:pt x="84" y="111"/>
                    </a:lnTo>
                    <a:lnTo>
                      <a:pt x="84" y="111"/>
                    </a:lnTo>
                    <a:lnTo>
                      <a:pt x="87" y="111"/>
                    </a:lnTo>
                    <a:lnTo>
                      <a:pt x="89" y="112"/>
                    </a:lnTo>
                    <a:lnTo>
                      <a:pt x="89" y="112"/>
                    </a:lnTo>
                    <a:lnTo>
                      <a:pt x="90" y="111"/>
                    </a:lnTo>
                    <a:lnTo>
                      <a:pt x="92" y="109"/>
                    </a:lnTo>
                    <a:lnTo>
                      <a:pt x="92" y="109"/>
                    </a:lnTo>
                    <a:lnTo>
                      <a:pt x="96" y="107"/>
                    </a:lnTo>
                    <a:lnTo>
                      <a:pt x="97" y="107"/>
                    </a:lnTo>
                    <a:lnTo>
                      <a:pt x="98" y="107"/>
                    </a:lnTo>
                    <a:lnTo>
                      <a:pt x="102" y="109"/>
                    </a:lnTo>
                    <a:lnTo>
                      <a:pt x="101" y="110"/>
                    </a:lnTo>
                    <a:lnTo>
                      <a:pt x="101" y="110"/>
                    </a:lnTo>
                    <a:lnTo>
                      <a:pt x="101" y="111"/>
                    </a:lnTo>
                    <a:lnTo>
                      <a:pt x="101" y="111"/>
                    </a:lnTo>
                    <a:lnTo>
                      <a:pt x="102" y="112"/>
                    </a:lnTo>
                    <a:lnTo>
                      <a:pt x="102" y="112"/>
                    </a:lnTo>
                    <a:lnTo>
                      <a:pt x="103" y="113"/>
                    </a:lnTo>
                    <a:lnTo>
                      <a:pt x="103" y="114"/>
                    </a:lnTo>
                    <a:lnTo>
                      <a:pt x="103" y="114"/>
                    </a:lnTo>
                    <a:lnTo>
                      <a:pt x="103" y="117"/>
                    </a:lnTo>
                    <a:lnTo>
                      <a:pt x="103" y="117"/>
                    </a:lnTo>
                    <a:lnTo>
                      <a:pt x="101" y="121"/>
                    </a:lnTo>
                    <a:lnTo>
                      <a:pt x="101" y="121"/>
                    </a:lnTo>
                    <a:lnTo>
                      <a:pt x="102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6" y="126"/>
                    </a:lnTo>
                    <a:lnTo>
                      <a:pt x="108" y="129"/>
                    </a:lnTo>
                    <a:lnTo>
                      <a:pt x="108" y="129"/>
                    </a:lnTo>
                    <a:lnTo>
                      <a:pt x="109" y="130"/>
                    </a:lnTo>
                    <a:lnTo>
                      <a:pt x="109" y="130"/>
                    </a:lnTo>
                    <a:lnTo>
                      <a:pt x="111" y="131"/>
                    </a:lnTo>
                    <a:lnTo>
                      <a:pt x="111" y="133"/>
                    </a:lnTo>
                    <a:lnTo>
                      <a:pt x="112" y="135"/>
                    </a:lnTo>
                    <a:lnTo>
                      <a:pt x="112" y="135"/>
                    </a:lnTo>
                    <a:lnTo>
                      <a:pt x="112" y="135"/>
                    </a:lnTo>
                    <a:lnTo>
                      <a:pt x="112" y="135"/>
                    </a:lnTo>
                    <a:lnTo>
                      <a:pt x="112" y="138"/>
                    </a:lnTo>
                    <a:lnTo>
                      <a:pt x="112" y="138"/>
                    </a:lnTo>
                    <a:lnTo>
                      <a:pt x="114" y="140"/>
                    </a:lnTo>
                    <a:lnTo>
                      <a:pt x="115" y="143"/>
                    </a:lnTo>
                    <a:lnTo>
                      <a:pt x="115" y="148"/>
                    </a:lnTo>
                    <a:lnTo>
                      <a:pt x="115" y="148"/>
                    </a:lnTo>
                    <a:lnTo>
                      <a:pt x="115" y="150"/>
                    </a:lnTo>
                    <a:lnTo>
                      <a:pt x="115" y="150"/>
                    </a:lnTo>
                    <a:lnTo>
                      <a:pt x="117" y="151"/>
                    </a:lnTo>
                    <a:lnTo>
                      <a:pt x="117" y="151"/>
                    </a:lnTo>
                    <a:lnTo>
                      <a:pt x="118" y="149"/>
                    </a:lnTo>
                    <a:lnTo>
                      <a:pt x="119" y="148"/>
                    </a:lnTo>
                    <a:lnTo>
                      <a:pt x="119" y="148"/>
                    </a:lnTo>
                    <a:lnTo>
                      <a:pt x="119" y="145"/>
                    </a:lnTo>
                    <a:lnTo>
                      <a:pt x="121" y="142"/>
                    </a:lnTo>
                    <a:lnTo>
                      <a:pt x="121" y="142"/>
                    </a:lnTo>
                    <a:lnTo>
                      <a:pt x="121" y="139"/>
                    </a:lnTo>
                    <a:lnTo>
                      <a:pt x="121" y="139"/>
                    </a:lnTo>
                    <a:lnTo>
                      <a:pt x="122" y="132"/>
                    </a:lnTo>
                    <a:lnTo>
                      <a:pt x="123" y="127"/>
                    </a:lnTo>
                    <a:lnTo>
                      <a:pt x="125" y="120"/>
                    </a:lnTo>
                    <a:lnTo>
                      <a:pt x="125" y="120"/>
                    </a:lnTo>
                    <a:lnTo>
                      <a:pt x="127" y="114"/>
                    </a:lnTo>
                    <a:lnTo>
                      <a:pt x="127" y="107"/>
                    </a:lnTo>
                    <a:lnTo>
                      <a:pt x="127" y="107"/>
                    </a:lnTo>
                    <a:lnTo>
                      <a:pt x="128" y="100"/>
                    </a:lnTo>
                    <a:lnTo>
                      <a:pt x="129" y="95"/>
                    </a:lnTo>
                    <a:lnTo>
                      <a:pt x="129" y="95"/>
                    </a:lnTo>
                    <a:lnTo>
                      <a:pt x="125" y="85"/>
                    </a:lnTo>
                    <a:lnTo>
                      <a:pt x="123" y="75"/>
                    </a:lnTo>
                    <a:lnTo>
                      <a:pt x="119" y="66"/>
                    </a:lnTo>
                    <a:lnTo>
                      <a:pt x="114" y="57"/>
                    </a:lnTo>
                    <a:lnTo>
                      <a:pt x="109" y="49"/>
                    </a:lnTo>
                    <a:lnTo>
                      <a:pt x="102" y="41"/>
                    </a:lnTo>
                    <a:lnTo>
                      <a:pt x="96" y="34"/>
                    </a:lnTo>
                    <a:lnTo>
                      <a:pt x="89" y="27"/>
                    </a:lnTo>
                    <a:lnTo>
                      <a:pt x="81" y="21"/>
                    </a:lnTo>
                    <a:lnTo>
                      <a:pt x="72" y="16"/>
                    </a:lnTo>
                    <a:lnTo>
                      <a:pt x="63" y="11"/>
                    </a:lnTo>
                    <a:lnTo>
                      <a:pt x="55" y="7"/>
                    </a:lnTo>
                    <a:lnTo>
                      <a:pt x="45" y="4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63A9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1150" name="Freeform 14"/>
              <p:cNvSpPr>
                <a:spLocks/>
              </p:cNvSpPr>
              <p:nvPr/>
            </p:nvSpPr>
            <p:spPr bwMode="auto">
              <a:xfrm>
                <a:off x="4949" y="1101"/>
                <a:ext cx="3" cy="5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1" y="5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lnTo>
                      <a:pt x="1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6EBB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1151" name="Freeform 15"/>
              <p:cNvSpPr>
                <a:spLocks/>
              </p:cNvSpPr>
              <p:nvPr/>
            </p:nvSpPr>
            <p:spPr bwMode="auto">
              <a:xfrm>
                <a:off x="4900" y="1107"/>
                <a:ext cx="144" cy="188"/>
              </a:xfrm>
              <a:custGeom>
                <a:avLst/>
                <a:gdLst/>
                <a:ahLst/>
                <a:cxnLst>
                  <a:cxn ang="0">
                    <a:pos x="139" y="127"/>
                  </a:cxn>
                  <a:cxn ang="0">
                    <a:pos x="136" y="128"/>
                  </a:cxn>
                  <a:cxn ang="0">
                    <a:pos x="133" y="127"/>
                  </a:cxn>
                  <a:cxn ang="0">
                    <a:pos x="131" y="123"/>
                  </a:cxn>
                  <a:cxn ang="0">
                    <a:pos x="121" y="120"/>
                  </a:cxn>
                  <a:cxn ang="0">
                    <a:pos x="100" y="121"/>
                  </a:cxn>
                  <a:cxn ang="0">
                    <a:pos x="94" y="117"/>
                  </a:cxn>
                  <a:cxn ang="0">
                    <a:pos x="78" y="117"/>
                  </a:cxn>
                  <a:cxn ang="0">
                    <a:pos x="71" y="116"/>
                  </a:cxn>
                  <a:cxn ang="0">
                    <a:pos x="62" y="117"/>
                  </a:cxn>
                  <a:cxn ang="0">
                    <a:pos x="55" y="116"/>
                  </a:cxn>
                  <a:cxn ang="0">
                    <a:pos x="47" y="119"/>
                  </a:cxn>
                  <a:cxn ang="0">
                    <a:pos x="37" y="116"/>
                  </a:cxn>
                  <a:cxn ang="0">
                    <a:pos x="27" y="115"/>
                  </a:cxn>
                  <a:cxn ang="0">
                    <a:pos x="21" y="105"/>
                  </a:cxn>
                  <a:cxn ang="0">
                    <a:pos x="17" y="100"/>
                  </a:cxn>
                  <a:cxn ang="0">
                    <a:pos x="10" y="97"/>
                  </a:cxn>
                  <a:cxn ang="0">
                    <a:pos x="9" y="88"/>
                  </a:cxn>
                  <a:cxn ang="0">
                    <a:pos x="9" y="84"/>
                  </a:cxn>
                  <a:cxn ang="0">
                    <a:pos x="11" y="78"/>
                  </a:cxn>
                  <a:cxn ang="0">
                    <a:pos x="17" y="75"/>
                  </a:cxn>
                  <a:cxn ang="0">
                    <a:pos x="26" y="73"/>
                  </a:cxn>
                  <a:cxn ang="0">
                    <a:pos x="28" y="78"/>
                  </a:cxn>
                  <a:cxn ang="0">
                    <a:pos x="29" y="77"/>
                  </a:cxn>
                  <a:cxn ang="0">
                    <a:pos x="28" y="68"/>
                  </a:cxn>
                  <a:cxn ang="0">
                    <a:pos x="31" y="59"/>
                  </a:cxn>
                  <a:cxn ang="0">
                    <a:pos x="36" y="54"/>
                  </a:cxn>
                  <a:cxn ang="0">
                    <a:pos x="39" y="43"/>
                  </a:cxn>
                  <a:cxn ang="0">
                    <a:pos x="46" y="37"/>
                  </a:cxn>
                  <a:cxn ang="0">
                    <a:pos x="52" y="25"/>
                  </a:cxn>
                  <a:cxn ang="0">
                    <a:pos x="58" y="23"/>
                  </a:cxn>
                  <a:cxn ang="0">
                    <a:pos x="55" y="12"/>
                  </a:cxn>
                  <a:cxn ang="0">
                    <a:pos x="49" y="10"/>
                  </a:cxn>
                  <a:cxn ang="0">
                    <a:pos x="42" y="11"/>
                  </a:cxn>
                  <a:cxn ang="0">
                    <a:pos x="41" y="19"/>
                  </a:cxn>
                  <a:cxn ang="0">
                    <a:pos x="31" y="24"/>
                  </a:cxn>
                  <a:cxn ang="0">
                    <a:pos x="29" y="9"/>
                  </a:cxn>
                  <a:cxn ang="0">
                    <a:pos x="31" y="4"/>
                  </a:cxn>
                  <a:cxn ang="0">
                    <a:pos x="27" y="2"/>
                  </a:cxn>
                  <a:cxn ang="0">
                    <a:pos x="10" y="24"/>
                  </a:cxn>
                  <a:cxn ang="0">
                    <a:pos x="0" y="72"/>
                  </a:cxn>
                  <a:cxn ang="0">
                    <a:pos x="7" y="100"/>
                  </a:cxn>
                  <a:cxn ang="0">
                    <a:pos x="17" y="108"/>
                  </a:cxn>
                  <a:cxn ang="0">
                    <a:pos x="27" y="119"/>
                  </a:cxn>
                  <a:cxn ang="0">
                    <a:pos x="33" y="120"/>
                  </a:cxn>
                  <a:cxn ang="0">
                    <a:pos x="48" y="131"/>
                  </a:cxn>
                  <a:cxn ang="0">
                    <a:pos x="53" y="145"/>
                  </a:cxn>
                  <a:cxn ang="0">
                    <a:pos x="61" y="149"/>
                  </a:cxn>
                  <a:cxn ang="0">
                    <a:pos x="64" y="156"/>
                  </a:cxn>
                  <a:cxn ang="0">
                    <a:pos x="76" y="160"/>
                  </a:cxn>
                  <a:cxn ang="0">
                    <a:pos x="87" y="171"/>
                  </a:cxn>
                  <a:cxn ang="0">
                    <a:pos x="96" y="181"/>
                  </a:cxn>
                  <a:cxn ang="0">
                    <a:pos x="104" y="188"/>
                  </a:cxn>
                  <a:cxn ang="0">
                    <a:pos x="121" y="181"/>
                  </a:cxn>
                  <a:cxn ang="0">
                    <a:pos x="130" y="170"/>
                  </a:cxn>
                  <a:cxn ang="0">
                    <a:pos x="136" y="157"/>
                  </a:cxn>
                  <a:cxn ang="0">
                    <a:pos x="141" y="145"/>
                  </a:cxn>
                  <a:cxn ang="0">
                    <a:pos x="142" y="137"/>
                  </a:cxn>
                  <a:cxn ang="0">
                    <a:pos x="143" y="128"/>
                  </a:cxn>
                </a:cxnLst>
                <a:rect l="0" t="0" r="r" b="b"/>
                <a:pathLst>
                  <a:path w="144" h="188">
                    <a:moveTo>
                      <a:pt x="143" y="128"/>
                    </a:moveTo>
                    <a:lnTo>
                      <a:pt x="143" y="128"/>
                    </a:lnTo>
                    <a:lnTo>
                      <a:pt x="143" y="128"/>
                    </a:lnTo>
                    <a:lnTo>
                      <a:pt x="143" y="128"/>
                    </a:lnTo>
                    <a:lnTo>
                      <a:pt x="141" y="128"/>
                    </a:lnTo>
                    <a:lnTo>
                      <a:pt x="139" y="127"/>
                    </a:lnTo>
                    <a:lnTo>
                      <a:pt x="139" y="127"/>
                    </a:lnTo>
                    <a:lnTo>
                      <a:pt x="139" y="127"/>
                    </a:lnTo>
                    <a:lnTo>
                      <a:pt x="139" y="127"/>
                    </a:lnTo>
                    <a:lnTo>
                      <a:pt x="139" y="126"/>
                    </a:lnTo>
                    <a:lnTo>
                      <a:pt x="136" y="128"/>
                    </a:lnTo>
                    <a:lnTo>
                      <a:pt x="136" y="128"/>
                    </a:lnTo>
                    <a:lnTo>
                      <a:pt x="135" y="129"/>
                    </a:lnTo>
                    <a:lnTo>
                      <a:pt x="134" y="129"/>
                    </a:lnTo>
                    <a:lnTo>
                      <a:pt x="133" y="129"/>
                    </a:lnTo>
                    <a:lnTo>
                      <a:pt x="133" y="129"/>
                    </a:lnTo>
                    <a:lnTo>
                      <a:pt x="133" y="127"/>
                    </a:lnTo>
                    <a:lnTo>
                      <a:pt x="133" y="127"/>
                    </a:lnTo>
                    <a:lnTo>
                      <a:pt x="133" y="125"/>
                    </a:lnTo>
                    <a:lnTo>
                      <a:pt x="133" y="125"/>
                    </a:lnTo>
                    <a:lnTo>
                      <a:pt x="133" y="123"/>
                    </a:lnTo>
                    <a:lnTo>
                      <a:pt x="133" y="123"/>
                    </a:lnTo>
                    <a:lnTo>
                      <a:pt x="132" y="123"/>
                    </a:lnTo>
                    <a:lnTo>
                      <a:pt x="131" y="123"/>
                    </a:lnTo>
                    <a:lnTo>
                      <a:pt x="131" y="123"/>
                    </a:lnTo>
                    <a:lnTo>
                      <a:pt x="129" y="124"/>
                    </a:lnTo>
                    <a:lnTo>
                      <a:pt x="124" y="121"/>
                    </a:lnTo>
                    <a:lnTo>
                      <a:pt x="124" y="121"/>
                    </a:lnTo>
                    <a:lnTo>
                      <a:pt x="123" y="121"/>
                    </a:lnTo>
                    <a:lnTo>
                      <a:pt x="121" y="120"/>
                    </a:lnTo>
                    <a:lnTo>
                      <a:pt x="121" y="120"/>
                    </a:lnTo>
                    <a:lnTo>
                      <a:pt x="112" y="120"/>
                    </a:lnTo>
                    <a:lnTo>
                      <a:pt x="107" y="121"/>
                    </a:lnTo>
                    <a:lnTo>
                      <a:pt x="107" y="121"/>
                    </a:lnTo>
                    <a:lnTo>
                      <a:pt x="103" y="121"/>
                    </a:lnTo>
                    <a:lnTo>
                      <a:pt x="100" y="121"/>
                    </a:lnTo>
                    <a:lnTo>
                      <a:pt x="100" y="121"/>
                    </a:lnTo>
                    <a:lnTo>
                      <a:pt x="99" y="120"/>
                    </a:lnTo>
                    <a:lnTo>
                      <a:pt x="98" y="119"/>
                    </a:lnTo>
                    <a:lnTo>
                      <a:pt x="98" y="119"/>
                    </a:lnTo>
                    <a:lnTo>
                      <a:pt x="97" y="118"/>
                    </a:lnTo>
                    <a:lnTo>
                      <a:pt x="94" y="117"/>
                    </a:lnTo>
                    <a:lnTo>
                      <a:pt x="87" y="116"/>
                    </a:lnTo>
                    <a:lnTo>
                      <a:pt x="87" y="116"/>
                    </a:lnTo>
                    <a:lnTo>
                      <a:pt x="83" y="116"/>
                    </a:lnTo>
                    <a:lnTo>
                      <a:pt x="83" y="116"/>
                    </a:lnTo>
                    <a:lnTo>
                      <a:pt x="80" y="116"/>
                    </a:lnTo>
                    <a:lnTo>
                      <a:pt x="78" y="117"/>
                    </a:lnTo>
                    <a:lnTo>
                      <a:pt x="78" y="117"/>
                    </a:lnTo>
                    <a:lnTo>
                      <a:pt x="74" y="118"/>
                    </a:lnTo>
                    <a:lnTo>
                      <a:pt x="72" y="117"/>
                    </a:lnTo>
                    <a:lnTo>
                      <a:pt x="72" y="117"/>
                    </a:lnTo>
                    <a:lnTo>
                      <a:pt x="71" y="116"/>
                    </a:lnTo>
                    <a:lnTo>
                      <a:pt x="71" y="116"/>
                    </a:lnTo>
                    <a:lnTo>
                      <a:pt x="71" y="116"/>
                    </a:lnTo>
                    <a:lnTo>
                      <a:pt x="71" y="116"/>
                    </a:lnTo>
                    <a:lnTo>
                      <a:pt x="66" y="117"/>
                    </a:lnTo>
                    <a:lnTo>
                      <a:pt x="66" y="117"/>
                    </a:lnTo>
                    <a:lnTo>
                      <a:pt x="62" y="117"/>
                    </a:lnTo>
                    <a:lnTo>
                      <a:pt x="62" y="117"/>
                    </a:lnTo>
                    <a:lnTo>
                      <a:pt x="60" y="116"/>
                    </a:lnTo>
                    <a:lnTo>
                      <a:pt x="60" y="116"/>
                    </a:lnTo>
                    <a:lnTo>
                      <a:pt x="58" y="116"/>
                    </a:lnTo>
                    <a:lnTo>
                      <a:pt x="56" y="116"/>
                    </a:lnTo>
                    <a:lnTo>
                      <a:pt x="56" y="116"/>
                    </a:lnTo>
                    <a:lnTo>
                      <a:pt x="55" y="116"/>
                    </a:lnTo>
                    <a:lnTo>
                      <a:pt x="55" y="116"/>
                    </a:lnTo>
                    <a:lnTo>
                      <a:pt x="51" y="117"/>
                    </a:lnTo>
                    <a:lnTo>
                      <a:pt x="50" y="118"/>
                    </a:lnTo>
                    <a:lnTo>
                      <a:pt x="50" y="118"/>
                    </a:lnTo>
                    <a:lnTo>
                      <a:pt x="47" y="119"/>
                    </a:lnTo>
                    <a:lnTo>
                      <a:pt x="47" y="119"/>
                    </a:lnTo>
                    <a:lnTo>
                      <a:pt x="46" y="119"/>
                    </a:lnTo>
                    <a:lnTo>
                      <a:pt x="43" y="118"/>
                    </a:lnTo>
                    <a:lnTo>
                      <a:pt x="43" y="118"/>
                    </a:lnTo>
                    <a:lnTo>
                      <a:pt x="42" y="117"/>
                    </a:lnTo>
                    <a:lnTo>
                      <a:pt x="39" y="116"/>
                    </a:lnTo>
                    <a:lnTo>
                      <a:pt x="37" y="116"/>
                    </a:lnTo>
                    <a:lnTo>
                      <a:pt x="37" y="116"/>
                    </a:lnTo>
                    <a:lnTo>
                      <a:pt x="35" y="117"/>
                    </a:lnTo>
                    <a:lnTo>
                      <a:pt x="30" y="117"/>
                    </a:lnTo>
                    <a:lnTo>
                      <a:pt x="30" y="117"/>
                    </a:lnTo>
                    <a:lnTo>
                      <a:pt x="28" y="116"/>
                    </a:lnTo>
                    <a:lnTo>
                      <a:pt x="27" y="115"/>
                    </a:lnTo>
                    <a:lnTo>
                      <a:pt x="26" y="110"/>
                    </a:lnTo>
                    <a:lnTo>
                      <a:pt x="26" y="110"/>
                    </a:lnTo>
                    <a:lnTo>
                      <a:pt x="23" y="106"/>
                    </a:lnTo>
                    <a:lnTo>
                      <a:pt x="23" y="106"/>
                    </a:lnTo>
                    <a:lnTo>
                      <a:pt x="22" y="105"/>
                    </a:lnTo>
                    <a:lnTo>
                      <a:pt x="21" y="105"/>
                    </a:lnTo>
                    <a:lnTo>
                      <a:pt x="21" y="105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8" y="103"/>
                    </a:lnTo>
                    <a:lnTo>
                      <a:pt x="17" y="100"/>
                    </a:lnTo>
                    <a:lnTo>
                      <a:pt x="17" y="100"/>
                    </a:lnTo>
                    <a:lnTo>
                      <a:pt x="17" y="98"/>
                    </a:lnTo>
                    <a:lnTo>
                      <a:pt x="17" y="98"/>
                    </a:lnTo>
                    <a:lnTo>
                      <a:pt x="15" y="97"/>
                    </a:lnTo>
                    <a:lnTo>
                      <a:pt x="12" y="97"/>
                    </a:lnTo>
                    <a:lnTo>
                      <a:pt x="12" y="97"/>
                    </a:lnTo>
                    <a:lnTo>
                      <a:pt x="10" y="97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8" y="93"/>
                    </a:lnTo>
                    <a:lnTo>
                      <a:pt x="8" y="90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0" y="86"/>
                    </a:lnTo>
                    <a:lnTo>
                      <a:pt x="10" y="85"/>
                    </a:lnTo>
                    <a:lnTo>
                      <a:pt x="10" y="85"/>
                    </a:lnTo>
                    <a:lnTo>
                      <a:pt x="9" y="84"/>
                    </a:lnTo>
                    <a:lnTo>
                      <a:pt x="9" y="83"/>
                    </a:lnTo>
                    <a:lnTo>
                      <a:pt x="9" y="83"/>
                    </a:lnTo>
                    <a:lnTo>
                      <a:pt x="9" y="81"/>
                    </a:lnTo>
                    <a:lnTo>
                      <a:pt x="10" y="79"/>
                    </a:lnTo>
                    <a:lnTo>
                      <a:pt x="10" y="79"/>
                    </a:lnTo>
                    <a:lnTo>
                      <a:pt x="11" y="78"/>
                    </a:lnTo>
                    <a:lnTo>
                      <a:pt x="12" y="77"/>
                    </a:lnTo>
                    <a:lnTo>
                      <a:pt x="12" y="77"/>
                    </a:lnTo>
                    <a:lnTo>
                      <a:pt x="12" y="75"/>
                    </a:lnTo>
                    <a:lnTo>
                      <a:pt x="14" y="75"/>
                    </a:lnTo>
                    <a:lnTo>
                      <a:pt x="14" y="75"/>
                    </a:lnTo>
                    <a:lnTo>
                      <a:pt x="17" y="75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20" y="73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6" y="73"/>
                    </a:lnTo>
                    <a:lnTo>
                      <a:pt x="27" y="74"/>
                    </a:lnTo>
                    <a:lnTo>
                      <a:pt x="28" y="76"/>
                    </a:lnTo>
                    <a:lnTo>
                      <a:pt x="28" y="77"/>
                    </a:lnTo>
                    <a:lnTo>
                      <a:pt x="28" y="77"/>
                    </a:lnTo>
                    <a:lnTo>
                      <a:pt x="28" y="78"/>
                    </a:lnTo>
                    <a:lnTo>
                      <a:pt x="28" y="78"/>
                    </a:lnTo>
                    <a:lnTo>
                      <a:pt x="28" y="79"/>
                    </a:lnTo>
                    <a:lnTo>
                      <a:pt x="28" y="79"/>
                    </a:lnTo>
                    <a:lnTo>
                      <a:pt x="29" y="79"/>
                    </a:lnTo>
                    <a:lnTo>
                      <a:pt x="29" y="79"/>
                    </a:lnTo>
                    <a:lnTo>
                      <a:pt x="29" y="77"/>
                    </a:lnTo>
                    <a:lnTo>
                      <a:pt x="29" y="77"/>
                    </a:lnTo>
                    <a:lnTo>
                      <a:pt x="29" y="75"/>
                    </a:lnTo>
                    <a:lnTo>
                      <a:pt x="28" y="74"/>
                    </a:lnTo>
                    <a:lnTo>
                      <a:pt x="28" y="74"/>
                    </a:lnTo>
                    <a:lnTo>
                      <a:pt x="28" y="72"/>
                    </a:lnTo>
                    <a:lnTo>
                      <a:pt x="28" y="72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29" y="63"/>
                    </a:lnTo>
                    <a:lnTo>
                      <a:pt x="29" y="63"/>
                    </a:lnTo>
                    <a:lnTo>
                      <a:pt x="30" y="61"/>
                    </a:lnTo>
                    <a:lnTo>
                      <a:pt x="31" y="59"/>
                    </a:lnTo>
                    <a:lnTo>
                      <a:pt x="31" y="59"/>
                    </a:lnTo>
                    <a:lnTo>
                      <a:pt x="32" y="58"/>
                    </a:lnTo>
                    <a:lnTo>
                      <a:pt x="33" y="56"/>
                    </a:lnTo>
                    <a:lnTo>
                      <a:pt x="33" y="56"/>
                    </a:lnTo>
                    <a:lnTo>
                      <a:pt x="35" y="54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7" y="53"/>
                    </a:lnTo>
                    <a:lnTo>
                      <a:pt x="37" y="53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1" y="43"/>
                    </a:lnTo>
                    <a:lnTo>
                      <a:pt x="41" y="43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45" y="40"/>
                    </a:lnTo>
                    <a:lnTo>
                      <a:pt x="46" y="37"/>
                    </a:lnTo>
                    <a:lnTo>
                      <a:pt x="49" y="36"/>
                    </a:lnTo>
                    <a:lnTo>
                      <a:pt x="49" y="36"/>
                    </a:lnTo>
                    <a:lnTo>
                      <a:pt x="51" y="36"/>
                    </a:lnTo>
                    <a:lnTo>
                      <a:pt x="51" y="35"/>
                    </a:lnTo>
                    <a:lnTo>
                      <a:pt x="51" y="35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53" y="24"/>
                    </a:lnTo>
                    <a:lnTo>
                      <a:pt x="55" y="23"/>
                    </a:lnTo>
                    <a:lnTo>
                      <a:pt x="57" y="23"/>
                    </a:lnTo>
                    <a:lnTo>
                      <a:pt x="57" y="23"/>
                    </a:lnTo>
                    <a:lnTo>
                      <a:pt x="58" y="23"/>
                    </a:lnTo>
                    <a:lnTo>
                      <a:pt x="58" y="23"/>
                    </a:lnTo>
                    <a:lnTo>
                      <a:pt x="59" y="20"/>
                    </a:lnTo>
                    <a:lnTo>
                      <a:pt x="58" y="20"/>
                    </a:lnTo>
                    <a:lnTo>
                      <a:pt x="58" y="20"/>
                    </a:lnTo>
                    <a:lnTo>
                      <a:pt x="56" y="15"/>
                    </a:lnTo>
                    <a:lnTo>
                      <a:pt x="55" y="12"/>
                    </a:lnTo>
                    <a:lnTo>
                      <a:pt x="55" y="12"/>
                    </a:lnTo>
                    <a:lnTo>
                      <a:pt x="53" y="10"/>
                    </a:lnTo>
                    <a:lnTo>
                      <a:pt x="53" y="10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49" y="10"/>
                    </a:lnTo>
                    <a:lnTo>
                      <a:pt x="49" y="10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5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1" y="12"/>
                    </a:lnTo>
                    <a:lnTo>
                      <a:pt x="41" y="14"/>
                    </a:lnTo>
                    <a:lnTo>
                      <a:pt x="41" y="17"/>
                    </a:lnTo>
                    <a:lnTo>
                      <a:pt x="41" y="17"/>
                    </a:lnTo>
                    <a:lnTo>
                      <a:pt x="41" y="19"/>
                    </a:lnTo>
                    <a:lnTo>
                      <a:pt x="41" y="19"/>
                    </a:lnTo>
                    <a:lnTo>
                      <a:pt x="41" y="21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37" y="24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27" y="21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3"/>
                    </a:lnTo>
                    <a:lnTo>
                      <a:pt x="28" y="10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32" y="6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29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9" y="7"/>
                    </a:lnTo>
                    <a:lnTo>
                      <a:pt x="15" y="15"/>
                    </a:lnTo>
                    <a:lnTo>
                      <a:pt x="10" y="24"/>
                    </a:lnTo>
                    <a:lnTo>
                      <a:pt x="7" y="33"/>
                    </a:lnTo>
                    <a:lnTo>
                      <a:pt x="4" y="43"/>
                    </a:lnTo>
                    <a:lnTo>
                      <a:pt x="1" y="52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87"/>
                    </a:lnTo>
                    <a:lnTo>
                      <a:pt x="1" y="87"/>
                    </a:lnTo>
                    <a:lnTo>
                      <a:pt x="4" y="90"/>
                    </a:lnTo>
                    <a:lnTo>
                      <a:pt x="5" y="95"/>
                    </a:lnTo>
                    <a:lnTo>
                      <a:pt x="5" y="95"/>
                    </a:lnTo>
                    <a:lnTo>
                      <a:pt x="7" y="100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1" y="106"/>
                    </a:lnTo>
                    <a:lnTo>
                      <a:pt x="14" y="107"/>
                    </a:lnTo>
                    <a:lnTo>
                      <a:pt x="14" y="107"/>
                    </a:lnTo>
                    <a:lnTo>
                      <a:pt x="17" y="108"/>
                    </a:lnTo>
                    <a:lnTo>
                      <a:pt x="20" y="110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25" y="117"/>
                    </a:lnTo>
                    <a:lnTo>
                      <a:pt x="27" y="119"/>
                    </a:lnTo>
                    <a:lnTo>
                      <a:pt x="27" y="119"/>
                    </a:lnTo>
                    <a:lnTo>
                      <a:pt x="30" y="119"/>
                    </a:lnTo>
                    <a:lnTo>
                      <a:pt x="32" y="119"/>
                    </a:lnTo>
                    <a:lnTo>
                      <a:pt x="32" y="119"/>
                    </a:lnTo>
                    <a:lnTo>
                      <a:pt x="32" y="120"/>
                    </a:lnTo>
                    <a:lnTo>
                      <a:pt x="33" y="120"/>
                    </a:lnTo>
                    <a:lnTo>
                      <a:pt x="33" y="120"/>
                    </a:lnTo>
                    <a:lnTo>
                      <a:pt x="41" y="120"/>
                    </a:lnTo>
                    <a:lnTo>
                      <a:pt x="45" y="123"/>
                    </a:lnTo>
                    <a:lnTo>
                      <a:pt x="47" y="125"/>
                    </a:lnTo>
                    <a:lnTo>
                      <a:pt x="47" y="128"/>
                    </a:lnTo>
                    <a:lnTo>
                      <a:pt x="47" y="128"/>
                    </a:lnTo>
                    <a:lnTo>
                      <a:pt x="48" y="131"/>
                    </a:lnTo>
                    <a:lnTo>
                      <a:pt x="50" y="136"/>
                    </a:lnTo>
                    <a:lnTo>
                      <a:pt x="51" y="139"/>
                    </a:lnTo>
                    <a:lnTo>
                      <a:pt x="51" y="139"/>
                    </a:lnTo>
                    <a:lnTo>
                      <a:pt x="51" y="143"/>
                    </a:lnTo>
                    <a:lnTo>
                      <a:pt x="53" y="145"/>
                    </a:lnTo>
                    <a:lnTo>
                      <a:pt x="53" y="145"/>
                    </a:lnTo>
                    <a:lnTo>
                      <a:pt x="55" y="146"/>
                    </a:lnTo>
                    <a:lnTo>
                      <a:pt x="57" y="146"/>
                    </a:lnTo>
                    <a:lnTo>
                      <a:pt x="57" y="146"/>
                    </a:lnTo>
                    <a:lnTo>
                      <a:pt x="59" y="147"/>
                    </a:lnTo>
                    <a:lnTo>
                      <a:pt x="60" y="148"/>
                    </a:lnTo>
                    <a:lnTo>
                      <a:pt x="61" y="149"/>
                    </a:lnTo>
                    <a:lnTo>
                      <a:pt x="61" y="149"/>
                    </a:lnTo>
                    <a:lnTo>
                      <a:pt x="62" y="152"/>
                    </a:lnTo>
                    <a:lnTo>
                      <a:pt x="62" y="155"/>
                    </a:lnTo>
                    <a:lnTo>
                      <a:pt x="63" y="155"/>
                    </a:lnTo>
                    <a:lnTo>
                      <a:pt x="63" y="155"/>
                    </a:lnTo>
                    <a:lnTo>
                      <a:pt x="64" y="156"/>
                    </a:lnTo>
                    <a:lnTo>
                      <a:pt x="68" y="158"/>
                    </a:lnTo>
                    <a:lnTo>
                      <a:pt x="68" y="158"/>
                    </a:lnTo>
                    <a:lnTo>
                      <a:pt x="69" y="158"/>
                    </a:lnTo>
                    <a:lnTo>
                      <a:pt x="69" y="158"/>
                    </a:lnTo>
                    <a:lnTo>
                      <a:pt x="72" y="158"/>
                    </a:lnTo>
                    <a:lnTo>
                      <a:pt x="76" y="160"/>
                    </a:lnTo>
                    <a:lnTo>
                      <a:pt x="76" y="160"/>
                    </a:lnTo>
                    <a:lnTo>
                      <a:pt x="79" y="162"/>
                    </a:lnTo>
                    <a:lnTo>
                      <a:pt x="81" y="165"/>
                    </a:lnTo>
                    <a:lnTo>
                      <a:pt x="81" y="165"/>
                    </a:lnTo>
                    <a:lnTo>
                      <a:pt x="83" y="167"/>
                    </a:lnTo>
                    <a:lnTo>
                      <a:pt x="87" y="171"/>
                    </a:lnTo>
                    <a:lnTo>
                      <a:pt x="87" y="171"/>
                    </a:lnTo>
                    <a:lnTo>
                      <a:pt x="88" y="172"/>
                    </a:lnTo>
                    <a:lnTo>
                      <a:pt x="89" y="174"/>
                    </a:lnTo>
                    <a:lnTo>
                      <a:pt x="89" y="174"/>
                    </a:lnTo>
                    <a:lnTo>
                      <a:pt x="92" y="176"/>
                    </a:lnTo>
                    <a:lnTo>
                      <a:pt x="96" y="181"/>
                    </a:lnTo>
                    <a:lnTo>
                      <a:pt x="96" y="181"/>
                    </a:lnTo>
                    <a:lnTo>
                      <a:pt x="98" y="182"/>
                    </a:lnTo>
                    <a:lnTo>
                      <a:pt x="98" y="182"/>
                    </a:lnTo>
                    <a:lnTo>
                      <a:pt x="102" y="186"/>
                    </a:lnTo>
                    <a:lnTo>
                      <a:pt x="102" y="186"/>
                    </a:lnTo>
                    <a:lnTo>
                      <a:pt x="104" y="188"/>
                    </a:lnTo>
                    <a:lnTo>
                      <a:pt x="104" y="188"/>
                    </a:lnTo>
                    <a:lnTo>
                      <a:pt x="117" y="188"/>
                    </a:lnTo>
                    <a:lnTo>
                      <a:pt x="117" y="188"/>
                    </a:lnTo>
                    <a:lnTo>
                      <a:pt x="120" y="188"/>
                    </a:lnTo>
                    <a:lnTo>
                      <a:pt x="120" y="188"/>
                    </a:lnTo>
                    <a:lnTo>
                      <a:pt x="121" y="181"/>
                    </a:lnTo>
                    <a:lnTo>
                      <a:pt x="123" y="178"/>
                    </a:lnTo>
                    <a:lnTo>
                      <a:pt x="125" y="177"/>
                    </a:lnTo>
                    <a:lnTo>
                      <a:pt x="125" y="177"/>
                    </a:lnTo>
                    <a:lnTo>
                      <a:pt x="127" y="176"/>
                    </a:lnTo>
                    <a:lnTo>
                      <a:pt x="128" y="175"/>
                    </a:lnTo>
                    <a:lnTo>
                      <a:pt x="130" y="170"/>
                    </a:lnTo>
                    <a:lnTo>
                      <a:pt x="130" y="170"/>
                    </a:lnTo>
                    <a:lnTo>
                      <a:pt x="133" y="165"/>
                    </a:lnTo>
                    <a:lnTo>
                      <a:pt x="135" y="162"/>
                    </a:lnTo>
                    <a:lnTo>
                      <a:pt x="135" y="162"/>
                    </a:lnTo>
                    <a:lnTo>
                      <a:pt x="136" y="160"/>
                    </a:lnTo>
                    <a:lnTo>
                      <a:pt x="136" y="157"/>
                    </a:lnTo>
                    <a:lnTo>
                      <a:pt x="136" y="157"/>
                    </a:lnTo>
                    <a:lnTo>
                      <a:pt x="138" y="151"/>
                    </a:lnTo>
                    <a:lnTo>
                      <a:pt x="139" y="148"/>
                    </a:lnTo>
                    <a:lnTo>
                      <a:pt x="141" y="146"/>
                    </a:lnTo>
                    <a:lnTo>
                      <a:pt x="141" y="146"/>
                    </a:lnTo>
                    <a:lnTo>
                      <a:pt x="141" y="145"/>
                    </a:lnTo>
                    <a:lnTo>
                      <a:pt x="141" y="145"/>
                    </a:lnTo>
                    <a:lnTo>
                      <a:pt x="140" y="141"/>
                    </a:lnTo>
                    <a:lnTo>
                      <a:pt x="140" y="141"/>
                    </a:lnTo>
                    <a:lnTo>
                      <a:pt x="141" y="139"/>
                    </a:lnTo>
                    <a:lnTo>
                      <a:pt x="142" y="137"/>
                    </a:lnTo>
                    <a:lnTo>
                      <a:pt x="142" y="137"/>
                    </a:lnTo>
                    <a:lnTo>
                      <a:pt x="143" y="136"/>
                    </a:lnTo>
                    <a:lnTo>
                      <a:pt x="143" y="136"/>
                    </a:lnTo>
                    <a:lnTo>
                      <a:pt x="144" y="129"/>
                    </a:lnTo>
                    <a:lnTo>
                      <a:pt x="144" y="129"/>
                    </a:lnTo>
                    <a:lnTo>
                      <a:pt x="143" y="128"/>
                    </a:lnTo>
                    <a:lnTo>
                      <a:pt x="143" y="128"/>
                    </a:lnTo>
                    <a:lnTo>
                      <a:pt x="143" y="128"/>
                    </a:lnTo>
                    <a:lnTo>
                      <a:pt x="143" y="128"/>
                    </a:lnTo>
                    <a:close/>
                  </a:path>
                </a:pathLst>
              </a:custGeom>
              <a:solidFill>
                <a:srgbClr val="63A9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1152" name="Freeform 16"/>
              <p:cNvSpPr>
                <a:spLocks noEditPoints="1"/>
              </p:cNvSpPr>
              <p:nvPr/>
            </p:nvSpPr>
            <p:spPr bwMode="auto">
              <a:xfrm>
                <a:off x="4891" y="1054"/>
                <a:ext cx="252" cy="250"/>
              </a:xfrm>
              <a:custGeom>
                <a:avLst/>
                <a:gdLst/>
                <a:ahLst/>
                <a:cxnLst>
                  <a:cxn ang="0">
                    <a:pos x="151" y="194"/>
                  </a:cxn>
                  <a:cxn ang="0">
                    <a:pos x="141" y="173"/>
                  </a:cxn>
                  <a:cxn ang="0">
                    <a:pos x="86" y="168"/>
                  </a:cxn>
                  <a:cxn ang="0">
                    <a:pos x="45" y="168"/>
                  </a:cxn>
                  <a:cxn ang="0">
                    <a:pos x="21" y="139"/>
                  </a:cxn>
                  <a:cxn ang="0">
                    <a:pos x="36" y="135"/>
                  </a:cxn>
                  <a:cxn ang="0">
                    <a:pos x="49" y="98"/>
                  </a:cxn>
                  <a:cxn ang="0">
                    <a:pos x="66" y="65"/>
                  </a:cxn>
                  <a:cxn ang="0">
                    <a:pos x="38" y="65"/>
                  </a:cxn>
                  <a:cxn ang="0">
                    <a:pos x="80" y="17"/>
                  </a:cxn>
                  <a:cxn ang="0">
                    <a:pos x="126" y="28"/>
                  </a:cxn>
                  <a:cxn ang="0">
                    <a:pos x="134" y="23"/>
                  </a:cxn>
                  <a:cxn ang="0">
                    <a:pos x="133" y="43"/>
                  </a:cxn>
                  <a:cxn ang="0">
                    <a:pos x="142" y="55"/>
                  </a:cxn>
                  <a:cxn ang="0">
                    <a:pos x="159" y="62"/>
                  </a:cxn>
                  <a:cxn ang="0">
                    <a:pos x="163" y="43"/>
                  </a:cxn>
                  <a:cxn ang="0">
                    <a:pos x="185" y="43"/>
                  </a:cxn>
                  <a:cxn ang="0">
                    <a:pos x="160" y="67"/>
                  </a:cxn>
                  <a:cxn ang="0">
                    <a:pos x="160" y="121"/>
                  </a:cxn>
                  <a:cxn ang="0">
                    <a:pos x="191" y="129"/>
                  </a:cxn>
                  <a:cxn ang="0">
                    <a:pos x="212" y="127"/>
                  </a:cxn>
                  <a:cxn ang="0">
                    <a:pos x="225" y="158"/>
                  </a:cxn>
                  <a:cxn ang="0">
                    <a:pos x="242" y="137"/>
                  </a:cxn>
                  <a:cxn ang="0">
                    <a:pos x="105" y="234"/>
                  </a:cxn>
                  <a:cxn ang="0">
                    <a:pos x="68" y="200"/>
                  </a:cxn>
                  <a:cxn ang="0">
                    <a:pos x="29" y="163"/>
                  </a:cxn>
                  <a:cxn ang="0">
                    <a:pos x="36" y="55"/>
                  </a:cxn>
                  <a:cxn ang="0">
                    <a:pos x="50" y="70"/>
                  </a:cxn>
                  <a:cxn ang="0">
                    <a:pos x="62" y="77"/>
                  </a:cxn>
                  <a:cxn ang="0">
                    <a:pos x="40" y="112"/>
                  </a:cxn>
                  <a:cxn ang="0">
                    <a:pos x="31" y="125"/>
                  </a:cxn>
                  <a:cxn ang="0">
                    <a:pos x="18" y="149"/>
                  </a:cxn>
                  <a:cxn ang="0">
                    <a:pos x="48" y="169"/>
                  </a:cxn>
                  <a:cxn ang="0">
                    <a:pos x="81" y="170"/>
                  </a:cxn>
                  <a:cxn ang="0">
                    <a:pos x="138" y="177"/>
                  </a:cxn>
                  <a:cxn ang="0">
                    <a:pos x="152" y="181"/>
                  </a:cxn>
                  <a:cxn ang="0">
                    <a:pos x="136" y="229"/>
                  </a:cxn>
                  <a:cxn ang="0">
                    <a:pos x="36" y="174"/>
                  </a:cxn>
                  <a:cxn ang="0">
                    <a:pos x="68" y="203"/>
                  </a:cxn>
                  <a:cxn ang="0">
                    <a:pos x="99" y="231"/>
                  </a:cxn>
                  <a:cxn ang="0">
                    <a:pos x="147" y="10"/>
                  </a:cxn>
                  <a:cxn ang="0">
                    <a:pos x="233" y="150"/>
                  </a:cxn>
                  <a:cxn ang="0">
                    <a:pos x="218" y="134"/>
                  </a:cxn>
                  <a:cxn ang="0">
                    <a:pos x="199" y="119"/>
                  </a:cxn>
                  <a:cxn ang="0">
                    <a:pos x="161" y="120"/>
                  </a:cxn>
                  <a:cxn ang="0">
                    <a:pos x="161" y="69"/>
                  </a:cxn>
                  <a:cxn ang="0">
                    <a:pos x="190" y="41"/>
                  </a:cxn>
                  <a:cxn ang="0">
                    <a:pos x="164" y="48"/>
                  </a:cxn>
                  <a:cxn ang="0">
                    <a:pos x="152" y="67"/>
                  </a:cxn>
                  <a:cxn ang="0">
                    <a:pos x="140" y="53"/>
                  </a:cxn>
                  <a:cxn ang="0">
                    <a:pos x="137" y="28"/>
                  </a:cxn>
                  <a:cxn ang="0">
                    <a:pos x="121" y="24"/>
                  </a:cxn>
                  <a:cxn ang="0">
                    <a:pos x="126" y="0"/>
                  </a:cxn>
                  <a:cxn ang="0">
                    <a:pos x="37" y="213"/>
                  </a:cxn>
                  <a:cxn ang="0">
                    <a:pos x="252" y="125"/>
                  </a:cxn>
                  <a:cxn ang="0">
                    <a:pos x="59" y="50"/>
                  </a:cxn>
                  <a:cxn ang="0">
                    <a:pos x="56" y="53"/>
                  </a:cxn>
                  <a:cxn ang="0">
                    <a:pos x="78" y="49"/>
                  </a:cxn>
                  <a:cxn ang="0">
                    <a:pos x="86" y="37"/>
                  </a:cxn>
                  <a:cxn ang="0">
                    <a:pos x="85" y="43"/>
                  </a:cxn>
                  <a:cxn ang="0">
                    <a:pos x="66" y="45"/>
                  </a:cxn>
                  <a:cxn ang="0">
                    <a:pos x="87" y="48"/>
                  </a:cxn>
                  <a:cxn ang="0">
                    <a:pos x="99" y="36"/>
                  </a:cxn>
                </a:cxnLst>
                <a:rect l="0" t="0" r="r" b="b"/>
                <a:pathLst>
                  <a:path w="252" h="250">
                    <a:moveTo>
                      <a:pt x="131" y="241"/>
                    </a:moveTo>
                    <a:lnTo>
                      <a:pt x="131" y="241"/>
                    </a:lnTo>
                    <a:lnTo>
                      <a:pt x="132" y="235"/>
                    </a:lnTo>
                    <a:lnTo>
                      <a:pt x="133" y="232"/>
                    </a:lnTo>
                    <a:lnTo>
                      <a:pt x="133" y="232"/>
                    </a:lnTo>
                    <a:lnTo>
                      <a:pt x="134" y="232"/>
                    </a:lnTo>
                    <a:lnTo>
                      <a:pt x="134" y="232"/>
                    </a:lnTo>
                    <a:lnTo>
                      <a:pt x="137" y="231"/>
                    </a:lnTo>
                    <a:lnTo>
                      <a:pt x="138" y="229"/>
                    </a:lnTo>
                    <a:lnTo>
                      <a:pt x="141" y="224"/>
                    </a:lnTo>
                    <a:lnTo>
                      <a:pt x="141" y="224"/>
                    </a:lnTo>
                    <a:lnTo>
                      <a:pt x="143" y="220"/>
                    </a:lnTo>
                    <a:lnTo>
                      <a:pt x="145" y="217"/>
                    </a:lnTo>
                    <a:lnTo>
                      <a:pt x="145" y="217"/>
                    </a:lnTo>
                    <a:lnTo>
                      <a:pt x="148" y="214"/>
                    </a:lnTo>
                    <a:lnTo>
                      <a:pt x="148" y="210"/>
                    </a:lnTo>
                    <a:lnTo>
                      <a:pt x="148" y="210"/>
                    </a:lnTo>
                    <a:lnTo>
                      <a:pt x="149" y="205"/>
                    </a:lnTo>
                    <a:lnTo>
                      <a:pt x="150" y="202"/>
                    </a:lnTo>
                    <a:lnTo>
                      <a:pt x="152" y="200"/>
                    </a:lnTo>
                    <a:lnTo>
                      <a:pt x="152" y="200"/>
                    </a:lnTo>
                    <a:lnTo>
                      <a:pt x="152" y="198"/>
                    </a:lnTo>
                    <a:lnTo>
                      <a:pt x="152" y="198"/>
                    </a:lnTo>
                    <a:lnTo>
                      <a:pt x="152" y="198"/>
                    </a:lnTo>
                    <a:lnTo>
                      <a:pt x="152" y="196"/>
                    </a:lnTo>
                    <a:lnTo>
                      <a:pt x="151" y="194"/>
                    </a:lnTo>
                    <a:lnTo>
                      <a:pt x="153" y="192"/>
                    </a:lnTo>
                    <a:lnTo>
                      <a:pt x="154" y="189"/>
                    </a:lnTo>
                    <a:lnTo>
                      <a:pt x="154" y="189"/>
                    </a:lnTo>
                    <a:lnTo>
                      <a:pt x="154" y="181"/>
                    </a:lnTo>
                    <a:lnTo>
                      <a:pt x="154" y="180"/>
                    </a:lnTo>
                    <a:lnTo>
                      <a:pt x="153" y="179"/>
                    </a:lnTo>
                    <a:lnTo>
                      <a:pt x="153" y="179"/>
                    </a:lnTo>
                    <a:lnTo>
                      <a:pt x="151" y="179"/>
                    </a:lnTo>
                    <a:lnTo>
                      <a:pt x="151" y="179"/>
                    </a:lnTo>
                    <a:lnTo>
                      <a:pt x="150" y="179"/>
                    </a:lnTo>
                    <a:lnTo>
                      <a:pt x="150" y="179"/>
                    </a:lnTo>
                    <a:lnTo>
                      <a:pt x="148" y="178"/>
                    </a:lnTo>
                    <a:lnTo>
                      <a:pt x="148" y="177"/>
                    </a:lnTo>
                    <a:lnTo>
                      <a:pt x="148" y="177"/>
                    </a:lnTo>
                    <a:lnTo>
                      <a:pt x="144" y="179"/>
                    </a:lnTo>
                    <a:lnTo>
                      <a:pt x="144" y="179"/>
                    </a:lnTo>
                    <a:lnTo>
                      <a:pt x="144" y="179"/>
                    </a:lnTo>
                    <a:lnTo>
                      <a:pt x="144" y="179"/>
                    </a:lnTo>
                    <a:lnTo>
                      <a:pt x="144" y="178"/>
                    </a:lnTo>
                    <a:lnTo>
                      <a:pt x="144" y="178"/>
                    </a:lnTo>
                    <a:lnTo>
                      <a:pt x="144" y="176"/>
                    </a:lnTo>
                    <a:lnTo>
                      <a:pt x="144" y="176"/>
                    </a:lnTo>
                    <a:lnTo>
                      <a:pt x="144" y="174"/>
                    </a:lnTo>
                    <a:lnTo>
                      <a:pt x="143" y="173"/>
                    </a:lnTo>
                    <a:lnTo>
                      <a:pt x="143" y="173"/>
                    </a:lnTo>
                    <a:lnTo>
                      <a:pt x="141" y="173"/>
                    </a:lnTo>
                    <a:lnTo>
                      <a:pt x="139" y="174"/>
                    </a:lnTo>
                    <a:lnTo>
                      <a:pt x="138" y="174"/>
                    </a:lnTo>
                    <a:lnTo>
                      <a:pt x="138" y="174"/>
                    </a:lnTo>
                    <a:lnTo>
                      <a:pt x="134" y="173"/>
                    </a:lnTo>
                    <a:lnTo>
                      <a:pt x="134" y="173"/>
                    </a:lnTo>
                    <a:lnTo>
                      <a:pt x="133" y="172"/>
                    </a:lnTo>
                    <a:lnTo>
                      <a:pt x="130" y="171"/>
                    </a:lnTo>
                    <a:lnTo>
                      <a:pt x="130" y="171"/>
                    </a:lnTo>
                    <a:lnTo>
                      <a:pt x="121" y="171"/>
                    </a:lnTo>
                    <a:lnTo>
                      <a:pt x="116" y="172"/>
                    </a:lnTo>
                    <a:lnTo>
                      <a:pt x="116" y="172"/>
                    </a:lnTo>
                    <a:lnTo>
                      <a:pt x="112" y="172"/>
                    </a:lnTo>
                    <a:lnTo>
                      <a:pt x="110" y="172"/>
                    </a:lnTo>
                    <a:lnTo>
                      <a:pt x="110" y="172"/>
                    </a:lnTo>
                    <a:lnTo>
                      <a:pt x="108" y="171"/>
                    </a:lnTo>
                    <a:lnTo>
                      <a:pt x="108" y="171"/>
                    </a:lnTo>
                    <a:lnTo>
                      <a:pt x="107" y="169"/>
                    </a:lnTo>
                    <a:lnTo>
                      <a:pt x="106" y="168"/>
                    </a:lnTo>
                    <a:lnTo>
                      <a:pt x="103" y="168"/>
                    </a:lnTo>
                    <a:lnTo>
                      <a:pt x="103" y="168"/>
                    </a:lnTo>
                    <a:lnTo>
                      <a:pt x="97" y="167"/>
                    </a:lnTo>
                    <a:lnTo>
                      <a:pt x="91" y="167"/>
                    </a:lnTo>
                    <a:lnTo>
                      <a:pt x="91" y="167"/>
                    </a:lnTo>
                    <a:lnTo>
                      <a:pt x="88" y="167"/>
                    </a:lnTo>
                    <a:lnTo>
                      <a:pt x="86" y="168"/>
                    </a:lnTo>
                    <a:lnTo>
                      <a:pt x="86" y="168"/>
                    </a:lnTo>
                    <a:lnTo>
                      <a:pt x="83" y="169"/>
                    </a:lnTo>
                    <a:lnTo>
                      <a:pt x="83" y="169"/>
                    </a:lnTo>
                    <a:lnTo>
                      <a:pt x="83" y="169"/>
                    </a:lnTo>
                    <a:lnTo>
                      <a:pt x="83" y="169"/>
                    </a:lnTo>
                    <a:lnTo>
                      <a:pt x="83" y="169"/>
                    </a:lnTo>
                    <a:lnTo>
                      <a:pt x="80" y="167"/>
                    </a:lnTo>
                    <a:lnTo>
                      <a:pt x="80" y="167"/>
                    </a:lnTo>
                    <a:lnTo>
                      <a:pt x="73" y="168"/>
                    </a:lnTo>
                    <a:lnTo>
                      <a:pt x="71" y="168"/>
                    </a:lnTo>
                    <a:lnTo>
                      <a:pt x="71" y="168"/>
                    </a:lnTo>
                    <a:lnTo>
                      <a:pt x="70" y="168"/>
                    </a:lnTo>
                    <a:lnTo>
                      <a:pt x="70" y="168"/>
                    </a:lnTo>
                    <a:lnTo>
                      <a:pt x="68" y="167"/>
                    </a:lnTo>
                    <a:lnTo>
                      <a:pt x="64" y="167"/>
                    </a:lnTo>
                    <a:lnTo>
                      <a:pt x="64" y="167"/>
                    </a:lnTo>
                    <a:lnTo>
                      <a:pt x="59" y="168"/>
                    </a:lnTo>
                    <a:lnTo>
                      <a:pt x="57" y="169"/>
                    </a:lnTo>
                    <a:lnTo>
                      <a:pt x="56" y="170"/>
                    </a:lnTo>
                    <a:lnTo>
                      <a:pt x="56" y="170"/>
                    </a:lnTo>
                    <a:lnTo>
                      <a:pt x="55" y="169"/>
                    </a:lnTo>
                    <a:lnTo>
                      <a:pt x="55" y="169"/>
                    </a:lnTo>
                    <a:lnTo>
                      <a:pt x="52" y="168"/>
                    </a:lnTo>
                    <a:lnTo>
                      <a:pt x="48" y="167"/>
                    </a:lnTo>
                    <a:lnTo>
                      <a:pt x="48" y="167"/>
                    </a:lnTo>
                    <a:lnTo>
                      <a:pt x="45" y="168"/>
                    </a:lnTo>
                    <a:lnTo>
                      <a:pt x="45" y="168"/>
                    </a:lnTo>
                    <a:lnTo>
                      <a:pt x="44" y="168"/>
                    </a:lnTo>
                    <a:lnTo>
                      <a:pt x="39" y="168"/>
                    </a:lnTo>
                    <a:lnTo>
                      <a:pt x="39" y="168"/>
                    </a:lnTo>
                    <a:lnTo>
                      <a:pt x="38" y="167"/>
                    </a:lnTo>
                    <a:lnTo>
                      <a:pt x="38" y="166"/>
                    </a:lnTo>
                    <a:lnTo>
                      <a:pt x="37" y="162"/>
                    </a:lnTo>
                    <a:lnTo>
                      <a:pt x="35" y="158"/>
                    </a:lnTo>
                    <a:lnTo>
                      <a:pt x="35" y="158"/>
                    </a:lnTo>
                    <a:lnTo>
                      <a:pt x="32" y="156"/>
                    </a:lnTo>
                    <a:lnTo>
                      <a:pt x="30" y="156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28" y="153"/>
                    </a:lnTo>
                    <a:lnTo>
                      <a:pt x="28" y="150"/>
                    </a:lnTo>
                    <a:lnTo>
                      <a:pt x="28" y="150"/>
                    </a:lnTo>
                    <a:lnTo>
                      <a:pt x="26" y="149"/>
                    </a:lnTo>
                    <a:lnTo>
                      <a:pt x="25" y="148"/>
                    </a:lnTo>
                    <a:lnTo>
                      <a:pt x="21" y="148"/>
                    </a:lnTo>
                    <a:lnTo>
                      <a:pt x="21" y="148"/>
                    </a:lnTo>
                    <a:lnTo>
                      <a:pt x="20" y="148"/>
                    </a:lnTo>
                    <a:lnTo>
                      <a:pt x="20" y="148"/>
                    </a:lnTo>
                    <a:lnTo>
                      <a:pt x="19" y="145"/>
                    </a:lnTo>
                    <a:lnTo>
                      <a:pt x="20" y="142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1" y="139"/>
                    </a:lnTo>
                    <a:lnTo>
                      <a:pt x="21" y="138"/>
                    </a:lnTo>
                    <a:lnTo>
                      <a:pt x="21" y="137"/>
                    </a:lnTo>
                    <a:lnTo>
                      <a:pt x="20" y="136"/>
                    </a:lnTo>
                    <a:lnTo>
                      <a:pt x="20" y="136"/>
                    </a:lnTo>
                    <a:lnTo>
                      <a:pt x="20" y="136"/>
                    </a:lnTo>
                    <a:lnTo>
                      <a:pt x="20" y="136"/>
                    </a:lnTo>
                    <a:lnTo>
                      <a:pt x="20" y="136"/>
                    </a:lnTo>
                    <a:lnTo>
                      <a:pt x="20" y="135"/>
                    </a:lnTo>
                    <a:lnTo>
                      <a:pt x="20" y="135"/>
                    </a:lnTo>
                    <a:lnTo>
                      <a:pt x="23" y="132"/>
                    </a:lnTo>
                    <a:lnTo>
                      <a:pt x="23" y="130"/>
                    </a:lnTo>
                    <a:lnTo>
                      <a:pt x="23" y="130"/>
                    </a:lnTo>
                    <a:lnTo>
                      <a:pt x="23" y="130"/>
                    </a:lnTo>
                    <a:lnTo>
                      <a:pt x="25" y="130"/>
                    </a:lnTo>
                    <a:lnTo>
                      <a:pt x="27" y="129"/>
                    </a:lnTo>
                    <a:lnTo>
                      <a:pt x="29" y="128"/>
                    </a:lnTo>
                    <a:lnTo>
                      <a:pt x="29" y="128"/>
                    </a:lnTo>
                    <a:lnTo>
                      <a:pt x="30" y="127"/>
                    </a:lnTo>
                    <a:lnTo>
                      <a:pt x="30" y="127"/>
                    </a:lnTo>
                    <a:lnTo>
                      <a:pt x="34" y="128"/>
                    </a:lnTo>
                    <a:lnTo>
                      <a:pt x="35" y="129"/>
                    </a:lnTo>
                    <a:lnTo>
                      <a:pt x="35" y="131"/>
                    </a:lnTo>
                    <a:lnTo>
                      <a:pt x="35" y="131"/>
                    </a:lnTo>
                    <a:lnTo>
                      <a:pt x="35" y="132"/>
                    </a:lnTo>
                    <a:lnTo>
                      <a:pt x="36" y="135"/>
                    </a:lnTo>
                    <a:lnTo>
                      <a:pt x="36" y="135"/>
                    </a:lnTo>
                    <a:lnTo>
                      <a:pt x="38" y="136"/>
                    </a:lnTo>
                    <a:lnTo>
                      <a:pt x="39" y="136"/>
                    </a:lnTo>
                    <a:lnTo>
                      <a:pt x="40" y="136"/>
                    </a:lnTo>
                    <a:lnTo>
                      <a:pt x="40" y="134"/>
                    </a:lnTo>
                    <a:lnTo>
                      <a:pt x="40" y="134"/>
                    </a:lnTo>
                    <a:lnTo>
                      <a:pt x="40" y="130"/>
                    </a:lnTo>
                    <a:lnTo>
                      <a:pt x="40" y="128"/>
                    </a:lnTo>
                    <a:lnTo>
                      <a:pt x="39" y="126"/>
                    </a:lnTo>
                    <a:lnTo>
                      <a:pt x="39" y="126"/>
                    </a:lnTo>
                    <a:lnTo>
                      <a:pt x="39" y="121"/>
                    </a:lnTo>
                    <a:lnTo>
                      <a:pt x="40" y="116"/>
                    </a:lnTo>
                    <a:lnTo>
                      <a:pt x="40" y="116"/>
                    </a:lnTo>
                    <a:lnTo>
                      <a:pt x="40" y="115"/>
                    </a:lnTo>
                    <a:lnTo>
                      <a:pt x="41" y="115"/>
                    </a:lnTo>
                    <a:lnTo>
                      <a:pt x="41" y="115"/>
                    </a:lnTo>
                    <a:lnTo>
                      <a:pt x="44" y="112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7" y="108"/>
                    </a:lnTo>
                    <a:lnTo>
                      <a:pt x="48" y="107"/>
                    </a:lnTo>
                    <a:lnTo>
                      <a:pt x="48" y="107"/>
                    </a:lnTo>
                    <a:lnTo>
                      <a:pt x="49" y="98"/>
                    </a:lnTo>
                    <a:lnTo>
                      <a:pt x="49" y="98"/>
                    </a:lnTo>
                    <a:lnTo>
                      <a:pt x="49" y="98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51" y="98"/>
                    </a:lnTo>
                    <a:lnTo>
                      <a:pt x="54" y="96"/>
                    </a:lnTo>
                    <a:lnTo>
                      <a:pt x="54" y="96"/>
                    </a:lnTo>
                    <a:lnTo>
                      <a:pt x="57" y="93"/>
                    </a:lnTo>
                    <a:lnTo>
                      <a:pt x="59" y="91"/>
                    </a:lnTo>
                    <a:lnTo>
                      <a:pt x="59" y="91"/>
                    </a:lnTo>
                    <a:lnTo>
                      <a:pt x="61" y="90"/>
                    </a:lnTo>
                    <a:lnTo>
                      <a:pt x="62" y="88"/>
                    </a:lnTo>
                    <a:lnTo>
                      <a:pt x="62" y="88"/>
                    </a:lnTo>
                    <a:lnTo>
                      <a:pt x="64" y="79"/>
                    </a:lnTo>
                    <a:lnTo>
                      <a:pt x="64" y="79"/>
                    </a:lnTo>
                    <a:lnTo>
                      <a:pt x="64" y="78"/>
                    </a:lnTo>
                    <a:lnTo>
                      <a:pt x="66" y="78"/>
                    </a:lnTo>
                    <a:lnTo>
                      <a:pt x="66" y="78"/>
                    </a:lnTo>
                    <a:lnTo>
                      <a:pt x="68" y="77"/>
                    </a:lnTo>
                    <a:lnTo>
                      <a:pt x="69" y="76"/>
                    </a:lnTo>
                    <a:lnTo>
                      <a:pt x="69" y="76"/>
                    </a:lnTo>
                    <a:lnTo>
                      <a:pt x="70" y="74"/>
                    </a:lnTo>
                    <a:lnTo>
                      <a:pt x="70" y="74"/>
                    </a:lnTo>
                    <a:lnTo>
                      <a:pt x="69" y="70"/>
                    </a:lnTo>
                    <a:lnTo>
                      <a:pt x="69" y="70"/>
                    </a:lnTo>
                    <a:lnTo>
                      <a:pt x="66" y="67"/>
                    </a:lnTo>
                    <a:lnTo>
                      <a:pt x="66" y="65"/>
                    </a:lnTo>
                    <a:lnTo>
                      <a:pt x="66" y="65"/>
                    </a:lnTo>
                    <a:lnTo>
                      <a:pt x="64" y="62"/>
                    </a:lnTo>
                    <a:lnTo>
                      <a:pt x="64" y="62"/>
                    </a:lnTo>
                    <a:lnTo>
                      <a:pt x="61" y="59"/>
                    </a:lnTo>
                    <a:lnTo>
                      <a:pt x="61" y="59"/>
                    </a:lnTo>
                    <a:lnTo>
                      <a:pt x="58" y="60"/>
                    </a:lnTo>
                    <a:lnTo>
                      <a:pt x="56" y="62"/>
                    </a:lnTo>
                    <a:lnTo>
                      <a:pt x="56" y="62"/>
                    </a:lnTo>
                    <a:lnTo>
                      <a:pt x="55" y="62"/>
                    </a:lnTo>
                    <a:lnTo>
                      <a:pt x="54" y="62"/>
                    </a:lnTo>
                    <a:lnTo>
                      <a:pt x="50" y="62"/>
                    </a:lnTo>
                    <a:lnTo>
                      <a:pt x="50" y="62"/>
                    </a:lnTo>
                    <a:lnTo>
                      <a:pt x="48" y="64"/>
                    </a:lnTo>
                    <a:lnTo>
                      <a:pt x="48" y="66"/>
                    </a:lnTo>
                    <a:lnTo>
                      <a:pt x="48" y="72"/>
                    </a:lnTo>
                    <a:lnTo>
                      <a:pt x="48" y="72"/>
                    </a:lnTo>
                    <a:lnTo>
                      <a:pt x="48" y="72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46" y="75"/>
                    </a:lnTo>
                    <a:lnTo>
                      <a:pt x="41" y="75"/>
                    </a:lnTo>
                    <a:lnTo>
                      <a:pt x="41" y="75"/>
                    </a:lnTo>
                    <a:lnTo>
                      <a:pt x="38" y="73"/>
                    </a:lnTo>
                    <a:lnTo>
                      <a:pt x="37" y="69"/>
                    </a:lnTo>
                    <a:lnTo>
                      <a:pt x="37" y="69"/>
                    </a:lnTo>
                    <a:lnTo>
                      <a:pt x="37" y="67"/>
                    </a:lnTo>
                    <a:lnTo>
                      <a:pt x="38" y="65"/>
                    </a:lnTo>
                    <a:lnTo>
                      <a:pt x="38" y="65"/>
                    </a:lnTo>
                    <a:lnTo>
                      <a:pt x="39" y="64"/>
                    </a:lnTo>
                    <a:lnTo>
                      <a:pt x="39" y="64"/>
                    </a:lnTo>
                    <a:lnTo>
                      <a:pt x="44" y="60"/>
                    </a:lnTo>
                    <a:lnTo>
                      <a:pt x="45" y="59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45" y="56"/>
                    </a:lnTo>
                    <a:lnTo>
                      <a:pt x="44" y="55"/>
                    </a:lnTo>
                    <a:lnTo>
                      <a:pt x="44" y="55"/>
                    </a:lnTo>
                    <a:lnTo>
                      <a:pt x="39" y="55"/>
                    </a:lnTo>
                    <a:lnTo>
                      <a:pt x="39" y="55"/>
                    </a:lnTo>
                    <a:lnTo>
                      <a:pt x="38" y="55"/>
                    </a:lnTo>
                    <a:lnTo>
                      <a:pt x="38" y="55"/>
                    </a:lnTo>
                    <a:lnTo>
                      <a:pt x="38" y="55"/>
                    </a:lnTo>
                    <a:lnTo>
                      <a:pt x="38" y="55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7" y="53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42" y="43"/>
                    </a:lnTo>
                    <a:lnTo>
                      <a:pt x="51" y="35"/>
                    </a:lnTo>
                    <a:lnTo>
                      <a:pt x="60" y="28"/>
                    </a:lnTo>
                    <a:lnTo>
                      <a:pt x="70" y="23"/>
                    </a:lnTo>
                    <a:lnTo>
                      <a:pt x="80" y="17"/>
                    </a:lnTo>
                    <a:lnTo>
                      <a:pt x="91" y="14"/>
                    </a:lnTo>
                    <a:lnTo>
                      <a:pt x="102" y="11"/>
                    </a:lnTo>
                    <a:lnTo>
                      <a:pt x="114" y="8"/>
                    </a:lnTo>
                    <a:lnTo>
                      <a:pt x="112" y="12"/>
                    </a:lnTo>
                    <a:lnTo>
                      <a:pt x="112" y="12"/>
                    </a:lnTo>
                    <a:lnTo>
                      <a:pt x="111" y="13"/>
                    </a:lnTo>
                    <a:lnTo>
                      <a:pt x="111" y="15"/>
                    </a:lnTo>
                    <a:lnTo>
                      <a:pt x="111" y="16"/>
                    </a:lnTo>
                    <a:lnTo>
                      <a:pt x="111" y="17"/>
                    </a:lnTo>
                    <a:lnTo>
                      <a:pt x="111" y="21"/>
                    </a:lnTo>
                    <a:lnTo>
                      <a:pt x="111" y="21"/>
                    </a:lnTo>
                    <a:lnTo>
                      <a:pt x="111" y="22"/>
                    </a:lnTo>
                    <a:lnTo>
                      <a:pt x="112" y="23"/>
                    </a:lnTo>
                    <a:lnTo>
                      <a:pt x="112" y="23"/>
                    </a:lnTo>
                    <a:lnTo>
                      <a:pt x="112" y="23"/>
                    </a:lnTo>
                    <a:lnTo>
                      <a:pt x="112" y="25"/>
                    </a:lnTo>
                    <a:lnTo>
                      <a:pt x="112" y="25"/>
                    </a:lnTo>
                    <a:lnTo>
                      <a:pt x="114" y="27"/>
                    </a:lnTo>
                    <a:lnTo>
                      <a:pt x="114" y="27"/>
                    </a:lnTo>
                    <a:lnTo>
                      <a:pt x="114" y="27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21" y="29"/>
                    </a:lnTo>
                    <a:lnTo>
                      <a:pt x="124" y="29"/>
                    </a:lnTo>
                    <a:lnTo>
                      <a:pt x="124" y="29"/>
                    </a:lnTo>
                    <a:lnTo>
                      <a:pt x="126" y="28"/>
                    </a:lnTo>
                    <a:lnTo>
                      <a:pt x="126" y="27"/>
                    </a:lnTo>
                    <a:lnTo>
                      <a:pt x="126" y="27"/>
                    </a:lnTo>
                    <a:lnTo>
                      <a:pt x="126" y="26"/>
                    </a:lnTo>
                    <a:lnTo>
                      <a:pt x="124" y="25"/>
                    </a:lnTo>
                    <a:lnTo>
                      <a:pt x="124" y="25"/>
                    </a:lnTo>
                    <a:lnTo>
                      <a:pt x="123" y="23"/>
                    </a:lnTo>
                    <a:lnTo>
                      <a:pt x="123" y="22"/>
                    </a:lnTo>
                    <a:lnTo>
                      <a:pt x="123" y="22"/>
                    </a:lnTo>
                    <a:lnTo>
                      <a:pt x="123" y="22"/>
                    </a:lnTo>
                    <a:lnTo>
                      <a:pt x="123" y="22"/>
                    </a:lnTo>
                    <a:lnTo>
                      <a:pt x="123" y="18"/>
                    </a:lnTo>
                    <a:lnTo>
                      <a:pt x="124" y="16"/>
                    </a:lnTo>
                    <a:lnTo>
                      <a:pt x="124" y="16"/>
                    </a:lnTo>
                    <a:lnTo>
                      <a:pt x="126" y="15"/>
                    </a:lnTo>
                    <a:lnTo>
                      <a:pt x="126" y="15"/>
                    </a:lnTo>
                    <a:lnTo>
                      <a:pt x="127" y="15"/>
                    </a:lnTo>
                    <a:lnTo>
                      <a:pt x="127" y="15"/>
                    </a:lnTo>
                    <a:lnTo>
                      <a:pt x="128" y="17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31" y="19"/>
                    </a:lnTo>
                    <a:lnTo>
                      <a:pt x="131" y="19"/>
                    </a:lnTo>
                    <a:lnTo>
                      <a:pt x="132" y="19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4" y="23"/>
                    </a:lnTo>
                    <a:lnTo>
                      <a:pt x="134" y="24"/>
                    </a:lnTo>
                    <a:lnTo>
                      <a:pt x="134" y="24"/>
                    </a:lnTo>
                    <a:lnTo>
                      <a:pt x="134" y="24"/>
                    </a:lnTo>
                    <a:lnTo>
                      <a:pt x="137" y="25"/>
                    </a:lnTo>
                    <a:lnTo>
                      <a:pt x="137" y="25"/>
                    </a:lnTo>
                    <a:lnTo>
                      <a:pt x="136" y="26"/>
                    </a:lnTo>
                    <a:lnTo>
                      <a:pt x="136" y="26"/>
                    </a:lnTo>
                    <a:lnTo>
                      <a:pt x="133" y="27"/>
                    </a:lnTo>
                    <a:lnTo>
                      <a:pt x="133" y="29"/>
                    </a:lnTo>
                    <a:lnTo>
                      <a:pt x="133" y="29"/>
                    </a:lnTo>
                    <a:lnTo>
                      <a:pt x="133" y="29"/>
                    </a:lnTo>
                    <a:lnTo>
                      <a:pt x="133" y="29"/>
                    </a:lnTo>
                    <a:lnTo>
                      <a:pt x="132" y="33"/>
                    </a:lnTo>
                    <a:lnTo>
                      <a:pt x="132" y="33"/>
                    </a:lnTo>
                    <a:lnTo>
                      <a:pt x="133" y="34"/>
                    </a:lnTo>
                    <a:lnTo>
                      <a:pt x="133" y="34"/>
                    </a:lnTo>
                    <a:lnTo>
                      <a:pt x="133" y="35"/>
                    </a:lnTo>
                    <a:lnTo>
                      <a:pt x="133" y="35"/>
                    </a:lnTo>
                    <a:lnTo>
                      <a:pt x="133" y="36"/>
                    </a:lnTo>
                    <a:lnTo>
                      <a:pt x="133" y="36"/>
                    </a:lnTo>
                    <a:lnTo>
                      <a:pt x="132" y="38"/>
                    </a:lnTo>
                    <a:lnTo>
                      <a:pt x="132" y="38"/>
                    </a:lnTo>
                    <a:lnTo>
                      <a:pt x="132" y="41"/>
                    </a:lnTo>
                    <a:lnTo>
                      <a:pt x="132" y="41"/>
                    </a:lnTo>
                    <a:lnTo>
                      <a:pt x="133" y="43"/>
                    </a:lnTo>
                    <a:lnTo>
                      <a:pt x="133" y="43"/>
                    </a:lnTo>
                    <a:lnTo>
                      <a:pt x="134" y="43"/>
                    </a:lnTo>
                    <a:lnTo>
                      <a:pt x="134" y="43"/>
                    </a:lnTo>
                    <a:lnTo>
                      <a:pt x="133" y="45"/>
                    </a:lnTo>
                    <a:lnTo>
                      <a:pt x="133" y="45"/>
                    </a:lnTo>
                    <a:lnTo>
                      <a:pt x="133" y="48"/>
                    </a:lnTo>
                    <a:lnTo>
                      <a:pt x="133" y="48"/>
                    </a:lnTo>
                    <a:lnTo>
                      <a:pt x="133" y="49"/>
                    </a:lnTo>
                    <a:lnTo>
                      <a:pt x="133" y="49"/>
                    </a:lnTo>
                    <a:lnTo>
                      <a:pt x="133" y="50"/>
                    </a:lnTo>
                    <a:lnTo>
                      <a:pt x="136" y="52"/>
                    </a:lnTo>
                    <a:lnTo>
                      <a:pt x="137" y="52"/>
                    </a:lnTo>
                    <a:lnTo>
                      <a:pt x="137" y="52"/>
                    </a:lnTo>
                    <a:lnTo>
                      <a:pt x="138" y="52"/>
                    </a:lnTo>
                    <a:lnTo>
                      <a:pt x="138" y="52"/>
                    </a:lnTo>
                    <a:lnTo>
                      <a:pt x="138" y="54"/>
                    </a:lnTo>
                    <a:lnTo>
                      <a:pt x="138" y="54"/>
                    </a:lnTo>
                    <a:lnTo>
                      <a:pt x="138" y="54"/>
                    </a:lnTo>
                    <a:lnTo>
                      <a:pt x="139" y="55"/>
                    </a:lnTo>
                    <a:lnTo>
                      <a:pt x="140" y="56"/>
                    </a:lnTo>
                    <a:lnTo>
                      <a:pt x="141" y="56"/>
                    </a:lnTo>
                    <a:lnTo>
                      <a:pt x="141" y="55"/>
                    </a:lnTo>
                    <a:lnTo>
                      <a:pt x="141" y="55"/>
                    </a:lnTo>
                    <a:lnTo>
                      <a:pt x="142" y="55"/>
                    </a:lnTo>
                    <a:lnTo>
                      <a:pt x="142" y="55"/>
                    </a:lnTo>
                    <a:lnTo>
                      <a:pt x="142" y="55"/>
                    </a:lnTo>
                    <a:lnTo>
                      <a:pt x="142" y="55"/>
                    </a:lnTo>
                    <a:lnTo>
                      <a:pt x="142" y="55"/>
                    </a:lnTo>
                    <a:lnTo>
                      <a:pt x="142" y="55"/>
                    </a:lnTo>
                    <a:lnTo>
                      <a:pt x="141" y="58"/>
                    </a:lnTo>
                    <a:lnTo>
                      <a:pt x="141" y="58"/>
                    </a:lnTo>
                    <a:lnTo>
                      <a:pt x="139" y="59"/>
                    </a:lnTo>
                    <a:lnTo>
                      <a:pt x="139" y="62"/>
                    </a:lnTo>
                    <a:lnTo>
                      <a:pt x="139" y="62"/>
                    </a:lnTo>
                    <a:lnTo>
                      <a:pt x="139" y="63"/>
                    </a:lnTo>
                    <a:lnTo>
                      <a:pt x="139" y="63"/>
                    </a:lnTo>
                    <a:lnTo>
                      <a:pt x="140" y="65"/>
                    </a:lnTo>
                    <a:lnTo>
                      <a:pt x="140" y="65"/>
                    </a:lnTo>
                    <a:lnTo>
                      <a:pt x="141" y="67"/>
                    </a:lnTo>
                    <a:lnTo>
                      <a:pt x="141" y="67"/>
                    </a:lnTo>
                    <a:lnTo>
                      <a:pt x="141" y="67"/>
                    </a:lnTo>
                    <a:lnTo>
                      <a:pt x="142" y="68"/>
                    </a:lnTo>
                    <a:lnTo>
                      <a:pt x="143" y="70"/>
                    </a:lnTo>
                    <a:lnTo>
                      <a:pt x="143" y="70"/>
                    </a:lnTo>
                    <a:lnTo>
                      <a:pt x="148" y="69"/>
                    </a:lnTo>
                    <a:lnTo>
                      <a:pt x="148" y="69"/>
                    </a:lnTo>
                    <a:lnTo>
                      <a:pt x="149" y="70"/>
                    </a:lnTo>
                    <a:lnTo>
                      <a:pt x="153" y="69"/>
                    </a:lnTo>
                    <a:lnTo>
                      <a:pt x="155" y="68"/>
                    </a:lnTo>
                    <a:lnTo>
                      <a:pt x="155" y="68"/>
                    </a:lnTo>
                    <a:lnTo>
                      <a:pt x="158" y="65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8" y="59"/>
                    </a:lnTo>
                    <a:lnTo>
                      <a:pt x="158" y="59"/>
                    </a:lnTo>
                    <a:lnTo>
                      <a:pt x="158" y="57"/>
                    </a:lnTo>
                    <a:lnTo>
                      <a:pt x="158" y="57"/>
                    </a:lnTo>
                    <a:lnTo>
                      <a:pt x="157" y="56"/>
                    </a:lnTo>
                    <a:lnTo>
                      <a:pt x="157" y="56"/>
                    </a:lnTo>
                    <a:lnTo>
                      <a:pt x="158" y="55"/>
                    </a:lnTo>
                    <a:lnTo>
                      <a:pt x="158" y="55"/>
                    </a:lnTo>
                    <a:lnTo>
                      <a:pt x="159" y="53"/>
                    </a:lnTo>
                    <a:lnTo>
                      <a:pt x="160" y="50"/>
                    </a:lnTo>
                    <a:lnTo>
                      <a:pt x="160" y="50"/>
                    </a:lnTo>
                    <a:lnTo>
                      <a:pt x="161" y="49"/>
                    </a:lnTo>
                    <a:lnTo>
                      <a:pt x="161" y="49"/>
                    </a:lnTo>
                    <a:lnTo>
                      <a:pt x="164" y="52"/>
                    </a:lnTo>
                    <a:lnTo>
                      <a:pt x="164" y="50"/>
                    </a:lnTo>
                    <a:lnTo>
                      <a:pt x="164" y="50"/>
                    </a:lnTo>
                    <a:lnTo>
                      <a:pt x="165" y="50"/>
                    </a:lnTo>
                    <a:lnTo>
                      <a:pt x="167" y="48"/>
                    </a:lnTo>
                    <a:lnTo>
                      <a:pt x="168" y="48"/>
                    </a:lnTo>
                    <a:lnTo>
                      <a:pt x="167" y="48"/>
                    </a:lnTo>
                    <a:lnTo>
                      <a:pt x="164" y="45"/>
                    </a:lnTo>
                    <a:lnTo>
                      <a:pt x="164" y="45"/>
                    </a:lnTo>
                    <a:lnTo>
                      <a:pt x="163" y="43"/>
                    </a:lnTo>
                    <a:lnTo>
                      <a:pt x="163" y="43"/>
                    </a:lnTo>
                    <a:lnTo>
                      <a:pt x="163" y="43"/>
                    </a:lnTo>
                    <a:lnTo>
                      <a:pt x="163" y="43"/>
                    </a:lnTo>
                    <a:lnTo>
                      <a:pt x="165" y="43"/>
                    </a:lnTo>
                    <a:lnTo>
                      <a:pt x="168" y="43"/>
                    </a:lnTo>
                    <a:lnTo>
                      <a:pt x="168" y="43"/>
                    </a:lnTo>
                    <a:lnTo>
                      <a:pt x="169" y="43"/>
                    </a:lnTo>
                    <a:lnTo>
                      <a:pt x="169" y="43"/>
                    </a:lnTo>
                    <a:lnTo>
                      <a:pt x="170" y="42"/>
                    </a:lnTo>
                    <a:lnTo>
                      <a:pt x="171" y="38"/>
                    </a:lnTo>
                    <a:lnTo>
                      <a:pt x="171" y="38"/>
                    </a:lnTo>
                    <a:lnTo>
                      <a:pt x="172" y="37"/>
                    </a:lnTo>
                    <a:lnTo>
                      <a:pt x="173" y="36"/>
                    </a:lnTo>
                    <a:lnTo>
                      <a:pt x="175" y="36"/>
                    </a:lnTo>
                    <a:lnTo>
                      <a:pt x="175" y="36"/>
                    </a:lnTo>
                    <a:lnTo>
                      <a:pt x="179" y="37"/>
                    </a:lnTo>
                    <a:lnTo>
                      <a:pt x="181" y="36"/>
                    </a:lnTo>
                    <a:lnTo>
                      <a:pt x="181" y="36"/>
                    </a:lnTo>
                    <a:lnTo>
                      <a:pt x="183" y="36"/>
                    </a:lnTo>
                    <a:lnTo>
                      <a:pt x="184" y="36"/>
                    </a:lnTo>
                    <a:lnTo>
                      <a:pt x="184" y="36"/>
                    </a:lnTo>
                    <a:lnTo>
                      <a:pt x="185" y="37"/>
                    </a:lnTo>
                    <a:lnTo>
                      <a:pt x="185" y="37"/>
                    </a:lnTo>
                    <a:lnTo>
                      <a:pt x="186" y="39"/>
                    </a:lnTo>
                    <a:lnTo>
                      <a:pt x="188" y="41"/>
                    </a:lnTo>
                    <a:lnTo>
                      <a:pt x="188" y="41"/>
                    </a:lnTo>
                    <a:lnTo>
                      <a:pt x="188" y="42"/>
                    </a:lnTo>
                    <a:lnTo>
                      <a:pt x="188" y="42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3" y="43"/>
                    </a:lnTo>
                    <a:lnTo>
                      <a:pt x="183" y="43"/>
                    </a:lnTo>
                    <a:lnTo>
                      <a:pt x="181" y="44"/>
                    </a:lnTo>
                    <a:lnTo>
                      <a:pt x="179" y="47"/>
                    </a:lnTo>
                    <a:lnTo>
                      <a:pt x="179" y="47"/>
                    </a:lnTo>
                    <a:lnTo>
                      <a:pt x="179" y="47"/>
                    </a:lnTo>
                    <a:lnTo>
                      <a:pt x="179" y="47"/>
                    </a:lnTo>
                    <a:lnTo>
                      <a:pt x="178" y="49"/>
                    </a:lnTo>
                    <a:lnTo>
                      <a:pt x="178" y="49"/>
                    </a:lnTo>
                    <a:lnTo>
                      <a:pt x="179" y="49"/>
                    </a:lnTo>
                    <a:lnTo>
                      <a:pt x="179" y="49"/>
                    </a:lnTo>
                    <a:lnTo>
                      <a:pt x="178" y="50"/>
                    </a:lnTo>
                    <a:lnTo>
                      <a:pt x="177" y="50"/>
                    </a:lnTo>
                    <a:lnTo>
                      <a:pt x="177" y="50"/>
                    </a:lnTo>
                    <a:lnTo>
                      <a:pt x="175" y="52"/>
                    </a:lnTo>
                    <a:lnTo>
                      <a:pt x="175" y="52"/>
                    </a:lnTo>
                    <a:lnTo>
                      <a:pt x="170" y="53"/>
                    </a:lnTo>
                    <a:lnTo>
                      <a:pt x="168" y="55"/>
                    </a:lnTo>
                    <a:lnTo>
                      <a:pt x="165" y="56"/>
                    </a:lnTo>
                    <a:lnTo>
                      <a:pt x="165" y="56"/>
                    </a:lnTo>
                    <a:lnTo>
                      <a:pt x="163" y="60"/>
                    </a:lnTo>
                    <a:lnTo>
                      <a:pt x="162" y="63"/>
                    </a:lnTo>
                    <a:lnTo>
                      <a:pt x="162" y="63"/>
                    </a:lnTo>
                    <a:lnTo>
                      <a:pt x="162" y="65"/>
                    </a:lnTo>
                    <a:lnTo>
                      <a:pt x="160" y="67"/>
                    </a:lnTo>
                    <a:lnTo>
                      <a:pt x="153" y="74"/>
                    </a:lnTo>
                    <a:lnTo>
                      <a:pt x="153" y="74"/>
                    </a:lnTo>
                    <a:lnTo>
                      <a:pt x="152" y="76"/>
                    </a:lnTo>
                    <a:lnTo>
                      <a:pt x="152" y="78"/>
                    </a:lnTo>
                    <a:lnTo>
                      <a:pt x="152" y="78"/>
                    </a:lnTo>
                    <a:lnTo>
                      <a:pt x="152" y="81"/>
                    </a:lnTo>
                    <a:lnTo>
                      <a:pt x="152" y="81"/>
                    </a:lnTo>
                    <a:lnTo>
                      <a:pt x="152" y="86"/>
                    </a:lnTo>
                    <a:lnTo>
                      <a:pt x="152" y="86"/>
                    </a:lnTo>
                    <a:lnTo>
                      <a:pt x="152" y="90"/>
                    </a:lnTo>
                    <a:lnTo>
                      <a:pt x="152" y="90"/>
                    </a:lnTo>
                    <a:lnTo>
                      <a:pt x="151" y="94"/>
                    </a:lnTo>
                    <a:lnTo>
                      <a:pt x="151" y="94"/>
                    </a:lnTo>
                    <a:lnTo>
                      <a:pt x="152" y="97"/>
                    </a:lnTo>
                    <a:lnTo>
                      <a:pt x="152" y="97"/>
                    </a:lnTo>
                    <a:lnTo>
                      <a:pt x="153" y="104"/>
                    </a:lnTo>
                    <a:lnTo>
                      <a:pt x="153" y="104"/>
                    </a:lnTo>
                    <a:lnTo>
                      <a:pt x="152" y="110"/>
                    </a:lnTo>
                    <a:lnTo>
                      <a:pt x="152" y="111"/>
                    </a:lnTo>
                    <a:lnTo>
                      <a:pt x="152" y="111"/>
                    </a:lnTo>
                    <a:lnTo>
                      <a:pt x="157" y="115"/>
                    </a:lnTo>
                    <a:lnTo>
                      <a:pt x="157" y="115"/>
                    </a:lnTo>
                    <a:lnTo>
                      <a:pt x="157" y="118"/>
                    </a:lnTo>
                    <a:lnTo>
                      <a:pt x="159" y="120"/>
                    </a:lnTo>
                    <a:lnTo>
                      <a:pt x="159" y="120"/>
                    </a:lnTo>
                    <a:lnTo>
                      <a:pt x="160" y="121"/>
                    </a:lnTo>
                    <a:lnTo>
                      <a:pt x="160" y="122"/>
                    </a:lnTo>
                    <a:lnTo>
                      <a:pt x="160" y="122"/>
                    </a:lnTo>
                    <a:lnTo>
                      <a:pt x="160" y="124"/>
                    </a:lnTo>
                    <a:lnTo>
                      <a:pt x="160" y="124"/>
                    </a:lnTo>
                    <a:lnTo>
                      <a:pt x="160" y="125"/>
                    </a:lnTo>
                    <a:lnTo>
                      <a:pt x="160" y="125"/>
                    </a:lnTo>
                    <a:lnTo>
                      <a:pt x="160" y="126"/>
                    </a:lnTo>
                    <a:lnTo>
                      <a:pt x="161" y="128"/>
                    </a:lnTo>
                    <a:lnTo>
                      <a:pt x="167" y="129"/>
                    </a:lnTo>
                    <a:lnTo>
                      <a:pt x="167" y="129"/>
                    </a:lnTo>
                    <a:lnTo>
                      <a:pt x="169" y="130"/>
                    </a:lnTo>
                    <a:lnTo>
                      <a:pt x="169" y="130"/>
                    </a:lnTo>
                    <a:lnTo>
                      <a:pt x="173" y="131"/>
                    </a:lnTo>
                    <a:lnTo>
                      <a:pt x="181" y="134"/>
                    </a:lnTo>
                    <a:lnTo>
                      <a:pt x="182" y="134"/>
                    </a:lnTo>
                    <a:lnTo>
                      <a:pt x="182" y="134"/>
                    </a:lnTo>
                    <a:lnTo>
                      <a:pt x="182" y="134"/>
                    </a:lnTo>
                    <a:lnTo>
                      <a:pt x="183" y="134"/>
                    </a:lnTo>
                    <a:lnTo>
                      <a:pt x="186" y="132"/>
                    </a:lnTo>
                    <a:lnTo>
                      <a:pt x="186" y="131"/>
                    </a:lnTo>
                    <a:lnTo>
                      <a:pt x="186" y="131"/>
                    </a:lnTo>
                    <a:lnTo>
                      <a:pt x="186" y="131"/>
                    </a:lnTo>
                    <a:lnTo>
                      <a:pt x="188" y="130"/>
                    </a:lnTo>
                    <a:lnTo>
                      <a:pt x="189" y="129"/>
                    </a:lnTo>
                    <a:lnTo>
                      <a:pt x="189" y="129"/>
                    </a:lnTo>
                    <a:lnTo>
                      <a:pt x="191" y="129"/>
                    </a:lnTo>
                    <a:lnTo>
                      <a:pt x="193" y="126"/>
                    </a:lnTo>
                    <a:lnTo>
                      <a:pt x="193" y="126"/>
                    </a:lnTo>
                    <a:lnTo>
                      <a:pt x="195" y="124"/>
                    </a:lnTo>
                    <a:lnTo>
                      <a:pt x="198" y="121"/>
                    </a:lnTo>
                    <a:lnTo>
                      <a:pt x="198" y="121"/>
                    </a:lnTo>
                    <a:lnTo>
                      <a:pt x="200" y="121"/>
                    </a:lnTo>
                    <a:lnTo>
                      <a:pt x="200" y="121"/>
                    </a:lnTo>
                    <a:lnTo>
                      <a:pt x="201" y="122"/>
                    </a:lnTo>
                    <a:lnTo>
                      <a:pt x="203" y="121"/>
                    </a:lnTo>
                    <a:lnTo>
                      <a:pt x="205" y="119"/>
                    </a:lnTo>
                    <a:lnTo>
                      <a:pt x="205" y="119"/>
                    </a:lnTo>
                    <a:lnTo>
                      <a:pt x="208" y="117"/>
                    </a:lnTo>
                    <a:lnTo>
                      <a:pt x="209" y="117"/>
                    </a:lnTo>
                    <a:lnTo>
                      <a:pt x="209" y="117"/>
                    </a:lnTo>
                    <a:lnTo>
                      <a:pt x="211" y="118"/>
                    </a:lnTo>
                    <a:lnTo>
                      <a:pt x="211" y="118"/>
                    </a:lnTo>
                    <a:lnTo>
                      <a:pt x="211" y="119"/>
                    </a:lnTo>
                    <a:lnTo>
                      <a:pt x="211" y="119"/>
                    </a:lnTo>
                    <a:lnTo>
                      <a:pt x="211" y="121"/>
                    </a:lnTo>
                    <a:lnTo>
                      <a:pt x="213" y="122"/>
                    </a:lnTo>
                    <a:lnTo>
                      <a:pt x="213" y="122"/>
                    </a:lnTo>
                    <a:lnTo>
                      <a:pt x="213" y="124"/>
                    </a:lnTo>
                    <a:lnTo>
                      <a:pt x="213" y="124"/>
                    </a:lnTo>
                    <a:lnTo>
                      <a:pt x="213" y="124"/>
                    </a:lnTo>
                    <a:lnTo>
                      <a:pt x="213" y="124"/>
                    </a:lnTo>
                    <a:lnTo>
                      <a:pt x="212" y="127"/>
                    </a:lnTo>
                    <a:lnTo>
                      <a:pt x="211" y="129"/>
                    </a:lnTo>
                    <a:lnTo>
                      <a:pt x="211" y="129"/>
                    </a:lnTo>
                    <a:lnTo>
                      <a:pt x="212" y="131"/>
                    </a:lnTo>
                    <a:lnTo>
                      <a:pt x="213" y="132"/>
                    </a:lnTo>
                    <a:lnTo>
                      <a:pt x="213" y="132"/>
                    </a:lnTo>
                    <a:lnTo>
                      <a:pt x="215" y="134"/>
                    </a:lnTo>
                    <a:lnTo>
                      <a:pt x="215" y="134"/>
                    </a:lnTo>
                    <a:lnTo>
                      <a:pt x="216" y="135"/>
                    </a:lnTo>
                    <a:lnTo>
                      <a:pt x="218" y="137"/>
                    </a:lnTo>
                    <a:lnTo>
                      <a:pt x="218" y="137"/>
                    </a:lnTo>
                    <a:lnTo>
                      <a:pt x="219" y="139"/>
                    </a:lnTo>
                    <a:lnTo>
                      <a:pt x="220" y="140"/>
                    </a:lnTo>
                    <a:lnTo>
                      <a:pt x="220" y="140"/>
                    </a:lnTo>
                    <a:lnTo>
                      <a:pt x="221" y="140"/>
                    </a:lnTo>
                    <a:lnTo>
                      <a:pt x="222" y="143"/>
                    </a:lnTo>
                    <a:lnTo>
                      <a:pt x="222" y="143"/>
                    </a:lnTo>
                    <a:lnTo>
                      <a:pt x="222" y="143"/>
                    </a:lnTo>
                    <a:lnTo>
                      <a:pt x="222" y="143"/>
                    </a:lnTo>
                    <a:lnTo>
                      <a:pt x="222" y="146"/>
                    </a:lnTo>
                    <a:lnTo>
                      <a:pt x="223" y="147"/>
                    </a:lnTo>
                    <a:lnTo>
                      <a:pt x="223" y="147"/>
                    </a:lnTo>
                    <a:lnTo>
                      <a:pt x="224" y="149"/>
                    </a:lnTo>
                    <a:lnTo>
                      <a:pt x="225" y="157"/>
                    </a:lnTo>
                    <a:lnTo>
                      <a:pt x="225" y="157"/>
                    </a:lnTo>
                    <a:lnTo>
                      <a:pt x="225" y="158"/>
                    </a:lnTo>
                    <a:lnTo>
                      <a:pt x="225" y="158"/>
                    </a:lnTo>
                    <a:lnTo>
                      <a:pt x="226" y="160"/>
                    </a:lnTo>
                    <a:lnTo>
                      <a:pt x="229" y="161"/>
                    </a:lnTo>
                    <a:lnTo>
                      <a:pt x="230" y="161"/>
                    </a:lnTo>
                    <a:lnTo>
                      <a:pt x="230" y="161"/>
                    </a:lnTo>
                    <a:lnTo>
                      <a:pt x="230" y="161"/>
                    </a:lnTo>
                    <a:lnTo>
                      <a:pt x="232" y="158"/>
                    </a:lnTo>
                    <a:lnTo>
                      <a:pt x="233" y="156"/>
                    </a:lnTo>
                    <a:lnTo>
                      <a:pt x="233" y="156"/>
                    </a:lnTo>
                    <a:lnTo>
                      <a:pt x="233" y="153"/>
                    </a:lnTo>
                    <a:lnTo>
                      <a:pt x="234" y="152"/>
                    </a:lnTo>
                    <a:lnTo>
                      <a:pt x="234" y="152"/>
                    </a:lnTo>
                    <a:lnTo>
                      <a:pt x="235" y="150"/>
                    </a:lnTo>
                    <a:lnTo>
                      <a:pt x="235" y="147"/>
                    </a:lnTo>
                    <a:lnTo>
                      <a:pt x="235" y="147"/>
                    </a:lnTo>
                    <a:lnTo>
                      <a:pt x="236" y="140"/>
                    </a:lnTo>
                    <a:lnTo>
                      <a:pt x="240" y="129"/>
                    </a:lnTo>
                    <a:lnTo>
                      <a:pt x="240" y="129"/>
                    </a:lnTo>
                    <a:lnTo>
                      <a:pt x="241" y="126"/>
                    </a:lnTo>
                    <a:lnTo>
                      <a:pt x="241" y="122"/>
                    </a:lnTo>
                    <a:lnTo>
                      <a:pt x="241" y="115"/>
                    </a:lnTo>
                    <a:lnTo>
                      <a:pt x="241" y="115"/>
                    </a:lnTo>
                    <a:lnTo>
                      <a:pt x="242" y="109"/>
                    </a:lnTo>
                    <a:lnTo>
                      <a:pt x="242" y="109"/>
                    </a:lnTo>
                    <a:lnTo>
                      <a:pt x="243" y="125"/>
                    </a:lnTo>
                    <a:lnTo>
                      <a:pt x="243" y="125"/>
                    </a:lnTo>
                    <a:lnTo>
                      <a:pt x="242" y="137"/>
                    </a:lnTo>
                    <a:lnTo>
                      <a:pt x="241" y="148"/>
                    </a:lnTo>
                    <a:lnTo>
                      <a:pt x="237" y="159"/>
                    </a:lnTo>
                    <a:lnTo>
                      <a:pt x="234" y="169"/>
                    </a:lnTo>
                    <a:lnTo>
                      <a:pt x="229" y="179"/>
                    </a:lnTo>
                    <a:lnTo>
                      <a:pt x="223" y="189"/>
                    </a:lnTo>
                    <a:lnTo>
                      <a:pt x="218" y="198"/>
                    </a:lnTo>
                    <a:lnTo>
                      <a:pt x="210" y="205"/>
                    </a:lnTo>
                    <a:lnTo>
                      <a:pt x="202" y="213"/>
                    </a:lnTo>
                    <a:lnTo>
                      <a:pt x="193" y="220"/>
                    </a:lnTo>
                    <a:lnTo>
                      <a:pt x="184" y="225"/>
                    </a:lnTo>
                    <a:lnTo>
                      <a:pt x="174" y="231"/>
                    </a:lnTo>
                    <a:lnTo>
                      <a:pt x="164" y="235"/>
                    </a:lnTo>
                    <a:lnTo>
                      <a:pt x="153" y="238"/>
                    </a:lnTo>
                    <a:lnTo>
                      <a:pt x="142" y="240"/>
                    </a:lnTo>
                    <a:lnTo>
                      <a:pt x="131" y="241"/>
                    </a:lnTo>
                    <a:lnTo>
                      <a:pt x="131" y="241"/>
                    </a:lnTo>
                    <a:close/>
                    <a:moveTo>
                      <a:pt x="126" y="241"/>
                    </a:moveTo>
                    <a:lnTo>
                      <a:pt x="126" y="241"/>
                    </a:lnTo>
                    <a:lnTo>
                      <a:pt x="113" y="241"/>
                    </a:lnTo>
                    <a:lnTo>
                      <a:pt x="113" y="241"/>
                    </a:lnTo>
                    <a:lnTo>
                      <a:pt x="111" y="239"/>
                    </a:lnTo>
                    <a:lnTo>
                      <a:pt x="111" y="239"/>
                    </a:lnTo>
                    <a:lnTo>
                      <a:pt x="107" y="235"/>
                    </a:lnTo>
                    <a:lnTo>
                      <a:pt x="107" y="235"/>
                    </a:lnTo>
                    <a:lnTo>
                      <a:pt x="105" y="234"/>
                    </a:lnTo>
                    <a:lnTo>
                      <a:pt x="105" y="234"/>
                    </a:lnTo>
                    <a:lnTo>
                      <a:pt x="101" y="229"/>
                    </a:lnTo>
                    <a:lnTo>
                      <a:pt x="98" y="227"/>
                    </a:lnTo>
                    <a:lnTo>
                      <a:pt x="98" y="227"/>
                    </a:lnTo>
                    <a:lnTo>
                      <a:pt x="97" y="225"/>
                    </a:lnTo>
                    <a:lnTo>
                      <a:pt x="96" y="224"/>
                    </a:lnTo>
                    <a:lnTo>
                      <a:pt x="96" y="224"/>
                    </a:lnTo>
                    <a:lnTo>
                      <a:pt x="92" y="220"/>
                    </a:lnTo>
                    <a:lnTo>
                      <a:pt x="90" y="218"/>
                    </a:lnTo>
                    <a:lnTo>
                      <a:pt x="90" y="218"/>
                    </a:lnTo>
                    <a:lnTo>
                      <a:pt x="88" y="215"/>
                    </a:lnTo>
                    <a:lnTo>
                      <a:pt x="85" y="213"/>
                    </a:lnTo>
                    <a:lnTo>
                      <a:pt x="85" y="213"/>
                    </a:lnTo>
                    <a:lnTo>
                      <a:pt x="81" y="211"/>
                    </a:lnTo>
                    <a:lnTo>
                      <a:pt x="78" y="211"/>
                    </a:lnTo>
                    <a:lnTo>
                      <a:pt x="78" y="211"/>
                    </a:lnTo>
                    <a:lnTo>
                      <a:pt x="77" y="211"/>
                    </a:lnTo>
                    <a:lnTo>
                      <a:pt x="77" y="211"/>
                    </a:lnTo>
                    <a:lnTo>
                      <a:pt x="73" y="209"/>
                    </a:lnTo>
                    <a:lnTo>
                      <a:pt x="72" y="208"/>
                    </a:lnTo>
                    <a:lnTo>
                      <a:pt x="71" y="208"/>
                    </a:lnTo>
                    <a:lnTo>
                      <a:pt x="71" y="208"/>
                    </a:lnTo>
                    <a:lnTo>
                      <a:pt x="71" y="205"/>
                    </a:lnTo>
                    <a:lnTo>
                      <a:pt x="70" y="202"/>
                    </a:lnTo>
                    <a:lnTo>
                      <a:pt x="70" y="202"/>
                    </a:lnTo>
                    <a:lnTo>
                      <a:pt x="69" y="201"/>
                    </a:lnTo>
                    <a:lnTo>
                      <a:pt x="68" y="200"/>
                    </a:lnTo>
                    <a:lnTo>
                      <a:pt x="66" y="199"/>
                    </a:lnTo>
                    <a:lnTo>
                      <a:pt x="66" y="199"/>
                    </a:lnTo>
                    <a:lnTo>
                      <a:pt x="64" y="199"/>
                    </a:lnTo>
                    <a:lnTo>
                      <a:pt x="62" y="198"/>
                    </a:lnTo>
                    <a:lnTo>
                      <a:pt x="62" y="198"/>
                    </a:lnTo>
                    <a:lnTo>
                      <a:pt x="60" y="196"/>
                    </a:lnTo>
                    <a:lnTo>
                      <a:pt x="60" y="192"/>
                    </a:lnTo>
                    <a:lnTo>
                      <a:pt x="59" y="189"/>
                    </a:lnTo>
                    <a:lnTo>
                      <a:pt x="59" y="189"/>
                    </a:lnTo>
                    <a:lnTo>
                      <a:pt x="57" y="184"/>
                    </a:lnTo>
                    <a:lnTo>
                      <a:pt x="56" y="181"/>
                    </a:lnTo>
                    <a:lnTo>
                      <a:pt x="56" y="178"/>
                    </a:lnTo>
                    <a:lnTo>
                      <a:pt x="56" y="178"/>
                    </a:lnTo>
                    <a:lnTo>
                      <a:pt x="54" y="176"/>
                    </a:lnTo>
                    <a:lnTo>
                      <a:pt x="50" y="173"/>
                    </a:lnTo>
                    <a:lnTo>
                      <a:pt x="42" y="173"/>
                    </a:lnTo>
                    <a:lnTo>
                      <a:pt x="42" y="173"/>
                    </a:lnTo>
                    <a:lnTo>
                      <a:pt x="41" y="173"/>
                    </a:lnTo>
                    <a:lnTo>
                      <a:pt x="41" y="172"/>
                    </a:lnTo>
                    <a:lnTo>
                      <a:pt x="41" y="172"/>
                    </a:lnTo>
                    <a:lnTo>
                      <a:pt x="39" y="172"/>
                    </a:lnTo>
                    <a:lnTo>
                      <a:pt x="36" y="172"/>
                    </a:lnTo>
                    <a:lnTo>
                      <a:pt x="36" y="172"/>
                    </a:lnTo>
                    <a:lnTo>
                      <a:pt x="34" y="170"/>
                    </a:lnTo>
                    <a:lnTo>
                      <a:pt x="31" y="167"/>
                    </a:lnTo>
                    <a:lnTo>
                      <a:pt x="29" y="163"/>
                    </a:lnTo>
                    <a:lnTo>
                      <a:pt x="29" y="163"/>
                    </a:lnTo>
                    <a:lnTo>
                      <a:pt x="26" y="161"/>
                    </a:lnTo>
                    <a:lnTo>
                      <a:pt x="23" y="160"/>
                    </a:lnTo>
                    <a:lnTo>
                      <a:pt x="20" y="159"/>
                    </a:lnTo>
                    <a:lnTo>
                      <a:pt x="20" y="159"/>
                    </a:lnTo>
                    <a:lnTo>
                      <a:pt x="18" y="157"/>
                    </a:lnTo>
                    <a:lnTo>
                      <a:pt x="18" y="157"/>
                    </a:lnTo>
                    <a:lnTo>
                      <a:pt x="16" y="153"/>
                    </a:lnTo>
                    <a:lnTo>
                      <a:pt x="14" y="148"/>
                    </a:lnTo>
                    <a:lnTo>
                      <a:pt x="14" y="148"/>
                    </a:lnTo>
                    <a:lnTo>
                      <a:pt x="13" y="143"/>
                    </a:lnTo>
                    <a:lnTo>
                      <a:pt x="10" y="140"/>
                    </a:lnTo>
                    <a:lnTo>
                      <a:pt x="10" y="140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9" y="115"/>
                    </a:lnTo>
                    <a:lnTo>
                      <a:pt x="10" y="105"/>
                    </a:lnTo>
                    <a:lnTo>
                      <a:pt x="13" y="96"/>
                    </a:lnTo>
                    <a:lnTo>
                      <a:pt x="16" y="86"/>
                    </a:lnTo>
                    <a:lnTo>
                      <a:pt x="19" y="77"/>
                    </a:lnTo>
                    <a:lnTo>
                      <a:pt x="24" y="68"/>
                    </a:lnTo>
                    <a:lnTo>
                      <a:pt x="28" y="60"/>
                    </a:lnTo>
                    <a:lnTo>
                      <a:pt x="34" y="53"/>
                    </a:lnTo>
                    <a:lnTo>
                      <a:pt x="34" y="53"/>
                    </a:lnTo>
                    <a:lnTo>
                      <a:pt x="35" y="54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37" y="57"/>
                    </a:lnTo>
                    <a:lnTo>
                      <a:pt x="37" y="57"/>
                    </a:lnTo>
                    <a:lnTo>
                      <a:pt x="38" y="57"/>
                    </a:lnTo>
                    <a:lnTo>
                      <a:pt x="40" y="57"/>
                    </a:lnTo>
                    <a:lnTo>
                      <a:pt x="42" y="56"/>
                    </a:lnTo>
                    <a:lnTo>
                      <a:pt x="42" y="56"/>
                    </a:lnTo>
                    <a:lnTo>
                      <a:pt x="42" y="57"/>
                    </a:lnTo>
                    <a:lnTo>
                      <a:pt x="42" y="57"/>
                    </a:lnTo>
                    <a:lnTo>
                      <a:pt x="41" y="59"/>
                    </a:lnTo>
                    <a:lnTo>
                      <a:pt x="38" y="62"/>
                    </a:lnTo>
                    <a:lnTo>
                      <a:pt x="37" y="63"/>
                    </a:lnTo>
                    <a:lnTo>
                      <a:pt x="37" y="63"/>
                    </a:lnTo>
                    <a:lnTo>
                      <a:pt x="35" y="66"/>
                    </a:lnTo>
                    <a:lnTo>
                      <a:pt x="35" y="69"/>
                    </a:lnTo>
                    <a:lnTo>
                      <a:pt x="35" y="69"/>
                    </a:lnTo>
                    <a:lnTo>
                      <a:pt x="36" y="74"/>
                    </a:lnTo>
                    <a:lnTo>
                      <a:pt x="40" y="77"/>
                    </a:lnTo>
                    <a:lnTo>
                      <a:pt x="40" y="77"/>
                    </a:lnTo>
                    <a:lnTo>
                      <a:pt x="46" y="77"/>
                    </a:lnTo>
                    <a:lnTo>
                      <a:pt x="49" y="76"/>
                    </a:lnTo>
                    <a:lnTo>
                      <a:pt x="49" y="76"/>
                    </a:lnTo>
                    <a:lnTo>
                      <a:pt x="50" y="74"/>
                    </a:lnTo>
                    <a:lnTo>
                      <a:pt x="50" y="72"/>
                    </a:lnTo>
                    <a:lnTo>
                      <a:pt x="50" y="72"/>
                    </a:lnTo>
                    <a:lnTo>
                      <a:pt x="50" y="70"/>
                    </a:lnTo>
                    <a:lnTo>
                      <a:pt x="50" y="70"/>
                    </a:lnTo>
                    <a:lnTo>
                      <a:pt x="50" y="67"/>
                    </a:lnTo>
                    <a:lnTo>
                      <a:pt x="50" y="65"/>
                    </a:lnTo>
                    <a:lnTo>
                      <a:pt x="51" y="64"/>
                    </a:lnTo>
                    <a:lnTo>
                      <a:pt x="51" y="64"/>
                    </a:lnTo>
                    <a:lnTo>
                      <a:pt x="54" y="64"/>
                    </a:lnTo>
                    <a:lnTo>
                      <a:pt x="54" y="64"/>
                    </a:lnTo>
                    <a:lnTo>
                      <a:pt x="56" y="64"/>
                    </a:lnTo>
                    <a:lnTo>
                      <a:pt x="58" y="63"/>
                    </a:lnTo>
                    <a:lnTo>
                      <a:pt x="58" y="63"/>
                    </a:lnTo>
                    <a:lnTo>
                      <a:pt x="61" y="62"/>
                    </a:lnTo>
                    <a:lnTo>
                      <a:pt x="61" y="62"/>
                    </a:lnTo>
                    <a:lnTo>
                      <a:pt x="62" y="63"/>
                    </a:lnTo>
                    <a:lnTo>
                      <a:pt x="62" y="63"/>
                    </a:lnTo>
                    <a:lnTo>
                      <a:pt x="64" y="65"/>
                    </a:lnTo>
                    <a:lnTo>
                      <a:pt x="64" y="65"/>
                    </a:lnTo>
                    <a:lnTo>
                      <a:pt x="65" y="68"/>
                    </a:lnTo>
                    <a:lnTo>
                      <a:pt x="67" y="73"/>
                    </a:lnTo>
                    <a:lnTo>
                      <a:pt x="67" y="73"/>
                    </a:lnTo>
                    <a:lnTo>
                      <a:pt x="68" y="73"/>
                    </a:lnTo>
                    <a:lnTo>
                      <a:pt x="67" y="76"/>
                    </a:lnTo>
                    <a:lnTo>
                      <a:pt x="67" y="76"/>
                    </a:lnTo>
                    <a:lnTo>
                      <a:pt x="66" y="76"/>
                    </a:lnTo>
                    <a:lnTo>
                      <a:pt x="66" y="76"/>
                    </a:lnTo>
                    <a:lnTo>
                      <a:pt x="64" y="76"/>
                    </a:lnTo>
                    <a:lnTo>
                      <a:pt x="62" y="77"/>
                    </a:lnTo>
                    <a:lnTo>
                      <a:pt x="61" y="78"/>
                    </a:lnTo>
                    <a:lnTo>
                      <a:pt x="61" y="78"/>
                    </a:lnTo>
                    <a:lnTo>
                      <a:pt x="60" y="88"/>
                    </a:lnTo>
                    <a:lnTo>
                      <a:pt x="60" y="88"/>
                    </a:lnTo>
                    <a:lnTo>
                      <a:pt x="60" y="89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5" y="90"/>
                    </a:lnTo>
                    <a:lnTo>
                      <a:pt x="54" y="93"/>
                    </a:lnTo>
                    <a:lnTo>
                      <a:pt x="51" y="95"/>
                    </a:lnTo>
                    <a:lnTo>
                      <a:pt x="51" y="95"/>
                    </a:lnTo>
                    <a:lnTo>
                      <a:pt x="50" y="96"/>
                    </a:lnTo>
                    <a:lnTo>
                      <a:pt x="50" y="96"/>
                    </a:lnTo>
                    <a:lnTo>
                      <a:pt x="48" y="96"/>
                    </a:lnTo>
                    <a:lnTo>
                      <a:pt x="47" y="96"/>
                    </a:lnTo>
                    <a:lnTo>
                      <a:pt x="47" y="98"/>
                    </a:lnTo>
                    <a:lnTo>
                      <a:pt x="47" y="98"/>
                    </a:lnTo>
                    <a:lnTo>
                      <a:pt x="46" y="106"/>
                    </a:lnTo>
                    <a:lnTo>
                      <a:pt x="46" y="106"/>
                    </a:lnTo>
                    <a:lnTo>
                      <a:pt x="45" y="107"/>
                    </a:lnTo>
                    <a:lnTo>
                      <a:pt x="45" y="107"/>
                    </a:lnTo>
                    <a:lnTo>
                      <a:pt x="44" y="107"/>
                    </a:lnTo>
                    <a:lnTo>
                      <a:pt x="42" y="109"/>
                    </a:lnTo>
                    <a:lnTo>
                      <a:pt x="42" y="109"/>
                    </a:lnTo>
                    <a:lnTo>
                      <a:pt x="41" y="111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39" y="114"/>
                    </a:lnTo>
                    <a:lnTo>
                      <a:pt x="38" y="116"/>
                    </a:lnTo>
                    <a:lnTo>
                      <a:pt x="38" y="116"/>
                    </a:lnTo>
                    <a:lnTo>
                      <a:pt x="37" y="121"/>
                    </a:lnTo>
                    <a:lnTo>
                      <a:pt x="37" y="121"/>
                    </a:lnTo>
                    <a:lnTo>
                      <a:pt x="37" y="125"/>
                    </a:lnTo>
                    <a:lnTo>
                      <a:pt x="37" y="125"/>
                    </a:lnTo>
                    <a:lnTo>
                      <a:pt x="37" y="127"/>
                    </a:lnTo>
                    <a:lnTo>
                      <a:pt x="37" y="127"/>
                    </a:lnTo>
                    <a:lnTo>
                      <a:pt x="38" y="128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38" y="132"/>
                    </a:lnTo>
                    <a:lnTo>
                      <a:pt x="38" y="132"/>
                    </a:lnTo>
                    <a:lnTo>
                      <a:pt x="37" y="132"/>
                    </a:lnTo>
                    <a:lnTo>
                      <a:pt x="37" y="132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7" y="130"/>
                    </a:lnTo>
                    <a:lnTo>
                      <a:pt x="37" y="130"/>
                    </a:lnTo>
                    <a:lnTo>
                      <a:pt x="37" y="129"/>
                    </a:lnTo>
                    <a:lnTo>
                      <a:pt x="36" y="127"/>
                    </a:lnTo>
                    <a:lnTo>
                      <a:pt x="35" y="126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29" y="126"/>
                    </a:lnTo>
                    <a:lnTo>
                      <a:pt x="28" y="126"/>
                    </a:lnTo>
                    <a:lnTo>
                      <a:pt x="28" y="126"/>
                    </a:lnTo>
                    <a:lnTo>
                      <a:pt x="26" y="128"/>
                    </a:lnTo>
                    <a:lnTo>
                      <a:pt x="23" y="128"/>
                    </a:lnTo>
                    <a:lnTo>
                      <a:pt x="23" y="128"/>
                    </a:lnTo>
                    <a:lnTo>
                      <a:pt x="21" y="128"/>
                    </a:lnTo>
                    <a:lnTo>
                      <a:pt x="21" y="130"/>
                    </a:lnTo>
                    <a:lnTo>
                      <a:pt x="21" y="130"/>
                    </a:lnTo>
                    <a:lnTo>
                      <a:pt x="20" y="131"/>
                    </a:lnTo>
                    <a:lnTo>
                      <a:pt x="19" y="132"/>
                    </a:lnTo>
                    <a:lnTo>
                      <a:pt x="19" y="132"/>
                    </a:lnTo>
                    <a:lnTo>
                      <a:pt x="18" y="134"/>
                    </a:lnTo>
                    <a:lnTo>
                      <a:pt x="18" y="136"/>
                    </a:lnTo>
                    <a:lnTo>
                      <a:pt x="18" y="136"/>
                    </a:lnTo>
                    <a:lnTo>
                      <a:pt x="18" y="137"/>
                    </a:lnTo>
                    <a:lnTo>
                      <a:pt x="19" y="138"/>
                    </a:lnTo>
                    <a:lnTo>
                      <a:pt x="19" y="138"/>
                    </a:lnTo>
                    <a:lnTo>
                      <a:pt x="19" y="139"/>
                    </a:lnTo>
                    <a:lnTo>
                      <a:pt x="19" y="140"/>
                    </a:lnTo>
                    <a:lnTo>
                      <a:pt x="19" y="140"/>
                    </a:lnTo>
                    <a:lnTo>
                      <a:pt x="18" y="141"/>
                    </a:lnTo>
                    <a:lnTo>
                      <a:pt x="18" y="141"/>
                    </a:lnTo>
                    <a:lnTo>
                      <a:pt x="17" y="143"/>
                    </a:lnTo>
                    <a:lnTo>
                      <a:pt x="17" y="146"/>
                    </a:lnTo>
                    <a:lnTo>
                      <a:pt x="18" y="149"/>
                    </a:lnTo>
                    <a:lnTo>
                      <a:pt x="18" y="149"/>
                    </a:lnTo>
                    <a:lnTo>
                      <a:pt x="19" y="150"/>
                    </a:lnTo>
                    <a:lnTo>
                      <a:pt x="21" y="150"/>
                    </a:lnTo>
                    <a:lnTo>
                      <a:pt x="21" y="150"/>
                    </a:lnTo>
                    <a:lnTo>
                      <a:pt x="24" y="150"/>
                    </a:lnTo>
                    <a:lnTo>
                      <a:pt x="26" y="151"/>
                    </a:lnTo>
                    <a:lnTo>
                      <a:pt x="26" y="151"/>
                    </a:lnTo>
                    <a:lnTo>
                      <a:pt x="26" y="153"/>
                    </a:lnTo>
                    <a:lnTo>
                      <a:pt x="26" y="153"/>
                    </a:lnTo>
                    <a:lnTo>
                      <a:pt x="27" y="156"/>
                    </a:lnTo>
                    <a:lnTo>
                      <a:pt x="28" y="157"/>
                    </a:lnTo>
                    <a:lnTo>
                      <a:pt x="28" y="157"/>
                    </a:lnTo>
                    <a:lnTo>
                      <a:pt x="30" y="158"/>
                    </a:lnTo>
                    <a:lnTo>
                      <a:pt x="30" y="158"/>
                    </a:lnTo>
                    <a:lnTo>
                      <a:pt x="31" y="158"/>
                    </a:lnTo>
                    <a:lnTo>
                      <a:pt x="32" y="159"/>
                    </a:lnTo>
                    <a:lnTo>
                      <a:pt x="32" y="159"/>
                    </a:lnTo>
                    <a:lnTo>
                      <a:pt x="35" y="163"/>
                    </a:lnTo>
                    <a:lnTo>
                      <a:pt x="35" y="163"/>
                    </a:lnTo>
                    <a:lnTo>
                      <a:pt x="36" y="168"/>
                    </a:lnTo>
                    <a:lnTo>
                      <a:pt x="37" y="169"/>
                    </a:lnTo>
                    <a:lnTo>
                      <a:pt x="39" y="170"/>
                    </a:lnTo>
                    <a:lnTo>
                      <a:pt x="39" y="170"/>
                    </a:lnTo>
                    <a:lnTo>
                      <a:pt x="44" y="170"/>
                    </a:lnTo>
                    <a:lnTo>
                      <a:pt x="46" y="169"/>
                    </a:lnTo>
                    <a:lnTo>
                      <a:pt x="48" y="169"/>
                    </a:lnTo>
                    <a:lnTo>
                      <a:pt x="48" y="169"/>
                    </a:lnTo>
                    <a:lnTo>
                      <a:pt x="51" y="170"/>
                    </a:lnTo>
                    <a:lnTo>
                      <a:pt x="52" y="171"/>
                    </a:lnTo>
                    <a:lnTo>
                      <a:pt x="52" y="171"/>
                    </a:lnTo>
                    <a:lnTo>
                      <a:pt x="55" y="172"/>
                    </a:lnTo>
                    <a:lnTo>
                      <a:pt x="56" y="172"/>
                    </a:lnTo>
                    <a:lnTo>
                      <a:pt x="56" y="172"/>
                    </a:lnTo>
                    <a:lnTo>
                      <a:pt x="59" y="171"/>
                    </a:lnTo>
                    <a:lnTo>
                      <a:pt x="59" y="171"/>
                    </a:lnTo>
                    <a:lnTo>
                      <a:pt x="60" y="170"/>
                    </a:lnTo>
                    <a:lnTo>
                      <a:pt x="64" y="169"/>
                    </a:lnTo>
                    <a:lnTo>
                      <a:pt x="65" y="169"/>
                    </a:lnTo>
                    <a:lnTo>
                      <a:pt x="65" y="169"/>
                    </a:lnTo>
                    <a:lnTo>
                      <a:pt x="65" y="169"/>
                    </a:lnTo>
                    <a:lnTo>
                      <a:pt x="67" y="169"/>
                    </a:lnTo>
                    <a:lnTo>
                      <a:pt x="69" y="169"/>
                    </a:lnTo>
                    <a:lnTo>
                      <a:pt x="69" y="169"/>
                    </a:lnTo>
                    <a:lnTo>
                      <a:pt x="71" y="170"/>
                    </a:lnTo>
                    <a:lnTo>
                      <a:pt x="71" y="170"/>
                    </a:lnTo>
                    <a:lnTo>
                      <a:pt x="75" y="170"/>
                    </a:lnTo>
                    <a:lnTo>
                      <a:pt x="75" y="170"/>
                    </a:lnTo>
                    <a:lnTo>
                      <a:pt x="80" y="169"/>
                    </a:lnTo>
                    <a:lnTo>
                      <a:pt x="80" y="169"/>
                    </a:lnTo>
                    <a:lnTo>
                      <a:pt x="80" y="169"/>
                    </a:lnTo>
                    <a:lnTo>
                      <a:pt x="80" y="169"/>
                    </a:lnTo>
                    <a:lnTo>
                      <a:pt x="81" y="170"/>
                    </a:lnTo>
                    <a:lnTo>
                      <a:pt x="83" y="171"/>
                    </a:lnTo>
                    <a:lnTo>
                      <a:pt x="83" y="171"/>
                    </a:lnTo>
                    <a:lnTo>
                      <a:pt x="87" y="170"/>
                    </a:lnTo>
                    <a:lnTo>
                      <a:pt x="87" y="170"/>
                    </a:lnTo>
                    <a:lnTo>
                      <a:pt x="89" y="169"/>
                    </a:lnTo>
                    <a:lnTo>
                      <a:pt x="92" y="169"/>
                    </a:lnTo>
                    <a:lnTo>
                      <a:pt x="92" y="169"/>
                    </a:lnTo>
                    <a:lnTo>
                      <a:pt x="96" y="169"/>
                    </a:lnTo>
                    <a:lnTo>
                      <a:pt x="103" y="170"/>
                    </a:lnTo>
                    <a:lnTo>
                      <a:pt x="103" y="170"/>
                    </a:lnTo>
                    <a:lnTo>
                      <a:pt x="106" y="171"/>
                    </a:lnTo>
                    <a:lnTo>
                      <a:pt x="107" y="172"/>
                    </a:lnTo>
                    <a:lnTo>
                      <a:pt x="107" y="172"/>
                    </a:lnTo>
                    <a:lnTo>
                      <a:pt x="108" y="173"/>
                    </a:lnTo>
                    <a:lnTo>
                      <a:pt x="109" y="174"/>
                    </a:lnTo>
                    <a:lnTo>
                      <a:pt x="109" y="174"/>
                    </a:lnTo>
                    <a:lnTo>
                      <a:pt x="112" y="174"/>
                    </a:lnTo>
                    <a:lnTo>
                      <a:pt x="116" y="174"/>
                    </a:lnTo>
                    <a:lnTo>
                      <a:pt x="116" y="174"/>
                    </a:lnTo>
                    <a:lnTo>
                      <a:pt x="121" y="173"/>
                    </a:lnTo>
                    <a:lnTo>
                      <a:pt x="130" y="173"/>
                    </a:lnTo>
                    <a:lnTo>
                      <a:pt x="130" y="173"/>
                    </a:lnTo>
                    <a:lnTo>
                      <a:pt x="132" y="174"/>
                    </a:lnTo>
                    <a:lnTo>
                      <a:pt x="133" y="174"/>
                    </a:lnTo>
                    <a:lnTo>
                      <a:pt x="138" y="177"/>
                    </a:lnTo>
                    <a:lnTo>
                      <a:pt x="138" y="177"/>
                    </a:lnTo>
                    <a:lnTo>
                      <a:pt x="140" y="176"/>
                    </a:lnTo>
                    <a:lnTo>
                      <a:pt x="140" y="176"/>
                    </a:lnTo>
                    <a:lnTo>
                      <a:pt x="141" y="176"/>
                    </a:lnTo>
                    <a:lnTo>
                      <a:pt x="142" y="176"/>
                    </a:lnTo>
                    <a:lnTo>
                      <a:pt x="142" y="176"/>
                    </a:lnTo>
                    <a:lnTo>
                      <a:pt x="142" y="178"/>
                    </a:lnTo>
                    <a:lnTo>
                      <a:pt x="142" y="178"/>
                    </a:lnTo>
                    <a:lnTo>
                      <a:pt x="142" y="180"/>
                    </a:lnTo>
                    <a:lnTo>
                      <a:pt x="142" y="180"/>
                    </a:lnTo>
                    <a:lnTo>
                      <a:pt x="142" y="182"/>
                    </a:lnTo>
                    <a:lnTo>
                      <a:pt x="142" y="182"/>
                    </a:lnTo>
                    <a:lnTo>
                      <a:pt x="143" y="182"/>
                    </a:lnTo>
                    <a:lnTo>
                      <a:pt x="144" y="182"/>
                    </a:lnTo>
                    <a:lnTo>
                      <a:pt x="145" y="181"/>
                    </a:lnTo>
                    <a:lnTo>
                      <a:pt x="148" y="179"/>
                    </a:lnTo>
                    <a:lnTo>
                      <a:pt x="148" y="179"/>
                    </a:lnTo>
                    <a:lnTo>
                      <a:pt x="148" y="180"/>
                    </a:lnTo>
                    <a:lnTo>
                      <a:pt x="148" y="180"/>
                    </a:lnTo>
                    <a:lnTo>
                      <a:pt x="148" y="180"/>
                    </a:lnTo>
                    <a:lnTo>
                      <a:pt x="148" y="180"/>
                    </a:lnTo>
                    <a:lnTo>
                      <a:pt x="150" y="181"/>
                    </a:lnTo>
                    <a:lnTo>
                      <a:pt x="152" y="181"/>
                    </a:lnTo>
                    <a:lnTo>
                      <a:pt x="152" y="181"/>
                    </a:lnTo>
                    <a:lnTo>
                      <a:pt x="152" y="181"/>
                    </a:lnTo>
                    <a:lnTo>
                      <a:pt x="152" y="181"/>
                    </a:lnTo>
                    <a:lnTo>
                      <a:pt x="152" y="181"/>
                    </a:lnTo>
                    <a:lnTo>
                      <a:pt x="152" y="181"/>
                    </a:lnTo>
                    <a:lnTo>
                      <a:pt x="153" y="182"/>
                    </a:lnTo>
                    <a:lnTo>
                      <a:pt x="153" y="182"/>
                    </a:lnTo>
                    <a:lnTo>
                      <a:pt x="152" y="189"/>
                    </a:lnTo>
                    <a:lnTo>
                      <a:pt x="152" y="189"/>
                    </a:lnTo>
                    <a:lnTo>
                      <a:pt x="151" y="190"/>
                    </a:lnTo>
                    <a:lnTo>
                      <a:pt x="151" y="190"/>
                    </a:lnTo>
                    <a:lnTo>
                      <a:pt x="150" y="192"/>
                    </a:lnTo>
                    <a:lnTo>
                      <a:pt x="149" y="194"/>
                    </a:lnTo>
                    <a:lnTo>
                      <a:pt x="149" y="194"/>
                    </a:lnTo>
                    <a:lnTo>
                      <a:pt x="150" y="198"/>
                    </a:lnTo>
                    <a:lnTo>
                      <a:pt x="150" y="198"/>
                    </a:lnTo>
                    <a:lnTo>
                      <a:pt x="150" y="199"/>
                    </a:lnTo>
                    <a:lnTo>
                      <a:pt x="150" y="199"/>
                    </a:lnTo>
                    <a:lnTo>
                      <a:pt x="148" y="201"/>
                    </a:lnTo>
                    <a:lnTo>
                      <a:pt x="147" y="204"/>
                    </a:lnTo>
                    <a:lnTo>
                      <a:pt x="145" y="210"/>
                    </a:lnTo>
                    <a:lnTo>
                      <a:pt x="145" y="210"/>
                    </a:lnTo>
                    <a:lnTo>
                      <a:pt x="145" y="213"/>
                    </a:lnTo>
                    <a:lnTo>
                      <a:pt x="144" y="215"/>
                    </a:lnTo>
                    <a:lnTo>
                      <a:pt x="144" y="215"/>
                    </a:lnTo>
                    <a:lnTo>
                      <a:pt x="142" y="218"/>
                    </a:lnTo>
                    <a:lnTo>
                      <a:pt x="139" y="223"/>
                    </a:lnTo>
                    <a:lnTo>
                      <a:pt x="137" y="228"/>
                    </a:lnTo>
                    <a:lnTo>
                      <a:pt x="137" y="228"/>
                    </a:lnTo>
                    <a:lnTo>
                      <a:pt x="136" y="229"/>
                    </a:lnTo>
                    <a:lnTo>
                      <a:pt x="134" y="230"/>
                    </a:lnTo>
                    <a:lnTo>
                      <a:pt x="132" y="231"/>
                    </a:lnTo>
                    <a:lnTo>
                      <a:pt x="132" y="231"/>
                    </a:lnTo>
                    <a:lnTo>
                      <a:pt x="130" y="234"/>
                    </a:lnTo>
                    <a:lnTo>
                      <a:pt x="129" y="241"/>
                    </a:lnTo>
                    <a:lnTo>
                      <a:pt x="129" y="241"/>
                    </a:lnTo>
                    <a:lnTo>
                      <a:pt x="126" y="241"/>
                    </a:lnTo>
                    <a:lnTo>
                      <a:pt x="126" y="241"/>
                    </a:lnTo>
                    <a:close/>
                    <a:moveTo>
                      <a:pt x="13" y="152"/>
                    </a:moveTo>
                    <a:lnTo>
                      <a:pt x="13" y="152"/>
                    </a:lnTo>
                    <a:lnTo>
                      <a:pt x="14" y="156"/>
                    </a:lnTo>
                    <a:lnTo>
                      <a:pt x="17" y="159"/>
                    </a:lnTo>
                    <a:lnTo>
                      <a:pt x="17" y="159"/>
                    </a:lnTo>
                    <a:lnTo>
                      <a:pt x="19" y="161"/>
                    </a:lnTo>
                    <a:lnTo>
                      <a:pt x="19" y="161"/>
                    </a:lnTo>
                    <a:lnTo>
                      <a:pt x="23" y="162"/>
                    </a:lnTo>
                    <a:lnTo>
                      <a:pt x="23" y="162"/>
                    </a:lnTo>
                    <a:lnTo>
                      <a:pt x="25" y="162"/>
                    </a:lnTo>
                    <a:lnTo>
                      <a:pt x="28" y="165"/>
                    </a:lnTo>
                    <a:lnTo>
                      <a:pt x="28" y="165"/>
                    </a:lnTo>
                    <a:lnTo>
                      <a:pt x="30" y="168"/>
                    </a:lnTo>
                    <a:lnTo>
                      <a:pt x="30" y="168"/>
                    </a:lnTo>
                    <a:lnTo>
                      <a:pt x="32" y="172"/>
                    </a:lnTo>
                    <a:lnTo>
                      <a:pt x="34" y="173"/>
                    </a:lnTo>
                    <a:lnTo>
                      <a:pt x="36" y="174"/>
                    </a:lnTo>
                    <a:lnTo>
                      <a:pt x="36" y="174"/>
                    </a:lnTo>
                    <a:lnTo>
                      <a:pt x="38" y="173"/>
                    </a:lnTo>
                    <a:lnTo>
                      <a:pt x="39" y="174"/>
                    </a:lnTo>
                    <a:lnTo>
                      <a:pt x="39" y="174"/>
                    </a:lnTo>
                    <a:lnTo>
                      <a:pt x="41" y="176"/>
                    </a:lnTo>
                    <a:lnTo>
                      <a:pt x="44" y="176"/>
                    </a:lnTo>
                    <a:lnTo>
                      <a:pt x="44" y="176"/>
                    </a:lnTo>
                    <a:lnTo>
                      <a:pt x="50" y="176"/>
                    </a:lnTo>
                    <a:lnTo>
                      <a:pt x="52" y="177"/>
                    </a:lnTo>
                    <a:lnTo>
                      <a:pt x="54" y="178"/>
                    </a:lnTo>
                    <a:lnTo>
                      <a:pt x="54" y="178"/>
                    </a:lnTo>
                    <a:lnTo>
                      <a:pt x="54" y="181"/>
                    </a:lnTo>
                    <a:lnTo>
                      <a:pt x="54" y="181"/>
                    </a:lnTo>
                    <a:lnTo>
                      <a:pt x="55" y="184"/>
                    </a:lnTo>
                    <a:lnTo>
                      <a:pt x="58" y="190"/>
                    </a:lnTo>
                    <a:lnTo>
                      <a:pt x="58" y="190"/>
                    </a:lnTo>
                    <a:lnTo>
                      <a:pt x="58" y="192"/>
                    </a:lnTo>
                    <a:lnTo>
                      <a:pt x="58" y="192"/>
                    </a:lnTo>
                    <a:lnTo>
                      <a:pt x="58" y="196"/>
                    </a:lnTo>
                    <a:lnTo>
                      <a:pt x="59" y="198"/>
                    </a:lnTo>
                    <a:lnTo>
                      <a:pt x="60" y="199"/>
                    </a:lnTo>
                    <a:lnTo>
                      <a:pt x="60" y="199"/>
                    </a:lnTo>
                    <a:lnTo>
                      <a:pt x="62" y="201"/>
                    </a:lnTo>
                    <a:lnTo>
                      <a:pt x="65" y="201"/>
                    </a:lnTo>
                    <a:lnTo>
                      <a:pt x="65" y="201"/>
                    </a:lnTo>
                    <a:lnTo>
                      <a:pt x="67" y="202"/>
                    </a:lnTo>
                    <a:lnTo>
                      <a:pt x="68" y="203"/>
                    </a:lnTo>
                    <a:lnTo>
                      <a:pt x="68" y="203"/>
                    </a:lnTo>
                    <a:lnTo>
                      <a:pt x="69" y="207"/>
                    </a:lnTo>
                    <a:lnTo>
                      <a:pt x="69" y="208"/>
                    </a:lnTo>
                    <a:lnTo>
                      <a:pt x="70" y="209"/>
                    </a:lnTo>
                    <a:lnTo>
                      <a:pt x="70" y="209"/>
                    </a:lnTo>
                    <a:lnTo>
                      <a:pt x="72" y="210"/>
                    </a:lnTo>
                    <a:lnTo>
                      <a:pt x="72" y="210"/>
                    </a:lnTo>
                    <a:lnTo>
                      <a:pt x="72" y="210"/>
                    </a:lnTo>
                    <a:lnTo>
                      <a:pt x="76" y="212"/>
                    </a:lnTo>
                    <a:lnTo>
                      <a:pt x="76" y="212"/>
                    </a:lnTo>
                    <a:lnTo>
                      <a:pt x="77" y="213"/>
                    </a:lnTo>
                    <a:lnTo>
                      <a:pt x="79" y="213"/>
                    </a:lnTo>
                    <a:lnTo>
                      <a:pt x="79" y="213"/>
                    </a:lnTo>
                    <a:lnTo>
                      <a:pt x="80" y="213"/>
                    </a:lnTo>
                    <a:lnTo>
                      <a:pt x="83" y="214"/>
                    </a:lnTo>
                    <a:lnTo>
                      <a:pt x="83" y="214"/>
                    </a:lnTo>
                    <a:lnTo>
                      <a:pt x="86" y="218"/>
                    </a:lnTo>
                    <a:lnTo>
                      <a:pt x="89" y="220"/>
                    </a:lnTo>
                    <a:lnTo>
                      <a:pt x="89" y="220"/>
                    </a:lnTo>
                    <a:lnTo>
                      <a:pt x="91" y="221"/>
                    </a:lnTo>
                    <a:lnTo>
                      <a:pt x="93" y="225"/>
                    </a:lnTo>
                    <a:lnTo>
                      <a:pt x="93" y="225"/>
                    </a:lnTo>
                    <a:lnTo>
                      <a:pt x="96" y="228"/>
                    </a:lnTo>
                    <a:lnTo>
                      <a:pt x="97" y="229"/>
                    </a:lnTo>
                    <a:lnTo>
                      <a:pt x="97" y="229"/>
                    </a:lnTo>
                    <a:lnTo>
                      <a:pt x="99" y="231"/>
                    </a:lnTo>
                    <a:lnTo>
                      <a:pt x="102" y="234"/>
                    </a:lnTo>
                    <a:lnTo>
                      <a:pt x="102" y="234"/>
                    </a:lnTo>
                    <a:lnTo>
                      <a:pt x="103" y="236"/>
                    </a:lnTo>
                    <a:lnTo>
                      <a:pt x="106" y="238"/>
                    </a:lnTo>
                    <a:lnTo>
                      <a:pt x="110" y="240"/>
                    </a:lnTo>
                    <a:lnTo>
                      <a:pt x="110" y="240"/>
                    </a:lnTo>
                    <a:lnTo>
                      <a:pt x="110" y="240"/>
                    </a:lnTo>
                    <a:lnTo>
                      <a:pt x="110" y="240"/>
                    </a:lnTo>
                    <a:lnTo>
                      <a:pt x="101" y="239"/>
                    </a:lnTo>
                    <a:lnTo>
                      <a:pt x="92" y="236"/>
                    </a:lnTo>
                    <a:lnTo>
                      <a:pt x="85" y="233"/>
                    </a:lnTo>
                    <a:lnTo>
                      <a:pt x="76" y="230"/>
                    </a:lnTo>
                    <a:lnTo>
                      <a:pt x="61" y="222"/>
                    </a:lnTo>
                    <a:lnTo>
                      <a:pt x="47" y="211"/>
                    </a:lnTo>
                    <a:lnTo>
                      <a:pt x="36" y="199"/>
                    </a:lnTo>
                    <a:lnTo>
                      <a:pt x="26" y="184"/>
                    </a:lnTo>
                    <a:lnTo>
                      <a:pt x="18" y="169"/>
                    </a:lnTo>
                    <a:lnTo>
                      <a:pt x="15" y="160"/>
                    </a:lnTo>
                    <a:lnTo>
                      <a:pt x="13" y="152"/>
                    </a:lnTo>
                    <a:lnTo>
                      <a:pt x="13" y="152"/>
                    </a:lnTo>
                    <a:close/>
                    <a:moveTo>
                      <a:pt x="118" y="8"/>
                    </a:moveTo>
                    <a:lnTo>
                      <a:pt x="118" y="8"/>
                    </a:lnTo>
                    <a:lnTo>
                      <a:pt x="126" y="8"/>
                    </a:lnTo>
                    <a:lnTo>
                      <a:pt x="126" y="8"/>
                    </a:lnTo>
                    <a:lnTo>
                      <a:pt x="137" y="8"/>
                    </a:lnTo>
                    <a:lnTo>
                      <a:pt x="147" y="10"/>
                    </a:lnTo>
                    <a:lnTo>
                      <a:pt x="157" y="12"/>
                    </a:lnTo>
                    <a:lnTo>
                      <a:pt x="167" y="15"/>
                    </a:lnTo>
                    <a:lnTo>
                      <a:pt x="175" y="19"/>
                    </a:lnTo>
                    <a:lnTo>
                      <a:pt x="184" y="24"/>
                    </a:lnTo>
                    <a:lnTo>
                      <a:pt x="193" y="29"/>
                    </a:lnTo>
                    <a:lnTo>
                      <a:pt x="201" y="35"/>
                    </a:lnTo>
                    <a:lnTo>
                      <a:pt x="208" y="42"/>
                    </a:lnTo>
                    <a:lnTo>
                      <a:pt x="214" y="49"/>
                    </a:lnTo>
                    <a:lnTo>
                      <a:pt x="221" y="57"/>
                    </a:lnTo>
                    <a:lnTo>
                      <a:pt x="226" y="65"/>
                    </a:lnTo>
                    <a:lnTo>
                      <a:pt x="231" y="74"/>
                    </a:lnTo>
                    <a:lnTo>
                      <a:pt x="235" y="83"/>
                    </a:lnTo>
                    <a:lnTo>
                      <a:pt x="237" y="93"/>
                    </a:lnTo>
                    <a:lnTo>
                      <a:pt x="241" y="103"/>
                    </a:lnTo>
                    <a:lnTo>
                      <a:pt x="241" y="103"/>
                    </a:lnTo>
                    <a:lnTo>
                      <a:pt x="240" y="108"/>
                    </a:lnTo>
                    <a:lnTo>
                      <a:pt x="239" y="115"/>
                    </a:lnTo>
                    <a:lnTo>
                      <a:pt x="239" y="115"/>
                    </a:lnTo>
                    <a:lnTo>
                      <a:pt x="239" y="122"/>
                    </a:lnTo>
                    <a:lnTo>
                      <a:pt x="237" y="128"/>
                    </a:lnTo>
                    <a:lnTo>
                      <a:pt x="237" y="128"/>
                    </a:lnTo>
                    <a:lnTo>
                      <a:pt x="235" y="135"/>
                    </a:lnTo>
                    <a:lnTo>
                      <a:pt x="234" y="140"/>
                    </a:lnTo>
                    <a:lnTo>
                      <a:pt x="233" y="147"/>
                    </a:lnTo>
                    <a:lnTo>
                      <a:pt x="233" y="147"/>
                    </a:lnTo>
                    <a:lnTo>
                      <a:pt x="233" y="150"/>
                    </a:lnTo>
                    <a:lnTo>
                      <a:pt x="233" y="150"/>
                    </a:lnTo>
                    <a:lnTo>
                      <a:pt x="231" y="153"/>
                    </a:lnTo>
                    <a:lnTo>
                      <a:pt x="231" y="156"/>
                    </a:lnTo>
                    <a:lnTo>
                      <a:pt x="231" y="156"/>
                    </a:lnTo>
                    <a:lnTo>
                      <a:pt x="230" y="157"/>
                    </a:lnTo>
                    <a:lnTo>
                      <a:pt x="229" y="159"/>
                    </a:lnTo>
                    <a:lnTo>
                      <a:pt x="229" y="159"/>
                    </a:lnTo>
                    <a:lnTo>
                      <a:pt x="227" y="158"/>
                    </a:lnTo>
                    <a:lnTo>
                      <a:pt x="227" y="158"/>
                    </a:lnTo>
                    <a:lnTo>
                      <a:pt x="227" y="156"/>
                    </a:lnTo>
                    <a:lnTo>
                      <a:pt x="227" y="156"/>
                    </a:lnTo>
                    <a:lnTo>
                      <a:pt x="227" y="151"/>
                    </a:lnTo>
                    <a:lnTo>
                      <a:pt x="226" y="148"/>
                    </a:lnTo>
                    <a:lnTo>
                      <a:pt x="224" y="146"/>
                    </a:lnTo>
                    <a:lnTo>
                      <a:pt x="224" y="146"/>
                    </a:lnTo>
                    <a:lnTo>
                      <a:pt x="224" y="143"/>
                    </a:lnTo>
                    <a:lnTo>
                      <a:pt x="224" y="143"/>
                    </a:lnTo>
                    <a:lnTo>
                      <a:pt x="224" y="143"/>
                    </a:lnTo>
                    <a:lnTo>
                      <a:pt x="224" y="143"/>
                    </a:lnTo>
                    <a:lnTo>
                      <a:pt x="223" y="141"/>
                    </a:lnTo>
                    <a:lnTo>
                      <a:pt x="223" y="139"/>
                    </a:lnTo>
                    <a:lnTo>
                      <a:pt x="221" y="138"/>
                    </a:lnTo>
                    <a:lnTo>
                      <a:pt x="221" y="138"/>
                    </a:lnTo>
                    <a:lnTo>
                      <a:pt x="220" y="137"/>
                    </a:lnTo>
                    <a:lnTo>
                      <a:pt x="220" y="137"/>
                    </a:lnTo>
                    <a:lnTo>
                      <a:pt x="218" y="134"/>
                    </a:lnTo>
                    <a:lnTo>
                      <a:pt x="215" y="131"/>
                    </a:lnTo>
                    <a:lnTo>
                      <a:pt x="214" y="131"/>
                    </a:lnTo>
                    <a:lnTo>
                      <a:pt x="214" y="131"/>
                    </a:lnTo>
                    <a:lnTo>
                      <a:pt x="213" y="129"/>
                    </a:lnTo>
                    <a:lnTo>
                      <a:pt x="213" y="129"/>
                    </a:lnTo>
                    <a:lnTo>
                      <a:pt x="215" y="125"/>
                    </a:lnTo>
                    <a:lnTo>
                      <a:pt x="215" y="125"/>
                    </a:lnTo>
                    <a:lnTo>
                      <a:pt x="215" y="122"/>
                    </a:lnTo>
                    <a:lnTo>
                      <a:pt x="215" y="122"/>
                    </a:lnTo>
                    <a:lnTo>
                      <a:pt x="215" y="121"/>
                    </a:lnTo>
                    <a:lnTo>
                      <a:pt x="214" y="120"/>
                    </a:lnTo>
                    <a:lnTo>
                      <a:pt x="214" y="120"/>
                    </a:lnTo>
                    <a:lnTo>
                      <a:pt x="213" y="119"/>
                    </a:lnTo>
                    <a:lnTo>
                      <a:pt x="213" y="119"/>
                    </a:lnTo>
                    <a:lnTo>
                      <a:pt x="213" y="118"/>
                    </a:lnTo>
                    <a:lnTo>
                      <a:pt x="214" y="117"/>
                    </a:lnTo>
                    <a:lnTo>
                      <a:pt x="210" y="115"/>
                    </a:lnTo>
                    <a:lnTo>
                      <a:pt x="210" y="115"/>
                    </a:lnTo>
                    <a:lnTo>
                      <a:pt x="209" y="115"/>
                    </a:lnTo>
                    <a:lnTo>
                      <a:pt x="208" y="115"/>
                    </a:lnTo>
                    <a:lnTo>
                      <a:pt x="204" y="117"/>
                    </a:lnTo>
                    <a:lnTo>
                      <a:pt x="204" y="117"/>
                    </a:lnTo>
                    <a:lnTo>
                      <a:pt x="202" y="119"/>
                    </a:lnTo>
                    <a:lnTo>
                      <a:pt x="201" y="120"/>
                    </a:lnTo>
                    <a:lnTo>
                      <a:pt x="201" y="120"/>
                    </a:lnTo>
                    <a:lnTo>
                      <a:pt x="199" y="119"/>
                    </a:lnTo>
                    <a:lnTo>
                      <a:pt x="196" y="119"/>
                    </a:lnTo>
                    <a:lnTo>
                      <a:pt x="196" y="119"/>
                    </a:lnTo>
                    <a:lnTo>
                      <a:pt x="193" y="121"/>
                    </a:lnTo>
                    <a:lnTo>
                      <a:pt x="191" y="126"/>
                    </a:lnTo>
                    <a:lnTo>
                      <a:pt x="191" y="126"/>
                    </a:lnTo>
                    <a:lnTo>
                      <a:pt x="190" y="127"/>
                    </a:lnTo>
                    <a:lnTo>
                      <a:pt x="189" y="127"/>
                    </a:lnTo>
                    <a:lnTo>
                      <a:pt x="189" y="127"/>
                    </a:lnTo>
                    <a:lnTo>
                      <a:pt x="186" y="128"/>
                    </a:lnTo>
                    <a:lnTo>
                      <a:pt x="185" y="129"/>
                    </a:lnTo>
                    <a:lnTo>
                      <a:pt x="184" y="130"/>
                    </a:lnTo>
                    <a:lnTo>
                      <a:pt x="184" y="130"/>
                    </a:lnTo>
                    <a:lnTo>
                      <a:pt x="182" y="131"/>
                    </a:lnTo>
                    <a:lnTo>
                      <a:pt x="182" y="131"/>
                    </a:lnTo>
                    <a:lnTo>
                      <a:pt x="174" y="129"/>
                    </a:lnTo>
                    <a:lnTo>
                      <a:pt x="169" y="128"/>
                    </a:lnTo>
                    <a:lnTo>
                      <a:pt x="167" y="127"/>
                    </a:lnTo>
                    <a:lnTo>
                      <a:pt x="167" y="127"/>
                    </a:lnTo>
                    <a:lnTo>
                      <a:pt x="163" y="126"/>
                    </a:lnTo>
                    <a:lnTo>
                      <a:pt x="162" y="125"/>
                    </a:lnTo>
                    <a:lnTo>
                      <a:pt x="162" y="125"/>
                    </a:lnTo>
                    <a:lnTo>
                      <a:pt x="162" y="124"/>
                    </a:lnTo>
                    <a:lnTo>
                      <a:pt x="162" y="124"/>
                    </a:lnTo>
                    <a:lnTo>
                      <a:pt x="162" y="122"/>
                    </a:lnTo>
                    <a:lnTo>
                      <a:pt x="162" y="122"/>
                    </a:lnTo>
                    <a:lnTo>
                      <a:pt x="161" y="120"/>
                    </a:lnTo>
                    <a:lnTo>
                      <a:pt x="160" y="118"/>
                    </a:lnTo>
                    <a:lnTo>
                      <a:pt x="160" y="118"/>
                    </a:lnTo>
                    <a:lnTo>
                      <a:pt x="159" y="117"/>
                    </a:lnTo>
                    <a:lnTo>
                      <a:pt x="159" y="114"/>
                    </a:lnTo>
                    <a:lnTo>
                      <a:pt x="159" y="114"/>
                    </a:lnTo>
                    <a:lnTo>
                      <a:pt x="159" y="114"/>
                    </a:lnTo>
                    <a:lnTo>
                      <a:pt x="154" y="110"/>
                    </a:lnTo>
                    <a:lnTo>
                      <a:pt x="154" y="110"/>
                    </a:lnTo>
                    <a:lnTo>
                      <a:pt x="155" y="104"/>
                    </a:lnTo>
                    <a:lnTo>
                      <a:pt x="155" y="104"/>
                    </a:lnTo>
                    <a:lnTo>
                      <a:pt x="154" y="97"/>
                    </a:lnTo>
                    <a:lnTo>
                      <a:pt x="154" y="97"/>
                    </a:lnTo>
                    <a:lnTo>
                      <a:pt x="153" y="94"/>
                    </a:lnTo>
                    <a:lnTo>
                      <a:pt x="153" y="94"/>
                    </a:lnTo>
                    <a:lnTo>
                      <a:pt x="154" y="91"/>
                    </a:lnTo>
                    <a:lnTo>
                      <a:pt x="154" y="91"/>
                    </a:lnTo>
                    <a:lnTo>
                      <a:pt x="154" y="86"/>
                    </a:lnTo>
                    <a:lnTo>
                      <a:pt x="154" y="86"/>
                    </a:lnTo>
                    <a:lnTo>
                      <a:pt x="154" y="81"/>
                    </a:lnTo>
                    <a:lnTo>
                      <a:pt x="154" y="81"/>
                    </a:lnTo>
                    <a:lnTo>
                      <a:pt x="154" y="78"/>
                    </a:lnTo>
                    <a:lnTo>
                      <a:pt x="154" y="78"/>
                    </a:lnTo>
                    <a:lnTo>
                      <a:pt x="155" y="76"/>
                    </a:lnTo>
                    <a:lnTo>
                      <a:pt x="155" y="76"/>
                    </a:lnTo>
                    <a:lnTo>
                      <a:pt x="161" y="69"/>
                    </a:lnTo>
                    <a:lnTo>
                      <a:pt x="161" y="69"/>
                    </a:lnTo>
                    <a:lnTo>
                      <a:pt x="163" y="66"/>
                    </a:lnTo>
                    <a:lnTo>
                      <a:pt x="164" y="64"/>
                    </a:lnTo>
                    <a:lnTo>
                      <a:pt x="164" y="64"/>
                    </a:lnTo>
                    <a:lnTo>
                      <a:pt x="165" y="62"/>
                    </a:lnTo>
                    <a:lnTo>
                      <a:pt x="168" y="58"/>
                    </a:lnTo>
                    <a:lnTo>
                      <a:pt x="168" y="58"/>
                    </a:lnTo>
                    <a:lnTo>
                      <a:pt x="169" y="56"/>
                    </a:lnTo>
                    <a:lnTo>
                      <a:pt x="171" y="55"/>
                    </a:lnTo>
                    <a:lnTo>
                      <a:pt x="175" y="54"/>
                    </a:lnTo>
                    <a:lnTo>
                      <a:pt x="178" y="53"/>
                    </a:lnTo>
                    <a:lnTo>
                      <a:pt x="178" y="53"/>
                    </a:lnTo>
                    <a:lnTo>
                      <a:pt x="180" y="52"/>
                    </a:lnTo>
                    <a:lnTo>
                      <a:pt x="181" y="49"/>
                    </a:lnTo>
                    <a:lnTo>
                      <a:pt x="181" y="49"/>
                    </a:lnTo>
                    <a:lnTo>
                      <a:pt x="180" y="48"/>
                    </a:lnTo>
                    <a:lnTo>
                      <a:pt x="180" y="48"/>
                    </a:lnTo>
                    <a:lnTo>
                      <a:pt x="180" y="48"/>
                    </a:lnTo>
                    <a:lnTo>
                      <a:pt x="182" y="46"/>
                    </a:lnTo>
                    <a:lnTo>
                      <a:pt x="184" y="45"/>
                    </a:lnTo>
                    <a:lnTo>
                      <a:pt x="186" y="44"/>
                    </a:lnTo>
                    <a:lnTo>
                      <a:pt x="186" y="44"/>
                    </a:lnTo>
                    <a:lnTo>
                      <a:pt x="189" y="43"/>
                    </a:lnTo>
                    <a:lnTo>
                      <a:pt x="190" y="42"/>
                    </a:lnTo>
                    <a:lnTo>
                      <a:pt x="190" y="42"/>
                    </a:lnTo>
                    <a:lnTo>
                      <a:pt x="190" y="41"/>
                    </a:lnTo>
                    <a:lnTo>
                      <a:pt x="190" y="41"/>
                    </a:lnTo>
                    <a:lnTo>
                      <a:pt x="189" y="38"/>
                    </a:lnTo>
                    <a:lnTo>
                      <a:pt x="186" y="35"/>
                    </a:lnTo>
                    <a:lnTo>
                      <a:pt x="186" y="35"/>
                    </a:lnTo>
                    <a:lnTo>
                      <a:pt x="186" y="35"/>
                    </a:lnTo>
                    <a:lnTo>
                      <a:pt x="183" y="34"/>
                    </a:lnTo>
                    <a:lnTo>
                      <a:pt x="181" y="34"/>
                    </a:lnTo>
                    <a:lnTo>
                      <a:pt x="181" y="34"/>
                    </a:lnTo>
                    <a:lnTo>
                      <a:pt x="179" y="35"/>
                    </a:lnTo>
                    <a:lnTo>
                      <a:pt x="175" y="34"/>
                    </a:lnTo>
                    <a:lnTo>
                      <a:pt x="175" y="34"/>
                    </a:lnTo>
                    <a:lnTo>
                      <a:pt x="173" y="34"/>
                    </a:lnTo>
                    <a:lnTo>
                      <a:pt x="171" y="35"/>
                    </a:lnTo>
                    <a:lnTo>
                      <a:pt x="169" y="38"/>
                    </a:lnTo>
                    <a:lnTo>
                      <a:pt x="169" y="38"/>
                    </a:lnTo>
                    <a:lnTo>
                      <a:pt x="169" y="39"/>
                    </a:lnTo>
                    <a:lnTo>
                      <a:pt x="168" y="41"/>
                    </a:lnTo>
                    <a:lnTo>
                      <a:pt x="168" y="41"/>
                    </a:lnTo>
                    <a:lnTo>
                      <a:pt x="164" y="41"/>
                    </a:lnTo>
                    <a:lnTo>
                      <a:pt x="162" y="41"/>
                    </a:lnTo>
                    <a:lnTo>
                      <a:pt x="162" y="41"/>
                    </a:lnTo>
                    <a:lnTo>
                      <a:pt x="161" y="43"/>
                    </a:lnTo>
                    <a:lnTo>
                      <a:pt x="161" y="43"/>
                    </a:lnTo>
                    <a:lnTo>
                      <a:pt x="162" y="45"/>
                    </a:lnTo>
                    <a:lnTo>
                      <a:pt x="163" y="46"/>
                    </a:lnTo>
                    <a:lnTo>
                      <a:pt x="163" y="46"/>
                    </a:lnTo>
                    <a:lnTo>
                      <a:pt x="164" y="48"/>
                    </a:lnTo>
                    <a:lnTo>
                      <a:pt x="164" y="48"/>
                    </a:lnTo>
                    <a:lnTo>
                      <a:pt x="164" y="48"/>
                    </a:lnTo>
                    <a:lnTo>
                      <a:pt x="164" y="48"/>
                    </a:lnTo>
                    <a:lnTo>
                      <a:pt x="161" y="47"/>
                    </a:lnTo>
                    <a:lnTo>
                      <a:pt x="161" y="47"/>
                    </a:lnTo>
                    <a:lnTo>
                      <a:pt x="161" y="47"/>
                    </a:lnTo>
                    <a:lnTo>
                      <a:pt x="160" y="47"/>
                    </a:lnTo>
                    <a:lnTo>
                      <a:pt x="159" y="48"/>
                    </a:lnTo>
                    <a:lnTo>
                      <a:pt x="158" y="50"/>
                    </a:lnTo>
                    <a:lnTo>
                      <a:pt x="158" y="50"/>
                    </a:lnTo>
                    <a:lnTo>
                      <a:pt x="158" y="52"/>
                    </a:lnTo>
                    <a:lnTo>
                      <a:pt x="157" y="53"/>
                    </a:lnTo>
                    <a:lnTo>
                      <a:pt x="157" y="53"/>
                    </a:lnTo>
                    <a:lnTo>
                      <a:pt x="154" y="54"/>
                    </a:lnTo>
                    <a:lnTo>
                      <a:pt x="154" y="56"/>
                    </a:lnTo>
                    <a:lnTo>
                      <a:pt x="154" y="56"/>
                    </a:lnTo>
                    <a:lnTo>
                      <a:pt x="154" y="57"/>
                    </a:lnTo>
                    <a:lnTo>
                      <a:pt x="155" y="58"/>
                    </a:lnTo>
                    <a:lnTo>
                      <a:pt x="157" y="60"/>
                    </a:lnTo>
                    <a:lnTo>
                      <a:pt x="157" y="60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5" y="64"/>
                    </a:lnTo>
                    <a:lnTo>
                      <a:pt x="153" y="66"/>
                    </a:lnTo>
                    <a:lnTo>
                      <a:pt x="153" y="66"/>
                    </a:lnTo>
                    <a:lnTo>
                      <a:pt x="152" y="67"/>
                    </a:lnTo>
                    <a:lnTo>
                      <a:pt x="152" y="67"/>
                    </a:lnTo>
                    <a:lnTo>
                      <a:pt x="150" y="68"/>
                    </a:lnTo>
                    <a:lnTo>
                      <a:pt x="150" y="68"/>
                    </a:lnTo>
                    <a:lnTo>
                      <a:pt x="148" y="66"/>
                    </a:lnTo>
                    <a:lnTo>
                      <a:pt x="148" y="67"/>
                    </a:lnTo>
                    <a:lnTo>
                      <a:pt x="144" y="68"/>
                    </a:lnTo>
                    <a:lnTo>
                      <a:pt x="144" y="68"/>
                    </a:lnTo>
                    <a:lnTo>
                      <a:pt x="144" y="68"/>
                    </a:lnTo>
                    <a:lnTo>
                      <a:pt x="144" y="68"/>
                    </a:lnTo>
                    <a:lnTo>
                      <a:pt x="143" y="66"/>
                    </a:lnTo>
                    <a:lnTo>
                      <a:pt x="143" y="66"/>
                    </a:lnTo>
                    <a:lnTo>
                      <a:pt x="142" y="64"/>
                    </a:lnTo>
                    <a:lnTo>
                      <a:pt x="142" y="64"/>
                    </a:lnTo>
                    <a:lnTo>
                      <a:pt x="141" y="62"/>
                    </a:lnTo>
                    <a:lnTo>
                      <a:pt x="141" y="62"/>
                    </a:lnTo>
                    <a:lnTo>
                      <a:pt x="142" y="59"/>
                    </a:lnTo>
                    <a:lnTo>
                      <a:pt x="142" y="59"/>
                    </a:lnTo>
                    <a:lnTo>
                      <a:pt x="143" y="57"/>
                    </a:lnTo>
                    <a:lnTo>
                      <a:pt x="144" y="55"/>
                    </a:lnTo>
                    <a:lnTo>
                      <a:pt x="144" y="55"/>
                    </a:lnTo>
                    <a:lnTo>
                      <a:pt x="144" y="54"/>
                    </a:lnTo>
                    <a:lnTo>
                      <a:pt x="143" y="53"/>
                    </a:lnTo>
                    <a:lnTo>
                      <a:pt x="143" y="53"/>
                    </a:lnTo>
                    <a:lnTo>
                      <a:pt x="141" y="53"/>
                    </a:lnTo>
                    <a:lnTo>
                      <a:pt x="140" y="53"/>
                    </a:lnTo>
                    <a:lnTo>
                      <a:pt x="140" y="53"/>
                    </a:lnTo>
                    <a:lnTo>
                      <a:pt x="140" y="53"/>
                    </a:lnTo>
                    <a:lnTo>
                      <a:pt x="140" y="53"/>
                    </a:lnTo>
                    <a:lnTo>
                      <a:pt x="139" y="48"/>
                    </a:lnTo>
                    <a:lnTo>
                      <a:pt x="139" y="48"/>
                    </a:lnTo>
                    <a:lnTo>
                      <a:pt x="137" y="49"/>
                    </a:lnTo>
                    <a:lnTo>
                      <a:pt x="137" y="49"/>
                    </a:lnTo>
                    <a:lnTo>
                      <a:pt x="136" y="48"/>
                    </a:lnTo>
                    <a:lnTo>
                      <a:pt x="136" y="48"/>
                    </a:lnTo>
                    <a:lnTo>
                      <a:pt x="136" y="45"/>
                    </a:lnTo>
                    <a:lnTo>
                      <a:pt x="136" y="45"/>
                    </a:lnTo>
                    <a:lnTo>
                      <a:pt x="137" y="43"/>
                    </a:lnTo>
                    <a:lnTo>
                      <a:pt x="137" y="43"/>
                    </a:lnTo>
                    <a:lnTo>
                      <a:pt x="136" y="41"/>
                    </a:lnTo>
                    <a:lnTo>
                      <a:pt x="134" y="39"/>
                    </a:lnTo>
                    <a:lnTo>
                      <a:pt x="134" y="39"/>
                    </a:lnTo>
                    <a:lnTo>
                      <a:pt x="134" y="38"/>
                    </a:lnTo>
                    <a:lnTo>
                      <a:pt x="134" y="38"/>
                    </a:lnTo>
                    <a:lnTo>
                      <a:pt x="134" y="37"/>
                    </a:lnTo>
                    <a:lnTo>
                      <a:pt x="134" y="37"/>
                    </a:lnTo>
                    <a:lnTo>
                      <a:pt x="136" y="35"/>
                    </a:lnTo>
                    <a:lnTo>
                      <a:pt x="136" y="35"/>
                    </a:lnTo>
                    <a:lnTo>
                      <a:pt x="134" y="33"/>
                    </a:lnTo>
                    <a:lnTo>
                      <a:pt x="134" y="33"/>
                    </a:lnTo>
                    <a:lnTo>
                      <a:pt x="136" y="29"/>
                    </a:lnTo>
                    <a:lnTo>
                      <a:pt x="136" y="29"/>
                    </a:lnTo>
                    <a:lnTo>
                      <a:pt x="137" y="28"/>
                    </a:lnTo>
                    <a:lnTo>
                      <a:pt x="137" y="28"/>
                    </a:lnTo>
                    <a:lnTo>
                      <a:pt x="138" y="27"/>
                    </a:lnTo>
                    <a:lnTo>
                      <a:pt x="139" y="26"/>
                    </a:lnTo>
                    <a:lnTo>
                      <a:pt x="139" y="26"/>
                    </a:lnTo>
                    <a:lnTo>
                      <a:pt x="139" y="25"/>
                    </a:lnTo>
                    <a:lnTo>
                      <a:pt x="139" y="25"/>
                    </a:lnTo>
                    <a:lnTo>
                      <a:pt x="138" y="24"/>
                    </a:lnTo>
                    <a:lnTo>
                      <a:pt x="137" y="23"/>
                    </a:lnTo>
                    <a:lnTo>
                      <a:pt x="137" y="23"/>
                    </a:lnTo>
                    <a:lnTo>
                      <a:pt x="136" y="21"/>
                    </a:lnTo>
                    <a:lnTo>
                      <a:pt x="136" y="21"/>
                    </a:lnTo>
                    <a:lnTo>
                      <a:pt x="134" y="18"/>
                    </a:lnTo>
                    <a:lnTo>
                      <a:pt x="133" y="17"/>
                    </a:lnTo>
                    <a:lnTo>
                      <a:pt x="131" y="17"/>
                    </a:lnTo>
                    <a:lnTo>
                      <a:pt x="131" y="17"/>
                    </a:lnTo>
                    <a:lnTo>
                      <a:pt x="130" y="16"/>
                    </a:lnTo>
                    <a:lnTo>
                      <a:pt x="130" y="16"/>
                    </a:lnTo>
                    <a:lnTo>
                      <a:pt x="129" y="14"/>
                    </a:lnTo>
                    <a:lnTo>
                      <a:pt x="129" y="13"/>
                    </a:lnTo>
                    <a:lnTo>
                      <a:pt x="124" y="12"/>
                    </a:lnTo>
                    <a:lnTo>
                      <a:pt x="123" y="15"/>
                    </a:lnTo>
                    <a:lnTo>
                      <a:pt x="123" y="15"/>
                    </a:lnTo>
                    <a:lnTo>
                      <a:pt x="121" y="17"/>
                    </a:lnTo>
                    <a:lnTo>
                      <a:pt x="121" y="22"/>
                    </a:lnTo>
                    <a:lnTo>
                      <a:pt x="121" y="22"/>
                    </a:lnTo>
                    <a:lnTo>
                      <a:pt x="121" y="24"/>
                    </a:lnTo>
                    <a:lnTo>
                      <a:pt x="122" y="26"/>
                    </a:lnTo>
                    <a:lnTo>
                      <a:pt x="122" y="26"/>
                    </a:lnTo>
                    <a:lnTo>
                      <a:pt x="123" y="27"/>
                    </a:lnTo>
                    <a:lnTo>
                      <a:pt x="123" y="28"/>
                    </a:lnTo>
                    <a:lnTo>
                      <a:pt x="123" y="28"/>
                    </a:lnTo>
                    <a:lnTo>
                      <a:pt x="121" y="28"/>
                    </a:lnTo>
                    <a:lnTo>
                      <a:pt x="119" y="26"/>
                    </a:lnTo>
                    <a:lnTo>
                      <a:pt x="119" y="26"/>
                    </a:lnTo>
                    <a:lnTo>
                      <a:pt x="116" y="25"/>
                    </a:lnTo>
                    <a:lnTo>
                      <a:pt x="116" y="25"/>
                    </a:lnTo>
                    <a:lnTo>
                      <a:pt x="114" y="24"/>
                    </a:lnTo>
                    <a:lnTo>
                      <a:pt x="114" y="24"/>
                    </a:lnTo>
                    <a:lnTo>
                      <a:pt x="114" y="22"/>
                    </a:lnTo>
                    <a:lnTo>
                      <a:pt x="113" y="21"/>
                    </a:lnTo>
                    <a:lnTo>
                      <a:pt x="113" y="21"/>
                    </a:lnTo>
                    <a:lnTo>
                      <a:pt x="113" y="17"/>
                    </a:lnTo>
                    <a:lnTo>
                      <a:pt x="112" y="18"/>
                    </a:lnTo>
                    <a:lnTo>
                      <a:pt x="113" y="15"/>
                    </a:lnTo>
                    <a:lnTo>
                      <a:pt x="113" y="15"/>
                    </a:lnTo>
                    <a:lnTo>
                      <a:pt x="113" y="13"/>
                    </a:lnTo>
                    <a:lnTo>
                      <a:pt x="113" y="13"/>
                    </a:lnTo>
                    <a:lnTo>
                      <a:pt x="116" y="11"/>
                    </a:lnTo>
                    <a:lnTo>
                      <a:pt x="116" y="11"/>
                    </a:lnTo>
                    <a:lnTo>
                      <a:pt x="118" y="8"/>
                    </a:lnTo>
                    <a:lnTo>
                      <a:pt x="118" y="8"/>
                    </a:lnTo>
                    <a:close/>
                    <a:moveTo>
                      <a:pt x="126" y="0"/>
                    </a:moveTo>
                    <a:lnTo>
                      <a:pt x="126" y="0"/>
                    </a:lnTo>
                    <a:lnTo>
                      <a:pt x="113" y="0"/>
                    </a:lnTo>
                    <a:lnTo>
                      <a:pt x="100" y="2"/>
                    </a:lnTo>
                    <a:lnTo>
                      <a:pt x="89" y="5"/>
                    </a:lnTo>
                    <a:lnTo>
                      <a:pt x="77" y="10"/>
                    </a:lnTo>
                    <a:lnTo>
                      <a:pt x="66" y="14"/>
                    </a:lnTo>
                    <a:lnTo>
                      <a:pt x="56" y="21"/>
                    </a:lnTo>
                    <a:lnTo>
                      <a:pt x="46" y="28"/>
                    </a:lnTo>
                    <a:lnTo>
                      <a:pt x="37" y="36"/>
                    </a:lnTo>
                    <a:lnTo>
                      <a:pt x="29" y="45"/>
                    </a:lnTo>
                    <a:lnTo>
                      <a:pt x="21" y="55"/>
                    </a:lnTo>
                    <a:lnTo>
                      <a:pt x="16" y="65"/>
                    </a:lnTo>
                    <a:lnTo>
                      <a:pt x="10" y="76"/>
                    </a:lnTo>
                    <a:lnTo>
                      <a:pt x="6" y="87"/>
                    </a:lnTo>
                    <a:lnTo>
                      <a:pt x="3" y="99"/>
                    </a:lnTo>
                    <a:lnTo>
                      <a:pt x="1" y="111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1" y="138"/>
                    </a:lnTo>
                    <a:lnTo>
                      <a:pt x="3" y="150"/>
                    </a:lnTo>
                    <a:lnTo>
                      <a:pt x="6" y="162"/>
                    </a:lnTo>
                    <a:lnTo>
                      <a:pt x="10" y="173"/>
                    </a:lnTo>
                    <a:lnTo>
                      <a:pt x="16" y="184"/>
                    </a:lnTo>
                    <a:lnTo>
                      <a:pt x="21" y="194"/>
                    </a:lnTo>
                    <a:lnTo>
                      <a:pt x="29" y="204"/>
                    </a:lnTo>
                    <a:lnTo>
                      <a:pt x="37" y="213"/>
                    </a:lnTo>
                    <a:lnTo>
                      <a:pt x="46" y="221"/>
                    </a:lnTo>
                    <a:lnTo>
                      <a:pt x="56" y="229"/>
                    </a:lnTo>
                    <a:lnTo>
                      <a:pt x="66" y="235"/>
                    </a:lnTo>
                    <a:lnTo>
                      <a:pt x="77" y="240"/>
                    </a:lnTo>
                    <a:lnTo>
                      <a:pt x="89" y="244"/>
                    </a:lnTo>
                    <a:lnTo>
                      <a:pt x="100" y="248"/>
                    </a:lnTo>
                    <a:lnTo>
                      <a:pt x="113" y="250"/>
                    </a:lnTo>
                    <a:lnTo>
                      <a:pt x="126" y="250"/>
                    </a:lnTo>
                    <a:lnTo>
                      <a:pt x="126" y="250"/>
                    </a:lnTo>
                    <a:lnTo>
                      <a:pt x="139" y="250"/>
                    </a:lnTo>
                    <a:lnTo>
                      <a:pt x="151" y="248"/>
                    </a:lnTo>
                    <a:lnTo>
                      <a:pt x="163" y="244"/>
                    </a:lnTo>
                    <a:lnTo>
                      <a:pt x="174" y="240"/>
                    </a:lnTo>
                    <a:lnTo>
                      <a:pt x="185" y="235"/>
                    </a:lnTo>
                    <a:lnTo>
                      <a:pt x="196" y="229"/>
                    </a:lnTo>
                    <a:lnTo>
                      <a:pt x="205" y="221"/>
                    </a:lnTo>
                    <a:lnTo>
                      <a:pt x="214" y="213"/>
                    </a:lnTo>
                    <a:lnTo>
                      <a:pt x="223" y="204"/>
                    </a:lnTo>
                    <a:lnTo>
                      <a:pt x="230" y="194"/>
                    </a:lnTo>
                    <a:lnTo>
                      <a:pt x="236" y="184"/>
                    </a:lnTo>
                    <a:lnTo>
                      <a:pt x="242" y="173"/>
                    </a:lnTo>
                    <a:lnTo>
                      <a:pt x="245" y="162"/>
                    </a:lnTo>
                    <a:lnTo>
                      <a:pt x="249" y="150"/>
                    </a:lnTo>
                    <a:lnTo>
                      <a:pt x="251" y="138"/>
                    </a:lnTo>
                    <a:lnTo>
                      <a:pt x="252" y="125"/>
                    </a:lnTo>
                    <a:lnTo>
                      <a:pt x="252" y="125"/>
                    </a:lnTo>
                    <a:lnTo>
                      <a:pt x="251" y="111"/>
                    </a:lnTo>
                    <a:lnTo>
                      <a:pt x="249" y="99"/>
                    </a:lnTo>
                    <a:lnTo>
                      <a:pt x="245" y="87"/>
                    </a:lnTo>
                    <a:lnTo>
                      <a:pt x="242" y="76"/>
                    </a:lnTo>
                    <a:lnTo>
                      <a:pt x="236" y="65"/>
                    </a:lnTo>
                    <a:lnTo>
                      <a:pt x="230" y="55"/>
                    </a:lnTo>
                    <a:lnTo>
                      <a:pt x="223" y="45"/>
                    </a:lnTo>
                    <a:lnTo>
                      <a:pt x="214" y="36"/>
                    </a:lnTo>
                    <a:lnTo>
                      <a:pt x="205" y="28"/>
                    </a:lnTo>
                    <a:lnTo>
                      <a:pt x="196" y="21"/>
                    </a:lnTo>
                    <a:lnTo>
                      <a:pt x="185" y="14"/>
                    </a:lnTo>
                    <a:lnTo>
                      <a:pt x="174" y="10"/>
                    </a:lnTo>
                    <a:lnTo>
                      <a:pt x="163" y="5"/>
                    </a:lnTo>
                    <a:lnTo>
                      <a:pt x="151" y="2"/>
                    </a:lnTo>
                    <a:lnTo>
                      <a:pt x="139" y="0"/>
                    </a:lnTo>
                    <a:lnTo>
                      <a:pt x="126" y="0"/>
                    </a:lnTo>
                    <a:lnTo>
                      <a:pt x="126" y="0"/>
                    </a:lnTo>
                    <a:close/>
                    <a:moveTo>
                      <a:pt x="59" y="45"/>
                    </a:move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60" y="45"/>
                    </a:lnTo>
                    <a:lnTo>
                      <a:pt x="59" y="45"/>
                    </a:lnTo>
                    <a:close/>
                    <a:moveTo>
                      <a:pt x="61" y="48"/>
                    </a:moveTo>
                    <a:lnTo>
                      <a:pt x="61" y="48"/>
                    </a:lnTo>
                    <a:lnTo>
                      <a:pt x="59" y="50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58" y="50"/>
                    </a:lnTo>
                    <a:lnTo>
                      <a:pt x="58" y="50"/>
                    </a:lnTo>
                    <a:lnTo>
                      <a:pt x="58" y="49"/>
                    </a:lnTo>
                    <a:lnTo>
                      <a:pt x="58" y="49"/>
                    </a:lnTo>
                    <a:lnTo>
                      <a:pt x="58" y="48"/>
                    </a:lnTo>
                    <a:lnTo>
                      <a:pt x="58" y="48"/>
                    </a:lnTo>
                    <a:lnTo>
                      <a:pt x="60" y="47"/>
                    </a:lnTo>
                    <a:lnTo>
                      <a:pt x="60" y="47"/>
                    </a:lnTo>
                    <a:lnTo>
                      <a:pt x="60" y="47"/>
                    </a:lnTo>
                    <a:lnTo>
                      <a:pt x="60" y="47"/>
                    </a:lnTo>
                    <a:lnTo>
                      <a:pt x="61" y="47"/>
                    </a:lnTo>
                    <a:lnTo>
                      <a:pt x="61" y="47"/>
                    </a:lnTo>
                    <a:lnTo>
                      <a:pt x="61" y="48"/>
                    </a:lnTo>
                    <a:lnTo>
                      <a:pt x="61" y="48"/>
                    </a:lnTo>
                    <a:close/>
                    <a:moveTo>
                      <a:pt x="59" y="45"/>
                    </a:moveTo>
                    <a:lnTo>
                      <a:pt x="59" y="45"/>
                    </a:lnTo>
                    <a:lnTo>
                      <a:pt x="57" y="46"/>
                    </a:lnTo>
                    <a:lnTo>
                      <a:pt x="56" y="47"/>
                    </a:lnTo>
                    <a:lnTo>
                      <a:pt x="56" y="47"/>
                    </a:lnTo>
                    <a:lnTo>
                      <a:pt x="56" y="49"/>
                    </a:lnTo>
                    <a:lnTo>
                      <a:pt x="56" y="49"/>
                    </a:lnTo>
                    <a:lnTo>
                      <a:pt x="56" y="53"/>
                    </a:lnTo>
                    <a:lnTo>
                      <a:pt x="56" y="53"/>
                    </a:lnTo>
                    <a:lnTo>
                      <a:pt x="56" y="53"/>
                    </a:lnTo>
                    <a:lnTo>
                      <a:pt x="56" y="53"/>
                    </a:lnTo>
                    <a:lnTo>
                      <a:pt x="59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1" y="53"/>
                    </a:lnTo>
                    <a:lnTo>
                      <a:pt x="61" y="52"/>
                    </a:lnTo>
                    <a:lnTo>
                      <a:pt x="62" y="49"/>
                    </a:lnTo>
                    <a:lnTo>
                      <a:pt x="62" y="49"/>
                    </a:lnTo>
                    <a:lnTo>
                      <a:pt x="64" y="48"/>
                    </a:lnTo>
                    <a:lnTo>
                      <a:pt x="62" y="46"/>
                    </a:lnTo>
                    <a:lnTo>
                      <a:pt x="62" y="46"/>
                    </a:lnTo>
                    <a:lnTo>
                      <a:pt x="61" y="45"/>
                    </a:lnTo>
                    <a:lnTo>
                      <a:pt x="59" y="45"/>
                    </a:lnTo>
                    <a:lnTo>
                      <a:pt x="59" y="45"/>
                    </a:lnTo>
                    <a:close/>
                    <a:moveTo>
                      <a:pt x="83" y="49"/>
                    </a:moveTo>
                    <a:lnTo>
                      <a:pt x="83" y="49"/>
                    </a:lnTo>
                    <a:lnTo>
                      <a:pt x="83" y="50"/>
                    </a:lnTo>
                    <a:lnTo>
                      <a:pt x="83" y="50"/>
                    </a:lnTo>
                    <a:lnTo>
                      <a:pt x="81" y="53"/>
                    </a:lnTo>
                    <a:lnTo>
                      <a:pt x="80" y="55"/>
                    </a:lnTo>
                    <a:lnTo>
                      <a:pt x="80" y="56"/>
                    </a:lnTo>
                    <a:lnTo>
                      <a:pt x="80" y="56"/>
                    </a:lnTo>
                    <a:lnTo>
                      <a:pt x="79" y="55"/>
                    </a:lnTo>
                    <a:lnTo>
                      <a:pt x="79" y="54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76" y="47"/>
                    </a:lnTo>
                    <a:lnTo>
                      <a:pt x="75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68" y="46"/>
                    </a:lnTo>
                    <a:lnTo>
                      <a:pt x="68" y="45"/>
                    </a:lnTo>
                    <a:lnTo>
                      <a:pt x="68" y="45"/>
                    </a:lnTo>
                    <a:lnTo>
                      <a:pt x="68" y="45"/>
                    </a:lnTo>
                    <a:lnTo>
                      <a:pt x="68" y="43"/>
                    </a:lnTo>
                    <a:lnTo>
                      <a:pt x="68" y="42"/>
                    </a:lnTo>
                    <a:lnTo>
                      <a:pt x="68" y="42"/>
                    </a:lnTo>
                    <a:lnTo>
                      <a:pt x="70" y="41"/>
                    </a:lnTo>
                    <a:lnTo>
                      <a:pt x="70" y="41"/>
                    </a:lnTo>
                    <a:lnTo>
                      <a:pt x="73" y="39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7" y="37"/>
                    </a:lnTo>
                    <a:lnTo>
                      <a:pt x="78" y="37"/>
                    </a:lnTo>
                    <a:lnTo>
                      <a:pt x="78" y="37"/>
                    </a:lnTo>
                    <a:lnTo>
                      <a:pt x="80" y="37"/>
                    </a:lnTo>
                    <a:lnTo>
                      <a:pt x="83" y="35"/>
                    </a:lnTo>
                    <a:lnTo>
                      <a:pt x="83" y="35"/>
                    </a:lnTo>
                    <a:lnTo>
                      <a:pt x="83" y="35"/>
                    </a:lnTo>
                    <a:lnTo>
                      <a:pt x="85" y="35"/>
                    </a:lnTo>
                    <a:lnTo>
                      <a:pt x="85" y="35"/>
                    </a:lnTo>
                    <a:lnTo>
                      <a:pt x="86" y="37"/>
                    </a:lnTo>
                    <a:lnTo>
                      <a:pt x="86" y="37"/>
                    </a:lnTo>
                    <a:lnTo>
                      <a:pt x="86" y="38"/>
                    </a:lnTo>
                    <a:lnTo>
                      <a:pt x="86" y="38"/>
                    </a:lnTo>
                    <a:lnTo>
                      <a:pt x="85" y="39"/>
                    </a:lnTo>
                    <a:lnTo>
                      <a:pt x="83" y="41"/>
                    </a:lnTo>
                    <a:lnTo>
                      <a:pt x="83" y="41"/>
                    </a:lnTo>
                    <a:lnTo>
                      <a:pt x="82" y="42"/>
                    </a:lnTo>
                    <a:lnTo>
                      <a:pt x="81" y="43"/>
                    </a:lnTo>
                    <a:lnTo>
                      <a:pt x="81" y="43"/>
                    </a:lnTo>
                    <a:lnTo>
                      <a:pt x="81" y="43"/>
                    </a:lnTo>
                    <a:lnTo>
                      <a:pt x="81" y="43"/>
                    </a:lnTo>
                    <a:lnTo>
                      <a:pt x="81" y="45"/>
                    </a:lnTo>
                    <a:lnTo>
                      <a:pt x="81" y="45"/>
                    </a:lnTo>
                    <a:lnTo>
                      <a:pt x="83" y="46"/>
                    </a:lnTo>
                    <a:lnTo>
                      <a:pt x="86" y="46"/>
                    </a:lnTo>
                    <a:lnTo>
                      <a:pt x="86" y="46"/>
                    </a:lnTo>
                    <a:lnTo>
                      <a:pt x="86" y="47"/>
                    </a:lnTo>
                    <a:lnTo>
                      <a:pt x="86" y="47"/>
                    </a:lnTo>
                    <a:lnTo>
                      <a:pt x="83" y="49"/>
                    </a:lnTo>
                    <a:lnTo>
                      <a:pt x="83" y="49"/>
                    </a:lnTo>
                    <a:close/>
                    <a:moveTo>
                      <a:pt x="86" y="44"/>
                    </a:moveTo>
                    <a:lnTo>
                      <a:pt x="86" y="44"/>
                    </a:lnTo>
                    <a:lnTo>
                      <a:pt x="83" y="44"/>
                    </a:lnTo>
                    <a:lnTo>
                      <a:pt x="83" y="44"/>
                    </a:lnTo>
                    <a:lnTo>
                      <a:pt x="83" y="43"/>
                    </a:lnTo>
                    <a:lnTo>
                      <a:pt x="85" y="43"/>
                    </a:lnTo>
                    <a:lnTo>
                      <a:pt x="85" y="43"/>
                    </a:lnTo>
                    <a:lnTo>
                      <a:pt x="87" y="41"/>
                    </a:lnTo>
                    <a:lnTo>
                      <a:pt x="88" y="39"/>
                    </a:lnTo>
                    <a:lnTo>
                      <a:pt x="88" y="37"/>
                    </a:lnTo>
                    <a:lnTo>
                      <a:pt x="88" y="37"/>
                    </a:lnTo>
                    <a:lnTo>
                      <a:pt x="87" y="34"/>
                    </a:lnTo>
                    <a:lnTo>
                      <a:pt x="87" y="34"/>
                    </a:lnTo>
                    <a:lnTo>
                      <a:pt x="85" y="33"/>
                    </a:lnTo>
                    <a:lnTo>
                      <a:pt x="83" y="33"/>
                    </a:lnTo>
                    <a:lnTo>
                      <a:pt x="81" y="33"/>
                    </a:lnTo>
                    <a:lnTo>
                      <a:pt x="81" y="33"/>
                    </a:lnTo>
                    <a:lnTo>
                      <a:pt x="80" y="35"/>
                    </a:lnTo>
                    <a:lnTo>
                      <a:pt x="78" y="35"/>
                    </a:lnTo>
                    <a:lnTo>
                      <a:pt x="78" y="35"/>
                    </a:lnTo>
                    <a:lnTo>
                      <a:pt x="77" y="35"/>
                    </a:lnTo>
                    <a:lnTo>
                      <a:pt x="75" y="37"/>
                    </a:lnTo>
                    <a:lnTo>
                      <a:pt x="75" y="37"/>
                    </a:lnTo>
                    <a:lnTo>
                      <a:pt x="72" y="38"/>
                    </a:lnTo>
                    <a:lnTo>
                      <a:pt x="70" y="38"/>
                    </a:lnTo>
                    <a:lnTo>
                      <a:pt x="67" y="39"/>
                    </a:lnTo>
                    <a:lnTo>
                      <a:pt x="67" y="39"/>
                    </a:lnTo>
                    <a:lnTo>
                      <a:pt x="66" y="41"/>
                    </a:lnTo>
                    <a:lnTo>
                      <a:pt x="65" y="43"/>
                    </a:lnTo>
                    <a:lnTo>
                      <a:pt x="65" y="43"/>
                    </a:lnTo>
                    <a:lnTo>
                      <a:pt x="66" y="45"/>
                    </a:lnTo>
                    <a:lnTo>
                      <a:pt x="66" y="45"/>
                    </a:lnTo>
                    <a:lnTo>
                      <a:pt x="66" y="47"/>
                    </a:lnTo>
                    <a:lnTo>
                      <a:pt x="67" y="47"/>
                    </a:lnTo>
                    <a:lnTo>
                      <a:pt x="70" y="48"/>
                    </a:lnTo>
                    <a:lnTo>
                      <a:pt x="70" y="48"/>
                    </a:lnTo>
                    <a:lnTo>
                      <a:pt x="73" y="48"/>
                    </a:lnTo>
                    <a:lnTo>
                      <a:pt x="75" y="49"/>
                    </a:lnTo>
                    <a:lnTo>
                      <a:pt x="76" y="50"/>
                    </a:lnTo>
                    <a:lnTo>
                      <a:pt x="76" y="50"/>
                    </a:lnTo>
                    <a:lnTo>
                      <a:pt x="77" y="54"/>
                    </a:lnTo>
                    <a:lnTo>
                      <a:pt x="77" y="54"/>
                    </a:lnTo>
                    <a:lnTo>
                      <a:pt x="77" y="56"/>
                    </a:lnTo>
                    <a:lnTo>
                      <a:pt x="78" y="57"/>
                    </a:lnTo>
                    <a:lnTo>
                      <a:pt x="79" y="58"/>
                    </a:lnTo>
                    <a:lnTo>
                      <a:pt x="79" y="58"/>
                    </a:lnTo>
                    <a:lnTo>
                      <a:pt x="80" y="58"/>
                    </a:lnTo>
                    <a:lnTo>
                      <a:pt x="81" y="57"/>
                    </a:lnTo>
                    <a:lnTo>
                      <a:pt x="82" y="56"/>
                    </a:lnTo>
                    <a:lnTo>
                      <a:pt x="82" y="56"/>
                    </a:lnTo>
                    <a:lnTo>
                      <a:pt x="82" y="54"/>
                    </a:lnTo>
                    <a:lnTo>
                      <a:pt x="83" y="53"/>
                    </a:lnTo>
                    <a:lnTo>
                      <a:pt x="83" y="53"/>
                    </a:lnTo>
                    <a:lnTo>
                      <a:pt x="86" y="52"/>
                    </a:lnTo>
                    <a:lnTo>
                      <a:pt x="86" y="50"/>
                    </a:lnTo>
                    <a:lnTo>
                      <a:pt x="86" y="50"/>
                    </a:lnTo>
                    <a:lnTo>
                      <a:pt x="86" y="49"/>
                    </a:lnTo>
                    <a:lnTo>
                      <a:pt x="87" y="48"/>
                    </a:lnTo>
                    <a:lnTo>
                      <a:pt x="88" y="48"/>
                    </a:lnTo>
                    <a:lnTo>
                      <a:pt x="87" y="44"/>
                    </a:lnTo>
                    <a:lnTo>
                      <a:pt x="86" y="44"/>
                    </a:lnTo>
                    <a:close/>
                    <a:moveTo>
                      <a:pt x="108" y="37"/>
                    </a:moveTo>
                    <a:lnTo>
                      <a:pt x="108" y="37"/>
                    </a:lnTo>
                    <a:lnTo>
                      <a:pt x="105" y="38"/>
                    </a:lnTo>
                    <a:lnTo>
                      <a:pt x="105" y="38"/>
                    </a:lnTo>
                    <a:lnTo>
                      <a:pt x="103" y="39"/>
                    </a:lnTo>
                    <a:lnTo>
                      <a:pt x="103" y="39"/>
                    </a:lnTo>
                    <a:lnTo>
                      <a:pt x="101" y="36"/>
                    </a:lnTo>
                    <a:lnTo>
                      <a:pt x="101" y="36"/>
                    </a:lnTo>
                    <a:lnTo>
                      <a:pt x="101" y="36"/>
                    </a:lnTo>
                    <a:lnTo>
                      <a:pt x="103" y="36"/>
                    </a:lnTo>
                    <a:lnTo>
                      <a:pt x="107" y="35"/>
                    </a:lnTo>
                    <a:lnTo>
                      <a:pt x="107" y="35"/>
                    </a:lnTo>
                    <a:lnTo>
                      <a:pt x="110" y="36"/>
                    </a:lnTo>
                    <a:lnTo>
                      <a:pt x="110" y="36"/>
                    </a:lnTo>
                    <a:lnTo>
                      <a:pt x="108" y="37"/>
                    </a:lnTo>
                    <a:lnTo>
                      <a:pt x="108" y="37"/>
                    </a:lnTo>
                    <a:close/>
                    <a:moveTo>
                      <a:pt x="107" y="33"/>
                    </a:moveTo>
                    <a:lnTo>
                      <a:pt x="107" y="33"/>
                    </a:lnTo>
                    <a:lnTo>
                      <a:pt x="103" y="33"/>
                    </a:lnTo>
                    <a:lnTo>
                      <a:pt x="101" y="34"/>
                    </a:lnTo>
                    <a:lnTo>
                      <a:pt x="99" y="35"/>
                    </a:lnTo>
                    <a:lnTo>
                      <a:pt x="99" y="35"/>
                    </a:lnTo>
                    <a:lnTo>
                      <a:pt x="99" y="36"/>
                    </a:lnTo>
                    <a:lnTo>
                      <a:pt x="99" y="36"/>
                    </a:lnTo>
                    <a:lnTo>
                      <a:pt x="99" y="37"/>
                    </a:lnTo>
                    <a:lnTo>
                      <a:pt x="99" y="37"/>
                    </a:lnTo>
                    <a:lnTo>
                      <a:pt x="100" y="39"/>
                    </a:lnTo>
                    <a:lnTo>
                      <a:pt x="102" y="41"/>
                    </a:lnTo>
                    <a:lnTo>
                      <a:pt x="102" y="41"/>
                    </a:lnTo>
                    <a:lnTo>
                      <a:pt x="105" y="42"/>
                    </a:lnTo>
                    <a:lnTo>
                      <a:pt x="106" y="41"/>
                    </a:lnTo>
                    <a:lnTo>
                      <a:pt x="108" y="39"/>
                    </a:lnTo>
                    <a:lnTo>
                      <a:pt x="108" y="39"/>
                    </a:lnTo>
                    <a:lnTo>
                      <a:pt x="110" y="39"/>
                    </a:lnTo>
                    <a:lnTo>
                      <a:pt x="112" y="37"/>
                    </a:lnTo>
                    <a:lnTo>
                      <a:pt x="112" y="37"/>
                    </a:lnTo>
                    <a:lnTo>
                      <a:pt x="112" y="35"/>
                    </a:lnTo>
                    <a:lnTo>
                      <a:pt x="112" y="35"/>
                    </a:lnTo>
                    <a:lnTo>
                      <a:pt x="111" y="34"/>
                    </a:lnTo>
                    <a:lnTo>
                      <a:pt x="107" y="33"/>
                    </a:lnTo>
                    <a:lnTo>
                      <a:pt x="107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1153" name="Freeform 17"/>
              <p:cNvSpPr>
                <a:spLocks/>
              </p:cNvSpPr>
              <p:nvPr/>
            </p:nvSpPr>
            <p:spPr bwMode="auto">
              <a:xfrm>
                <a:off x="5003" y="1062"/>
                <a:ext cx="56" cy="6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0"/>
                  </a:cxn>
                  <a:cxn ang="0">
                    <a:pos x="1" y="5"/>
                  </a:cxn>
                  <a:cxn ang="0">
                    <a:pos x="0" y="10"/>
                  </a:cxn>
                  <a:cxn ang="0">
                    <a:pos x="1" y="13"/>
                  </a:cxn>
                  <a:cxn ang="0">
                    <a:pos x="2" y="16"/>
                  </a:cxn>
                  <a:cxn ang="0">
                    <a:pos x="4" y="17"/>
                  </a:cxn>
                  <a:cxn ang="0">
                    <a:pos x="9" y="20"/>
                  </a:cxn>
                  <a:cxn ang="0">
                    <a:pos x="11" y="19"/>
                  </a:cxn>
                  <a:cxn ang="0">
                    <a:pos x="9" y="16"/>
                  </a:cxn>
                  <a:cxn ang="0">
                    <a:pos x="9" y="9"/>
                  </a:cxn>
                  <a:cxn ang="0">
                    <a:pos x="17" y="5"/>
                  </a:cxn>
                  <a:cxn ang="0">
                    <a:pos x="18" y="8"/>
                  </a:cxn>
                  <a:cxn ang="0">
                    <a:pos x="19" y="9"/>
                  </a:cxn>
                  <a:cxn ang="0">
                    <a:pos x="24" y="13"/>
                  </a:cxn>
                  <a:cxn ang="0">
                    <a:pos x="25" y="15"/>
                  </a:cxn>
                  <a:cxn ang="0">
                    <a:pos x="27" y="17"/>
                  </a:cxn>
                  <a:cxn ang="0">
                    <a:pos x="26" y="19"/>
                  </a:cxn>
                  <a:cxn ang="0">
                    <a:pos x="24" y="21"/>
                  </a:cxn>
                  <a:cxn ang="0">
                    <a:pos x="22" y="25"/>
                  </a:cxn>
                  <a:cxn ang="0">
                    <a:pos x="22" y="29"/>
                  </a:cxn>
                  <a:cxn ang="0">
                    <a:pos x="22" y="30"/>
                  </a:cxn>
                  <a:cxn ang="0">
                    <a:pos x="24" y="33"/>
                  </a:cxn>
                  <a:cxn ang="0">
                    <a:pos x="24" y="37"/>
                  </a:cxn>
                  <a:cxn ang="0">
                    <a:pos x="24" y="40"/>
                  </a:cxn>
                  <a:cxn ang="0">
                    <a:pos x="27" y="40"/>
                  </a:cxn>
                  <a:cxn ang="0">
                    <a:pos x="28" y="45"/>
                  </a:cxn>
                  <a:cxn ang="0">
                    <a:pos x="29" y="45"/>
                  </a:cxn>
                  <a:cxn ang="0">
                    <a:pos x="32" y="46"/>
                  </a:cxn>
                  <a:cxn ang="0">
                    <a:pos x="31" y="49"/>
                  </a:cxn>
                  <a:cxn ang="0">
                    <a:pos x="29" y="54"/>
                  </a:cxn>
                  <a:cxn ang="0">
                    <a:pos x="30" y="56"/>
                  </a:cxn>
                  <a:cxn ang="0">
                    <a:pos x="32" y="60"/>
                  </a:cxn>
                  <a:cxn ang="0">
                    <a:pos x="36" y="59"/>
                  </a:cxn>
                  <a:cxn ang="0">
                    <a:pos x="38" y="60"/>
                  </a:cxn>
                  <a:cxn ang="0">
                    <a:pos x="40" y="59"/>
                  </a:cxn>
                  <a:cxn ang="0">
                    <a:pos x="43" y="56"/>
                  </a:cxn>
                  <a:cxn ang="0">
                    <a:pos x="45" y="52"/>
                  </a:cxn>
                  <a:cxn ang="0">
                    <a:pos x="42" y="49"/>
                  </a:cxn>
                  <a:cxn ang="0">
                    <a:pos x="42" y="46"/>
                  </a:cxn>
                  <a:cxn ang="0">
                    <a:pos x="46" y="44"/>
                  </a:cxn>
                  <a:cxn ang="0">
                    <a:pos x="47" y="40"/>
                  </a:cxn>
                  <a:cxn ang="0">
                    <a:pos x="49" y="39"/>
                  </a:cxn>
                  <a:cxn ang="0">
                    <a:pos x="52" y="40"/>
                  </a:cxn>
                  <a:cxn ang="0">
                    <a:pos x="51" y="38"/>
                  </a:cxn>
                  <a:cxn ang="0">
                    <a:pos x="49" y="35"/>
                  </a:cxn>
                  <a:cxn ang="0">
                    <a:pos x="50" y="33"/>
                  </a:cxn>
                  <a:cxn ang="0">
                    <a:pos x="56" y="33"/>
                  </a:cxn>
                  <a:cxn ang="0">
                    <a:pos x="49" y="23"/>
                  </a:cxn>
                  <a:cxn ang="0">
                    <a:pos x="22" y="0"/>
                  </a:cxn>
                </a:cxnLst>
                <a:rect l="0" t="0" r="r" b="b"/>
                <a:pathLst>
                  <a:path w="56" h="60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9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9" y="16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2" y="4"/>
                    </a:lnTo>
                    <a:lnTo>
                      <a:pt x="17" y="5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2" y="10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6" y="16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6" y="19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2" y="31"/>
                    </a:lnTo>
                    <a:lnTo>
                      <a:pt x="24" y="33"/>
                    </a:lnTo>
                    <a:lnTo>
                      <a:pt x="24" y="33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4" y="37"/>
                    </a:lnTo>
                    <a:lnTo>
                      <a:pt x="24" y="37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8" y="45"/>
                    </a:lnTo>
                    <a:lnTo>
                      <a:pt x="28" y="45"/>
                    </a:lnTo>
                    <a:lnTo>
                      <a:pt x="28" y="45"/>
                    </a:lnTo>
                    <a:lnTo>
                      <a:pt x="28" y="45"/>
                    </a:lnTo>
                    <a:lnTo>
                      <a:pt x="29" y="45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2" y="46"/>
                    </a:lnTo>
                    <a:lnTo>
                      <a:pt x="32" y="47"/>
                    </a:lnTo>
                    <a:lnTo>
                      <a:pt x="32" y="47"/>
                    </a:lnTo>
                    <a:lnTo>
                      <a:pt x="31" y="49"/>
                    </a:lnTo>
                    <a:lnTo>
                      <a:pt x="30" y="51"/>
                    </a:lnTo>
                    <a:lnTo>
                      <a:pt x="30" y="51"/>
                    </a:lnTo>
                    <a:lnTo>
                      <a:pt x="29" y="54"/>
                    </a:lnTo>
                    <a:lnTo>
                      <a:pt x="29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1" y="58"/>
                    </a:lnTo>
                    <a:lnTo>
                      <a:pt x="31" y="58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36" y="59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38" y="60"/>
                    </a:lnTo>
                    <a:lnTo>
                      <a:pt x="38" y="60"/>
                    </a:lnTo>
                    <a:lnTo>
                      <a:pt x="40" y="59"/>
                    </a:lnTo>
                    <a:lnTo>
                      <a:pt x="40" y="59"/>
                    </a:lnTo>
                    <a:lnTo>
                      <a:pt x="41" y="58"/>
                    </a:lnTo>
                    <a:lnTo>
                      <a:pt x="41" y="58"/>
                    </a:lnTo>
                    <a:lnTo>
                      <a:pt x="43" y="56"/>
                    </a:lnTo>
                    <a:lnTo>
                      <a:pt x="45" y="54"/>
                    </a:lnTo>
                    <a:lnTo>
                      <a:pt x="45" y="54"/>
                    </a:lnTo>
                    <a:lnTo>
                      <a:pt x="45" y="52"/>
                    </a:lnTo>
                    <a:lnTo>
                      <a:pt x="43" y="50"/>
                    </a:lnTo>
                    <a:lnTo>
                      <a:pt x="43" y="50"/>
                    </a:lnTo>
                    <a:lnTo>
                      <a:pt x="42" y="49"/>
                    </a:lnTo>
                    <a:lnTo>
                      <a:pt x="42" y="48"/>
                    </a:lnTo>
                    <a:lnTo>
                      <a:pt x="42" y="48"/>
                    </a:lnTo>
                    <a:lnTo>
                      <a:pt x="42" y="46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6" y="44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47" y="40"/>
                    </a:lnTo>
                    <a:lnTo>
                      <a:pt x="48" y="39"/>
                    </a:lnTo>
                    <a:lnTo>
                      <a:pt x="49" y="39"/>
                    </a:lnTo>
                    <a:lnTo>
                      <a:pt x="49" y="39"/>
                    </a:lnTo>
                    <a:lnTo>
                      <a:pt x="49" y="39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1" y="38"/>
                    </a:lnTo>
                    <a:lnTo>
                      <a:pt x="51" y="38"/>
                    </a:lnTo>
                    <a:lnTo>
                      <a:pt x="50" y="37"/>
                    </a:lnTo>
                    <a:lnTo>
                      <a:pt x="49" y="35"/>
                    </a:lnTo>
                    <a:lnTo>
                      <a:pt x="49" y="35"/>
                    </a:lnTo>
                    <a:lnTo>
                      <a:pt x="50" y="33"/>
                    </a:lnTo>
                    <a:lnTo>
                      <a:pt x="50" y="33"/>
                    </a:lnTo>
                    <a:lnTo>
                      <a:pt x="52" y="33"/>
                    </a:lnTo>
                    <a:lnTo>
                      <a:pt x="56" y="33"/>
                    </a:lnTo>
                    <a:lnTo>
                      <a:pt x="56" y="33"/>
                    </a:lnTo>
                    <a:lnTo>
                      <a:pt x="56" y="33"/>
                    </a:lnTo>
                    <a:lnTo>
                      <a:pt x="56" y="33"/>
                    </a:lnTo>
                    <a:lnTo>
                      <a:pt x="49" y="23"/>
                    </a:lnTo>
                    <a:lnTo>
                      <a:pt x="41" y="14"/>
                    </a:lnTo>
                    <a:lnTo>
                      <a:pt x="32" y="6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6EBB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1154" name="Freeform 18"/>
              <p:cNvSpPr>
                <a:spLocks/>
              </p:cNvSpPr>
              <p:nvPr/>
            </p:nvSpPr>
            <p:spPr bwMode="auto">
              <a:xfrm>
                <a:off x="5044" y="1108"/>
                <a:ext cx="25" cy="68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15" y="4"/>
                  </a:cxn>
                  <a:cxn ang="0">
                    <a:pos x="12" y="8"/>
                  </a:cxn>
                  <a:cxn ang="0">
                    <a:pos x="11" y="10"/>
                  </a:cxn>
                  <a:cxn ang="0">
                    <a:pos x="11" y="10"/>
                  </a:cxn>
                  <a:cxn ang="0">
                    <a:pos x="10" y="12"/>
                  </a:cxn>
                  <a:cxn ang="0">
                    <a:pos x="8" y="15"/>
                  </a:cxn>
                  <a:cxn ang="0">
                    <a:pos x="8" y="15"/>
                  </a:cxn>
                  <a:cxn ang="0">
                    <a:pos x="2" y="22"/>
                  </a:cxn>
                  <a:cxn ang="0">
                    <a:pos x="2" y="22"/>
                  </a:cxn>
                  <a:cxn ang="0">
                    <a:pos x="1" y="24"/>
                  </a:cxn>
                  <a:cxn ang="0">
                    <a:pos x="1" y="24"/>
                  </a:cxn>
                  <a:cxn ang="0">
                    <a:pos x="1" y="27"/>
                  </a:cxn>
                  <a:cxn ang="0">
                    <a:pos x="1" y="27"/>
                  </a:cxn>
                  <a:cxn ang="0">
                    <a:pos x="1" y="32"/>
                  </a:cxn>
                  <a:cxn ang="0">
                    <a:pos x="1" y="32"/>
                  </a:cxn>
                  <a:cxn ang="0">
                    <a:pos x="1" y="37"/>
                  </a:cxn>
                  <a:cxn ang="0">
                    <a:pos x="1" y="37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1" y="43"/>
                  </a:cxn>
                  <a:cxn ang="0">
                    <a:pos x="1" y="43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1" y="56"/>
                  </a:cxn>
                  <a:cxn ang="0">
                    <a:pos x="1" y="56"/>
                  </a:cxn>
                  <a:cxn ang="0">
                    <a:pos x="6" y="60"/>
                  </a:cxn>
                  <a:cxn ang="0">
                    <a:pos x="6" y="60"/>
                  </a:cxn>
                  <a:cxn ang="0">
                    <a:pos x="6" y="60"/>
                  </a:cxn>
                  <a:cxn ang="0">
                    <a:pos x="6" y="63"/>
                  </a:cxn>
                  <a:cxn ang="0">
                    <a:pos x="7" y="64"/>
                  </a:cxn>
                  <a:cxn ang="0">
                    <a:pos x="7" y="64"/>
                  </a:cxn>
                  <a:cxn ang="0">
                    <a:pos x="9" y="68"/>
                  </a:cxn>
                  <a:cxn ang="0">
                    <a:pos x="9" y="68"/>
                  </a:cxn>
                  <a:cxn ang="0">
                    <a:pos x="16" y="58"/>
                  </a:cxn>
                  <a:cxn ang="0">
                    <a:pos x="20" y="47"/>
                  </a:cxn>
                  <a:cxn ang="0">
                    <a:pos x="24" y="35"/>
                  </a:cxn>
                  <a:cxn ang="0">
                    <a:pos x="25" y="22"/>
                  </a:cxn>
                  <a:cxn ang="0">
                    <a:pos x="25" y="22"/>
                  </a:cxn>
                  <a:cxn ang="0">
                    <a:pos x="24" y="11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5" y="4"/>
                  </a:cxn>
                  <a:cxn ang="0">
                    <a:pos x="15" y="4"/>
                  </a:cxn>
                </a:cxnLst>
                <a:rect l="0" t="0" r="r" b="b"/>
                <a:pathLst>
                  <a:path w="25" h="68">
                    <a:moveTo>
                      <a:pt x="15" y="4"/>
                    </a:moveTo>
                    <a:lnTo>
                      <a:pt x="15" y="4"/>
                    </a:lnTo>
                    <a:lnTo>
                      <a:pt x="12" y="8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0" y="12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6" y="63"/>
                    </a:lnTo>
                    <a:lnTo>
                      <a:pt x="7" y="64"/>
                    </a:lnTo>
                    <a:lnTo>
                      <a:pt x="7" y="64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16" y="58"/>
                    </a:lnTo>
                    <a:lnTo>
                      <a:pt x="20" y="47"/>
                    </a:lnTo>
                    <a:lnTo>
                      <a:pt x="24" y="35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4" y="11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5" y="4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6EBB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1155" name="Freeform 19"/>
              <p:cNvSpPr>
                <a:spLocks/>
              </p:cNvSpPr>
              <p:nvPr/>
            </p:nvSpPr>
            <p:spPr bwMode="auto">
              <a:xfrm>
                <a:off x="4918" y="1107"/>
                <a:ext cx="41" cy="62"/>
              </a:xfrm>
              <a:custGeom>
                <a:avLst/>
                <a:gdLst/>
                <a:ahLst/>
                <a:cxnLst>
                  <a:cxn ang="0">
                    <a:pos x="40" y="20"/>
                  </a:cxn>
                  <a:cxn ang="0">
                    <a:pos x="37" y="12"/>
                  </a:cxn>
                  <a:cxn ang="0">
                    <a:pos x="35" y="10"/>
                  </a:cxn>
                  <a:cxn ang="0">
                    <a:pos x="34" y="9"/>
                  </a:cxn>
                  <a:cxn ang="0">
                    <a:pos x="31" y="10"/>
                  </a:cxn>
                  <a:cxn ang="0">
                    <a:pos x="29" y="11"/>
                  </a:cxn>
                  <a:cxn ang="0">
                    <a:pos x="27" y="11"/>
                  </a:cxn>
                  <a:cxn ang="0">
                    <a:pos x="24" y="11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3" y="19"/>
                  </a:cxn>
                  <a:cxn ang="0">
                    <a:pos x="22" y="23"/>
                  </a:cxn>
                  <a:cxn ang="0">
                    <a:pos x="19" y="24"/>
                  </a:cxn>
                  <a:cxn ang="0">
                    <a:pos x="13" y="24"/>
                  </a:cxn>
                  <a:cxn ang="0">
                    <a:pos x="8" y="16"/>
                  </a:cxn>
                  <a:cxn ang="0">
                    <a:pos x="8" y="13"/>
                  </a:cxn>
                  <a:cxn ang="0">
                    <a:pos x="11" y="9"/>
                  </a:cxn>
                  <a:cxn ang="0">
                    <a:pos x="14" y="6"/>
                  </a:cxn>
                  <a:cxn ang="0">
                    <a:pos x="15" y="4"/>
                  </a:cxn>
                  <a:cxn ang="0">
                    <a:pos x="13" y="4"/>
                  </a:cxn>
                  <a:cxn ang="0">
                    <a:pos x="11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2" y="6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3" y="44"/>
                  </a:cxn>
                  <a:cxn ang="0">
                    <a:pos x="11" y="62"/>
                  </a:cxn>
                  <a:cxn ang="0">
                    <a:pos x="12" y="61"/>
                  </a:cxn>
                  <a:cxn ang="0">
                    <a:pos x="13" y="59"/>
                  </a:cxn>
                  <a:cxn ang="0">
                    <a:pos x="15" y="56"/>
                  </a:cxn>
                  <a:cxn ang="0">
                    <a:pos x="17" y="54"/>
                  </a:cxn>
                  <a:cxn ang="0">
                    <a:pos x="18" y="54"/>
                  </a:cxn>
                  <a:cxn ang="0">
                    <a:pos x="19" y="53"/>
                  </a:cxn>
                  <a:cxn ang="0">
                    <a:pos x="20" y="45"/>
                  </a:cxn>
                  <a:cxn ang="0">
                    <a:pos x="21" y="43"/>
                  </a:cxn>
                  <a:cxn ang="0">
                    <a:pos x="23" y="43"/>
                  </a:cxn>
                  <a:cxn ang="0">
                    <a:pos x="24" y="42"/>
                  </a:cxn>
                  <a:cxn ang="0">
                    <a:pos x="28" y="37"/>
                  </a:cxn>
                  <a:cxn ang="0">
                    <a:pos x="31" y="36"/>
                  </a:cxn>
                  <a:cxn ang="0">
                    <a:pos x="33" y="35"/>
                  </a:cxn>
                  <a:cxn ang="0">
                    <a:pos x="34" y="25"/>
                  </a:cxn>
                  <a:cxn ang="0">
                    <a:pos x="35" y="24"/>
                  </a:cxn>
                  <a:cxn ang="0">
                    <a:pos x="39" y="23"/>
                  </a:cxn>
                  <a:cxn ang="0">
                    <a:pos x="40" y="23"/>
                  </a:cxn>
                  <a:cxn ang="0">
                    <a:pos x="41" y="20"/>
                  </a:cxn>
                  <a:cxn ang="0">
                    <a:pos x="40" y="20"/>
                  </a:cxn>
                </a:cxnLst>
                <a:rect l="0" t="0" r="r" b="b"/>
                <a:pathLst>
                  <a:path w="41" h="62">
                    <a:moveTo>
                      <a:pt x="40" y="20"/>
                    </a:moveTo>
                    <a:lnTo>
                      <a:pt x="40" y="20"/>
                    </a:lnTo>
                    <a:lnTo>
                      <a:pt x="38" y="15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9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3" y="12"/>
                    </a:lnTo>
                    <a:lnTo>
                      <a:pt x="23" y="14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3" y="21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19" y="24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9" y="21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3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4" y="6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34"/>
                    </a:lnTo>
                    <a:lnTo>
                      <a:pt x="3" y="44"/>
                    </a:lnTo>
                    <a:lnTo>
                      <a:pt x="7" y="53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2" y="61"/>
                    </a:lnTo>
                    <a:lnTo>
                      <a:pt x="13" y="59"/>
                    </a:lnTo>
                    <a:lnTo>
                      <a:pt x="13" y="59"/>
                    </a:lnTo>
                    <a:lnTo>
                      <a:pt x="14" y="58"/>
                    </a:lnTo>
                    <a:lnTo>
                      <a:pt x="15" y="56"/>
                    </a:lnTo>
                    <a:lnTo>
                      <a:pt x="15" y="56"/>
                    </a:lnTo>
                    <a:lnTo>
                      <a:pt x="17" y="54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20" y="43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7" y="40"/>
                    </a:lnTo>
                    <a:lnTo>
                      <a:pt x="28" y="37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33" y="36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4" y="25"/>
                    </a:lnTo>
                    <a:lnTo>
                      <a:pt x="34" y="25"/>
                    </a:lnTo>
                    <a:lnTo>
                      <a:pt x="35" y="24"/>
                    </a:lnTo>
                    <a:lnTo>
                      <a:pt x="37" y="23"/>
                    </a:lnTo>
                    <a:lnTo>
                      <a:pt x="39" y="23"/>
                    </a:lnTo>
                    <a:lnTo>
                      <a:pt x="39" y="23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41" y="20"/>
                    </a:lnTo>
                    <a:lnTo>
                      <a:pt x="40" y="20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6EBB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1156" name="Freeform 20"/>
              <p:cNvSpPr>
                <a:spLocks/>
              </p:cNvSpPr>
              <p:nvPr/>
            </p:nvSpPr>
            <p:spPr bwMode="auto">
              <a:xfrm>
                <a:off x="5077" y="1079"/>
                <a:ext cx="55" cy="1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" y="9"/>
                  </a:cxn>
                  <a:cxn ang="0">
                    <a:pos x="18" y="19"/>
                  </a:cxn>
                  <a:cxn ang="0">
                    <a:pos x="25" y="30"/>
                  </a:cxn>
                  <a:cxn ang="0">
                    <a:pos x="32" y="42"/>
                  </a:cxn>
                  <a:cxn ang="0">
                    <a:pos x="37" y="55"/>
                  </a:cxn>
                  <a:cxn ang="0">
                    <a:pos x="40" y="70"/>
                  </a:cxn>
                  <a:cxn ang="0">
                    <a:pos x="43" y="84"/>
                  </a:cxn>
                  <a:cxn ang="0">
                    <a:pos x="44" y="100"/>
                  </a:cxn>
                  <a:cxn ang="0">
                    <a:pos x="44" y="100"/>
                  </a:cxn>
                  <a:cxn ang="0">
                    <a:pos x="43" y="113"/>
                  </a:cxn>
                  <a:cxn ang="0">
                    <a:pos x="41" y="125"/>
                  </a:cxn>
                  <a:cxn ang="0">
                    <a:pos x="41" y="125"/>
                  </a:cxn>
                  <a:cxn ang="0">
                    <a:pos x="41" y="131"/>
                  </a:cxn>
                  <a:cxn ang="0">
                    <a:pos x="41" y="131"/>
                  </a:cxn>
                  <a:cxn ang="0">
                    <a:pos x="41" y="133"/>
                  </a:cxn>
                  <a:cxn ang="0">
                    <a:pos x="41" y="133"/>
                  </a:cxn>
                  <a:cxn ang="0">
                    <a:pos x="43" y="134"/>
                  </a:cxn>
                  <a:cxn ang="0">
                    <a:pos x="43" y="134"/>
                  </a:cxn>
                  <a:cxn ang="0">
                    <a:pos x="44" y="132"/>
                  </a:cxn>
                  <a:cxn ang="0">
                    <a:pos x="45" y="131"/>
                  </a:cxn>
                  <a:cxn ang="0">
                    <a:pos x="45" y="131"/>
                  </a:cxn>
                  <a:cxn ang="0">
                    <a:pos x="45" y="128"/>
                  </a:cxn>
                  <a:cxn ang="0">
                    <a:pos x="47" y="125"/>
                  </a:cxn>
                  <a:cxn ang="0">
                    <a:pos x="47" y="125"/>
                  </a:cxn>
                  <a:cxn ang="0">
                    <a:pos x="47" y="122"/>
                  </a:cxn>
                  <a:cxn ang="0">
                    <a:pos x="47" y="122"/>
                  </a:cxn>
                  <a:cxn ang="0">
                    <a:pos x="48" y="115"/>
                  </a:cxn>
                  <a:cxn ang="0">
                    <a:pos x="49" y="110"/>
                  </a:cxn>
                  <a:cxn ang="0">
                    <a:pos x="51" y="103"/>
                  </a:cxn>
                  <a:cxn ang="0">
                    <a:pos x="51" y="103"/>
                  </a:cxn>
                  <a:cxn ang="0">
                    <a:pos x="53" y="97"/>
                  </a:cxn>
                  <a:cxn ang="0">
                    <a:pos x="53" y="90"/>
                  </a:cxn>
                  <a:cxn ang="0">
                    <a:pos x="53" y="90"/>
                  </a:cxn>
                  <a:cxn ang="0">
                    <a:pos x="54" y="83"/>
                  </a:cxn>
                  <a:cxn ang="0">
                    <a:pos x="55" y="78"/>
                  </a:cxn>
                  <a:cxn ang="0">
                    <a:pos x="55" y="78"/>
                  </a:cxn>
                  <a:cxn ang="0">
                    <a:pos x="51" y="65"/>
                  </a:cxn>
                  <a:cxn ang="0">
                    <a:pos x="47" y="54"/>
                  </a:cxn>
                  <a:cxn ang="0">
                    <a:pos x="41" y="43"/>
                  </a:cxn>
                  <a:cxn ang="0">
                    <a:pos x="35" y="32"/>
                  </a:cxn>
                  <a:cxn ang="0">
                    <a:pos x="28" y="23"/>
                  </a:cxn>
                  <a:cxn ang="0">
                    <a:pos x="19" y="14"/>
                  </a:cxn>
                  <a:cxn ang="0">
                    <a:pos x="10" y="7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" h="134">
                    <a:moveTo>
                      <a:pt x="0" y="0"/>
                    </a:moveTo>
                    <a:lnTo>
                      <a:pt x="0" y="0"/>
                    </a:lnTo>
                    <a:lnTo>
                      <a:pt x="9" y="9"/>
                    </a:lnTo>
                    <a:lnTo>
                      <a:pt x="18" y="19"/>
                    </a:lnTo>
                    <a:lnTo>
                      <a:pt x="25" y="30"/>
                    </a:lnTo>
                    <a:lnTo>
                      <a:pt x="32" y="42"/>
                    </a:lnTo>
                    <a:lnTo>
                      <a:pt x="37" y="55"/>
                    </a:lnTo>
                    <a:lnTo>
                      <a:pt x="40" y="70"/>
                    </a:lnTo>
                    <a:lnTo>
                      <a:pt x="43" y="84"/>
                    </a:lnTo>
                    <a:lnTo>
                      <a:pt x="44" y="100"/>
                    </a:lnTo>
                    <a:lnTo>
                      <a:pt x="44" y="100"/>
                    </a:lnTo>
                    <a:lnTo>
                      <a:pt x="43" y="113"/>
                    </a:lnTo>
                    <a:lnTo>
                      <a:pt x="41" y="125"/>
                    </a:lnTo>
                    <a:lnTo>
                      <a:pt x="41" y="125"/>
                    </a:lnTo>
                    <a:lnTo>
                      <a:pt x="41" y="131"/>
                    </a:lnTo>
                    <a:lnTo>
                      <a:pt x="41" y="131"/>
                    </a:lnTo>
                    <a:lnTo>
                      <a:pt x="41" y="133"/>
                    </a:lnTo>
                    <a:lnTo>
                      <a:pt x="41" y="133"/>
                    </a:lnTo>
                    <a:lnTo>
                      <a:pt x="43" y="134"/>
                    </a:lnTo>
                    <a:lnTo>
                      <a:pt x="43" y="134"/>
                    </a:lnTo>
                    <a:lnTo>
                      <a:pt x="44" y="132"/>
                    </a:lnTo>
                    <a:lnTo>
                      <a:pt x="45" y="131"/>
                    </a:lnTo>
                    <a:lnTo>
                      <a:pt x="45" y="131"/>
                    </a:lnTo>
                    <a:lnTo>
                      <a:pt x="45" y="128"/>
                    </a:lnTo>
                    <a:lnTo>
                      <a:pt x="47" y="125"/>
                    </a:lnTo>
                    <a:lnTo>
                      <a:pt x="47" y="125"/>
                    </a:lnTo>
                    <a:lnTo>
                      <a:pt x="47" y="122"/>
                    </a:lnTo>
                    <a:lnTo>
                      <a:pt x="47" y="122"/>
                    </a:lnTo>
                    <a:lnTo>
                      <a:pt x="48" y="115"/>
                    </a:lnTo>
                    <a:lnTo>
                      <a:pt x="49" y="110"/>
                    </a:lnTo>
                    <a:lnTo>
                      <a:pt x="51" y="103"/>
                    </a:lnTo>
                    <a:lnTo>
                      <a:pt x="51" y="103"/>
                    </a:lnTo>
                    <a:lnTo>
                      <a:pt x="53" y="97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4" y="83"/>
                    </a:lnTo>
                    <a:lnTo>
                      <a:pt x="55" y="78"/>
                    </a:lnTo>
                    <a:lnTo>
                      <a:pt x="55" y="78"/>
                    </a:lnTo>
                    <a:lnTo>
                      <a:pt x="51" y="65"/>
                    </a:lnTo>
                    <a:lnTo>
                      <a:pt x="47" y="54"/>
                    </a:lnTo>
                    <a:lnTo>
                      <a:pt x="41" y="43"/>
                    </a:lnTo>
                    <a:lnTo>
                      <a:pt x="35" y="32"/>
                    </a:lnTo>
                    <a:lnTo>
                      <a:pt x="28" y="23"/>
                    </a:lnTo>
                    <a:lnTo>
                      <a:pt x="19" y="14"/>
                    </a:lnTo>
                    <a:lnTo>
                      <a:pt x="1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89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1157" name="Freeform 21"/>
              <p:cNvSpPr>
                <a:spLocks/>
              </p:cNvSpPr>
              <p:nvPr/>
            </p:nvSpPr>
            <p:spPr bwMode="auto">
              <a:xfrm>
                <a:off x="4900" y="1107"/>
                <a:ext cx="33" cy="114"/>
              </a:xfrm>
              <a:custGeom>
                <a:avLst/>
                <a:gdLst/>
                <a:ahLst/>
                <a:cxnLst>
                  <a:cxn ang="0">
                    <a:pos x="31" y="4"/>
                  </a:cxn>
                  <a:cxn ang="0">
                    <a:pos x="29" y="4"/>
                  </a:cxn>
                  <a:cxn ang="0">
                    <a:pos x="28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9" y="7"/>
                  </a:cxn>
                  <a:cxn ang="0">
                    <a:pos x="10" y="24"/>
                  </a:cxn>
                  <a:cxn ang="0">
                    <a:pos x="4" y="43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1" y="87"/>
                  </a:cxn>
                  <a:cxn ang="0">
                    <a:pos x="5" y="95"/>
                  </a:cxn>
                  <a:cxn ang="0">
                    <a:pos x="7" y="100"/>
                  </a:cxn>
                  <a:cxn ang="0">
                    <a:pos x="9" y="104"/>
                  </a:cxn>
                  <a:cxn ang="0">
                    <a:pos x="14" y="107"/>
                  </a:cxn>
                  <a:cxn ang="0">
                    <a:pos x="17" y="108"/>
                  </a:cxn>
                  <a:cxn ang="0">
                    <a:pos x="22" y="114"/>
                  </a:cxn>
                  <a:cxn ang="0">
                    <a:pos x="20" y="104"/>
                  </a:cxn>
                  <a:cxn ang="0">
                    <a:pos x="19" y="104"/>
                  </a:cxn>
                  <a:cxn ang="0">
                    <a:pos x="18" y="103"/>
                  </a:cxn>
                  <a:cxn ang="0">
                    <a:pos x="17" y="100"/>
                  </a:cxn>
                  <a:cxn ang="0">
                    <a:pos x="17" y="98"/>
                  </a:cxn>
                  <a:cxn ang="0">
                    <a:pos x="12" y="97"/>
                  </a:cxn>
                  <a:cxn ang="0">
                    <a:pos x="10" y="97"/>
                  </a:cxn>
                  <a:cxn ang="0">
                    <a:pos x="9" y="96"/>
                  </a:cxn>
                  <a:cxn ang="0">
                    <a:pos x="8" y="90"/>
                  </a:cxn>
                  <a:cxn ang="0">
                    <a:pos x="9" y="88"/>
                  </a:cxn>
                  <a:cxn ang="0">
                    <a:pos x="10" y="87"/>
                  </a:cxn>
                  <a:cxn ang="0">
                    <a:pos x="10" y="85"/>
                  </a:cxn>
                  <a:cxn ang="0">
                    <a:pos x="9" y="84"/>
                  </a:cxn>
                  <a:cxn ang="0">
                    <a:pos x="9" y="83"/>
                  </a:cxn>
                  <a:cxn ang="0">
                    <a:pos x="10" y="79"/>
                  </a:cxn>
                  <a:cxn ang="0">
                    <a:pos x="11" y="78"/>
                  </a:cxn>
                  <a:cxn ang="0">
                    <a:pos x="12" y="77"/>
                  </a:cxn>
                  <a:cxn ang="0">
                    <a:pos x="14" y="75"/>
                  </a:cxn>
                  <a:cxn ang="0">
                    <a:pos x="17" y="75"/>
                  </a:cxn>
                  <a:cxn ang="0">
                    <a:pos x="17" y="72"/>
                  </a:cxn>
                  <a:cxn ang="0">
                    <a:pos x="17" y="57"/>
                  </a:cxn>
                  <a:cxn ang="0">
                    <a:pos x="22" y="32"/>
                  </a:cxn>
                  <a:cxn ang="0">
                    <a:pos x="26" y="20"/>
                  </a:cxn>
                  <a:cxn ang="0">
                    <a:pos x="26" y="16"/>
                  </a:cxn>
                  <a:cxn ang="0">
                    <a:pos x="28" y="10"/>
                  </a:cxn>
                  <a:cxn ang="0">
                    <a:pos x="29" y="9"/>
                  </a:cxn>
                  <a:cxn ang="0">
                    <a:pos x="32" y="6"/>
                  </a:cxn>
                  <a:cxn ang="0">
                    <a:pos x="33" y="4"/>
                  </a:cxn>
                  <a:cxn ang="0">
                    <a:pos x="33" y="3"/>
                  </a:cxn>
                </a:cxnLst>
                <a:rect l="0" t="0" r="r" b="b"/>
                <a:pathLst>
                  <a:path w="33" h="114">
                    <a:moveTo>
                      <a:pt x="33" y="3"/>
                    </a:moveTo>
                    <a:lnTo>
                      <a:pt x="31" y="4"/>
                    </a:lnTo>
                    <a:lnTo>
                      <a:pt x="31" y="4"/>
                    </a:lnTo>
                    <a:lnTo>
                      <a:pt x="29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9" y="7"/>
                    </a:lnTo>
                    <a:lnTo>
                      <a:pt x="15" y="15"/>
                    </a:lnTo>
                    <a:lnTo>
                      <a:pt x="10" y="24"/>
                    </a:lnTo>
                    <a:lnTo>
                      <a:pt x="7" y="33"/>
                    </a:lnTo>
                    <a:lnTo>
                      <a:pt x="4" y="43"/>
                    </a:lnTo>
                    <a:lnTo>
                      <a:pt x="1" y="52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87"/>
                    </a:lnTo>
                    <a:lnTo>
                      <a:pt x="1" y="87"/>
                    </a:lnTo>
                    <a:lnTo>
                      <a:pt x="4" y="90"/>
                    </a:lnTo>
                    <a:lnTo>
                      <a:pt x="5" y="95"/>
                    </a:lnTo>
                    <a:lnTo>
                      <a:pt x="5" y="95"/>
                    </a:lnTo>
                    <a:lnTo>
                      <a:pt x="7" y="100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1" y="106"/>
                    </a:lnTo>
                    <a:lnTo>
                      <a:pt x="14" y="107"/>
                    </a:lnTo>
                    <a:lnTo>
                      <a:pt x="14" y="107"/>
                    </a:lnTo>
                    <a:lnTo>
                      <a:pt x="17" y="108"/>
                    </a:lnTo>
                    <a:lnTo>
                      <a:pt x="20" y="110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8" y="103"/>
                    </a:lnTo>
                    <a:lnTo>
                      <a:pt x="17" y="100"/>
                    </a:lnTo>
                    <a:lnTo>
                      <a:pt x="17" y="100"/>
                    </a:lnTo>
                    <a:lnTo>
                      <a:pt x="17" y="98"/>
                    </a:lnTo>
                    <a:lnTo>
                      <a:pt x="17" y="98"/>
                    </a:lnTo>
                    <a:lnTo>
                      <a:pt x="15" y="97"/>
                    </a:lnTo>
                    <a:lnTo>
                      <a:pt x="12" y="97"/>
                    </a:lnTo>
                    <a:lnTo>
                      <a:pt x="12" y="97"/>
                    </a:lnTo>
                    <a:lnTo>
                      <a:pt x="10" y="97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8" y="93"/>
                    </a:lnTo>
                    <a:lnTo>
                      <a:pt x="8" y="90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0" y="86"/>
                    </a:lnTo>
                    <a:lnTo>
                      <a:pt x="10" y="85"/>
                    </a:lnTo>
                    <a:lnTo>
                      <a:pt x="10" y="85"/>
                    </a:lnTo>
                    <a:lnTo>
                      <a:pt x="9" y="84"/>
                    </a:lnTo>
                    <a:lnTo>
                      <a:pt x="9" y="83"/>
                    </a:lnTo>
                    <a:lnTo>
                      <a:pt x="9" y="83"/>
                    </a:lnTo>
                    <a:lnTo>
                      <a:pt x="9" y="81"/>
                    </a:lnTo>
                    <a:lnTo>
                      <a:pt x="10" y="79"/>
                    </a:lnTo>
                    <a:lnTo>
                      <a:pt x="10" y="79"/>
                    </a:lnTo>
                    <a:lnTo>
                      <a:pt x="11" y="78"/>
                    </a:lnTo>
                    <a:lnTo>
                      <a:pt x="12" y="77"/>
                    </a:lnTo>
                    <a:lnTo>
                      <a:pt x="12" y="77"/>
                    </a:lnTo>
                    <a:lnTo>
                      <a:pt x="12" y="75"/>
                    </a:lnTo>
                    <a:lnTo>
                      <a:pt x="14" y="75"/>
                    </a:lnTo>
                    <a:lnTo>
                      <a:pt x="14" y="75"/>
                    </a:lnTo>
                    <a:lnTo>
                      <a:pt x="17" y="75"/>
                    </a:lnTo>
                    <a:lnTo>
                      <a:pt x="17" y="75"/>
                    </a:lnTo>
                    <a:lnTo>
                      <a:pt x="17" y="72"/>
                    </a:lnTo>
                    <a:lnTo>
                      <a:pt x="17" y="72"/>
                    </a:lnTo>
                    <a:lnTo>
                      <a:pt x="17" y="57"/>
                    </a:lnTo>
                    <a:lnTo>
                      <a:pt x="19" y="44"/>
                    </a:lnTo>
                    <a:lnTo>
                      <a:pt x="22" y="32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3"/>
                    </a:lnTo>
                    <a:lnTo>
                      <a:pt x="28" y="10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solidFill>
                <a:srgbClr val="589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1158" name="Freeform 22"/>
              <p:cNvSpPr>
                <a:spLocks/>
              </p:cNvSpPr>
              <p:nvPr/>
            </p:nvSpPr>
            <p:spPr bwMode="auto">
              <a:xfrm>
                <a:off x="4932" y="1111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3A9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1159" name="Freeform 23"/>
              <p:cNvSpPr>
                <a:spLocks/>
              </p:cNvSpPr>
              <p:nvPr/>
            </p:nvSpPr>
            <p:spPr bwMode="auto">
              <a:xfrm>
                <a:off x="4929" y="1110"/>
                <a:ext cx="4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3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4" h="6">
                    <a:moveTo>
                      <a:pt x="3" y="3"/>
                    </a:moveTo>
                    <a:lnTo>
                      <a:pt x="3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6EBB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1160" name="Freeform 24"/>
              <p:cNvSpPr>
                <a:spLocks/>
              </p:cNvSpPr>
              <p:nvPr/>
            </p:nvSpPr>
            <p:spPr bwMode="auto">
              <a:xfrm>
                <a:off x="4926" y="1123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BB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1161" name="Freeform 25"/>
              <p:cNvSpPr>
                <a:spLocks/>
              </p:cNvSpPr>
              <p:nvPr/>
            </p:nvSpPr>
            <p:spPr bwMode="auto">
              <a:xfrm>
                <a:off x="4926" y="1126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89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1162" name="Freeform 26"/>
              <p:cNvSpPr>
                <a:spLocks/>
              </p:cNvSpPr>
              <p:nvPr/>
            </p:nvSpPr>
            <p:spPr bwMode="auto">
              <a:xfrm>
                <a:off x="4918" y="1107"/>
                <a:ext cx="15" cy="40"/>
              </a:xfrm>
              <a:custGeom>
                <a:avLst/>
                <a:gdLst/>
                <a:ahLst/>
                <a:cxnLst>
                  <a:cxn ang="0">
                    <a:pos x="8" y="20"/>
                  </a:cxn>
                  <a:cxn ang="0">
                    <a:pos x="8" y="20"/>
                  </a:cxn>
                  <a:cxn ang="0">
                    <a:pos x="8" y="19"/>
                  </a:cxn>
                  <a:cxn ang="0">
                    <a:pos x="8" y="19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3"/>
                  </a:cxn>
                  <a:cxn ang="0">
                    <a:pos x="10" y="10"/>
                  </a:cxn>
                  <a:cxn ang="0">
                    <a:pos x="11" y="9"/>
                  </a:cxn>
                  <a:cxn ang="0">
                    <a:pos x="11" y="9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5" y="3"/>
                  </a:cxn>
                  <a:cxn ang="0">
                    <a:pos x="13" y="4"/>
                  </a:cxn>
                  <a:cxn ang="0">
                    <a:pos x="13" y="4"/>
                  </a:cxn>
                  <a:cxn ang="0">
                    <a:pos x="11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2" y="40"/>
                  </a:cxn>
                  <a:cxn ang="0">
                    <a:pos x="2" y="40"/>
                  </a:cxn>
                  <a:cxn ang="0">
                    <a:pos x="4" y="30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8" y="20"/>
                  </a:cxn>
                </a:cxnLst>
                <a:rect l="0" t="0" r="r" b="b"/>
                <a:pathLst>
                  <a:path w="15" h="40">
                    <a:moveTo>
                      <a:pt x="8" y="20"/>
                    </a:moveTo>
                    <a:lnTo>
                      <a:pt x="8" y="20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3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63A8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1163" name="Freeform 27"/>
              <p:cNvSpPr>
                <a:spLocks/>
              </p:cNvSpPr>
              <p:nvPr/>
            </p:nvSpPr>
            <p:spPr bwMode="auto">
              <a:xfrm>
                <a:off x="4961" y="1256"/>
                <a:ext cx="69" cy="39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67" y="26"/>
                  </a:cxn>
                  <a:cxn ang="0">
                    <a:pos x="67" y="26"/>
                  </a:cxn>
                  <a:cxn ang="0">
                    <a:pos x="66" y="27"/>
                  </a:cxn>
                  <a:cxn ang="0">
                    <a:pos x="64" y="28"/>
                  </a:cxn>
                  <a:cxn ang="0">
                    <a:pos x="62" y="29"/>
                  </a:cxn>
                  <a:cxn ang="0">
                    <a:pos x="62" y="29"/>
                  </a:cxn>
                  <a:cxn ang="0">
                    <a:pos x="60" y="32"/>
                  </a:cxn>
                  <a:cxn ang="0">
                    <a:pos x="59" y="39"/>
                  </a:cxn>
                  <a:cxn ang="0">
                    <a:pos x="59" y="39"/>
                  </a:cxn>
                  <a:cxn ang="0">
                    <a:pos x="56" y="39"/>
                  </a:cxn>
                  <a:cxn ang="0">
                    <a:pos x="56" y="39"/>
                  </a:cxn>
                  <a:cxn ang="0">
                    <a:pos x="43" y="39"/>
                  </a:cxn>
                  <a:cxn ang="0">
                    <a:pos x="43" y="39"/>
                  </a:cxn>
                  <a:cxn ang="0">
                    <a:pos x="41" y="37"/>
                  </a:cxn>
                  <a:cxn ang="0">
                    <a:pos x="41" y="37"/>
                  </a:cxn>
                  <a:cxn ang="0">
                    <a:pos x="37" y="33"/>
                  </a:cxn>
                  <a:cxn ang="0">
                    <a:pos x="37" y="33"/>
                  </a:cxn>
                  <a:cxn ang="0">
                    <a:pos x="35" y="32"/>
                  </a:cxn>
                  <a:cxn ang="0">
                    <a:pos x="35" y="32"/>
                  </a:cxn>
                  <a:cxn ang="0">
                    <a:pos x="31" y="27"/>
                  </a:cxn>
                  <a:cxn ang="0">
                    <a:pos x="28" y="25"/>
                  </a:cxn>
                  <a:cxn ang="0">
                    <a:pos x="28" y="25"/>
                  </a:cxn>
                  <a:cxn ang="0">
                    <a:pos x="27" y="23"/>
                  </a:cxn>
                  <a:cxn ang="0">
                    <a:pos x="26" y="22"/>
                  </a:cxn>
                  <a:cxn ang="0">
                    <a:pos x="26" y="22"/>
                  </a:cxn>
                  <a:cxn ang="0">
                    <a:pos x="22" y="18"/>
                  </a:cxn>
                  <a:cxn ang="0">
                    <a:pos x="20" y="16"/>
                  </a:cxn>
                  <a:cxn ang="0">
                    <a:pos x="20" y="16"/>
                  </a:cxn>
                  <a:cxn ang="0">
                    <a:pos x="18" y="13"/>
                  </a:cxn>
                  <a:cxn ang="0">
                    <a:pos x="15" y="11"/>
                  </a:cxn>
                  <a:cxn ang="0">
                    <a:pos x="15" y="11"/>
                  </a:cxn>
                  <a:cxn ang="0">
                    <a:pos x="11" y="9"/>
                  </a:cxn>
                  <a:cxn ang="0">
                    <a:pos x="8" y="9"/>
                  </a:cxn>
                  <a:cxn ang="0">
                    <a:pos x="8" y="9"/>
                  </a:cxn>
                  <a:cxn ang="0">
                    <a:pos x="7" y="9"/>
                  </a:cxn>
                  <a:cxn ang="0">
                    <a:pos x="7" y="9"/>
                  </a:cxn>
                  <a:cxn ang="0">
                    <a:pos x="3" y="7"/>
                  </a:cxn>
                  <a:cxn ang="0">
                    <a:pos x="2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1"/>
                  </a:cxn>
                  <a:cxn ang="0">
                    <a:pos x="11" y="3"/>
                  </a:cxn>
                  <a:cxn ang="0">
                    <a:pos x="21" y="8"/>
                  </a:cxn>
                  <a:cxn ang="0">
                    <a:pos x="29" y="12"/>
                  </a:cxn>
                  <a:cxn ang="0">
                    <a:pos x="36" y="18"/>
                  </a:cxn>
                  <a:cxn ang="0">
                    <a:pos x="42" y="22"/>
                  </a:cxn>
                  <a:cxn ang="0">
                    <a:pos x="49" y="25"/>
                  </a:cxn>
                  <a:cxn ang="0">
                    <a:pos x="53" y="25"/>
                  </a:cxn>
                  <a:cxn ang="0">
                    <a:pos x="58" y="25"/>
                  </a:cxn>
                  <a:cxn ang="0">
                    <a:pos x="63" y="23"/>
                  </a:cxn>
                  <a:cxn ang="0">
                    <a:pos x="69" y="21"/>
                  </a:cxn>
                  <a:cxn ang="0">
                    <a:pos x="69" y="21"/>
                  </a:cxn>
                </a:cxnLst>
                <a:rect l="0" t="0" r="r" b="b"/>
                <a:pathLst>
                  <a:path w="69" h="39">
                    <a:moveTo>
                      <a:pt x="69" y="21"/>
                    </a:moveTo>
                    <a:lnTo>
                      <a:pt x="67" y="26"/>
                    </a:lnTo>
                    <a:lnTo>
                      <a:pt x="67" y="26"/>
                    </a:lnTo>
                    <a:lnTo>
                      <a:pt x="66" y="27"/>
                    </a:lnTo>
                    <a:lnTo>
                      <a:pt x="64" y="28"/>
                    </a:lnTo>
                    <a:lnTo>
                      <a:pt x="62" y="29"/>
                    </a:lnTo>
                    <a:lnTo>
                      <a:pt x="62" y="29"/>
                    </a:lnTo>
                    <a:lnTo>
                      <a:pt x="60" y="32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6" y="39"/>
                    </a:lnTo>
                    <a:lnTo>
                      <a:pt x="56" y="39"/>
                    </a:lnTo>
                    <a:lnTo>
                      <a:pt x="43" y="39"/>
                    </a:lnTo>
                    <a:lnTo>
                      <a:pt x="43" y="39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37" y="33"/>
                    </a:lnTo>
                    <a:lnTo>
                      <a:pt x="37" y="33"/>
                    </a:lnTo>
                    <a:lnTo>
                      <a:pt x="35" y="32"/>
                    </a:lnTo>
                    <a:lnTo>
                      <a:pt x="35" y="32"/>
                    </a:lnTo>
                    <a:lnTo>
                      <a:pt x="31" y="27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27" y="23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2" y="18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1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3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1"/>
                    </a:lnTo>
                    <a:lnTo>
                      <a:pt x="11" y="3"/>
                    </a:lnTo>
                    <a:lnTo>
                      <a:pt x="21" y="8"/>
                    </a:lnTo>
                    <a:lnTo>
                      <a:pt x="29" y="12"/>
                    </a:lnTo>
                    <a:lnTo>
                      <a:pt x="36" y="18"/>
                    </a:lnTo>
                    <a:lnTo>
                      <a:pt x="42" y="22"/>
                    </a:lnTo>
                    <a:lnTo>
                      <a:pt x="49" y="25"/>
                    </a:lnTo>
                    <a:lnTo>
                      <a:pt x="53" y="25"/>
                    </a:lnTo>
                    <a:lnTo>
                      <a:pt x="58" y="25"/>
                    </a:lnTo>
                    <a:lnTo>
                      <a:pt x="63" y="23"/>
                    </a:lnTo>
                    <a:lnTo>
                      <a:pt x="69" y="21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589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pic>
        <p:nvPicPr>
          <p:cNvPr id="731165" name="Picture 29" descr="MC900310822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1627188"/>
            <a:ext cx="865187" cy="915987"/>
          </a:xfrm>
          <a:prstGeom prst="rect">
            <a:avLst/>
          </a:prstGeom>
          <a:noFill/>
        </p:spPr>
      </p:pic>
      <p:sp>
        <p:nvSpPr>
          <p:cNvPr id="731167" name="Line 31"/>
          <p:cNvSpPr>
            <a:spLocks noChangeShapeType="1"/>
          </p:cNvSpPr>
          <p:nvPr/>
        </p:nvSpPr>
        <p:spPr bwMode="auto">
          <a:xfrm flipH="1" flipV="1">
            <a:off x="5087938" y="4006850"/>
            <a:ext cx="206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31169" name="Text Box 33"/>
          <p:cNvSpPr txBox="1">
            <a:spLocks noChangeArrowheads="1"/>
          </p:cNvSpPr>
          <p:nvPr/>
        </p:nvSpPr>
        <p:spPr bwMode="auto">
          <a:xfrm>
            <a:off x="5942013" y="1477963"/>
            <a:ext cx="7207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algn="ctr" defTabSz="652463">
              <a:spcBef>
                <a:spcPct val="50000"/>
              </a:spcBef>
            </a:pPr>
            <a:r>
              <a:rPr lang="fr-FR" sz="800" b="1"/>
              <a:t>Gestion</a:t>
            </a:r>
            <a:br>
              <a:rPr lang="fr-FR" sz="800" b="1"/>
            </a:br>
            <a:r>
              <a:rPr lang="fr-FR" sz="800" b="1"/>
              <a:t>des cartes</a:t>
            </a:r>
            <a:br>
              <a:rPr lang="fr-FR" sz="800" b="1"/>
            </a:br>
            <a:r>
              <a:rPr lang="fr-FR" sz="800" b="1"/>
              <a:t>SIM et supervision</a:t>
            </a:r>
          </a:p>
        </p:txBody>
      </p:sp>
      <p:sp>
        <p:nvSpPr>
          <p:cNvPr id="731170" name="Oval 34"/>
          <p:cNvSpPr>
            <a:spLocks noChangeArrowheads="1"/>
          </p:cNvSpPr>
          <p:nvPr/>
        </p:nvSpPr>
        <p:spPr bwMode="auto">
          <a:xfrm>
            <a:off x="2124075" y="1341438"/>
            <a:ext cx="760413" cy="508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/>
          <a:lstStyle/>
          <a:p>
            <a:endParaRPr lang="fr-FR"/>
          </a:p>
        </p:txBody>
      </p:sp>
      <p:sp>
        <p:nvSpPr>
          <p:cNvPr id="731171" name="Text Box 35"/>
          <p:cNvSpPr txBox="1">
            <a:spLocks noChangeArrowheads="1"/>
          </p:cNvSpPr>
          <p:nvPr/>
        </p:nvSpPr>
        <p:spPr bwMode="auto">
          <a:xfrm>
            <a:off x="2771775" y="1955800"/>
            <a:ext cx="576263" cy="1444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44352" tIns="23063" rIns="44352" bIns="23063"/>
          <a:lstStyle/>
          <a:p>
            <a:pPr algn="ctr" defTabSz="652463"/>
            <a:r>
              <a:rPr lang="fr-FR" sz="700"/>
              <a:t>SERVEURS</a:t>
            </a:r>
          </a:p>
        </p:txBody>
      </p:sp>
      <p:sp>
        <p:nvSpPr>
          <p:cNvPr id="731172" name="Line 36"/>
          <p:cNvSpPr>
            <a:spLocks noChangeShapeType="1"/>
          </p:cNvSpPr>
          <p:nvPr/>
        </p:nvSpPr>
        <p:spPr bwMode="auto">
          <a:xfrm flipH="1">
            <a:off x="3006725" y="1698625"/>
            <a:ext cx="596900" cy="7938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31173" name="Rectangle 37"/>
          <p:cNvSpPr>
            <a:spLocks noChangeArrowheads="1"/>
          </p:cNvSpPr>
          <p:nvPr/>
        </p:nvSpPr>
        <p:spPr bwMode="auto">
          <a:xfrm>
            <a:off x="395288" y="1484313"/>
            <a:ext cx="2230437" cy="115093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31174" name="Text Box 38"/>
          <p:cNvSpPr txBox="1">
            <a:spLocks noChangeArrowheads="1"/>
          </p:cNvSpPr>
          <p:nvPr/>
        </p:nvSpPr>
        <p:spPr bwMode="auto">
          <a:xfrm>
            <a:off x="323850" y="1146175"/>
            <a:ext cx="117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/>
              <a:t>Gestion / SI</a:t>
            </a:r>
            <a:r>
              <a:rPr lang="fr-FR"/>
              <a:t> </a:t>
            </a:r>
          </a:p>
        </p:txBody>
      </p:sp>
      <p:sp>
        <p:nvSpPr>
          <p:cNvPr id="731175" name="Text Box 39"/>
          <p:cNvSpPr txBox="1">
            <a:spLocks noChangeArrowheads="1"/>
          </p:cNvSpPr>
          <p:nvPr/>
        </p:nvSpPr>
        <p:spPr bwMode="auto">
          <a:xfrm rot="207893">
            <a:off x="5651500" y="2276475"/>
            <a:ext cx="441325" cy="153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44352" tIns="23063" rIns="44352" bIns="23063">
            <a:spAutoFit/>
          </a:bodyPr>
          <a:lstStyle/>
          <a:p>
            <a:pPr algn="ctr" defTabSz="652463"/>
            <a:r>
              <a:rPr lang="fr-FR" sz="700" b="1">
                <a:solidFill>
                  <a:srgbClr val="000000"/>
                </a:solidFill>
              </a:rPr>
              <a:t>TCP / IP</a:t>
            </a:r>
            <a:endParaRPr lang="fr-FR" sz="700" b="1"/>
          </a:p>
        </p:txBody>
      </p:sp>
      <p:sp>
        <p:nvSpPr>
          <p:cNvPr id="731176" name="Text Box 40"/>
          <p:cNvSpPr txBox="1">
            <a:spLocks noChangeArrowheads="1"/>
          </p:cNvSpPr>
          <p:nvPr/>
        </p:nvSpPr>
        <p:spPr bwMode="auto">
          <a:xfrm>
            <a:off x="5795963" y="2636838"/>
            <a:ext cx="13684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defTabSz="652463">
              <a:spcBef>
                <a:spcPct val="50000"/>
              </a:spcBef>
            </a:pPr>
            <a:r>
              <a:rPr lang="fr-FR" sz="800"/>
              <a:t>APN </a:t>
            </a:r>
            <a:r>
              <a:rPr lang="fr-FR" sz="800" b="1"/>
              <a:t>Publique</a:t>
            </a:r>
            <a:r>
              <a:rPr lang="fr-FR" sz="800"/>
              <a:t> (Serveur Radius : Authentification)</a:t>
            </a:r>
          </a:p>
        </p:txBody>
      </p:sp>
      <p:sp>
        <p:nvSpPr>
          <p:cNvPr id="731178" name="Text Box 42"/>
          <p:cNvSpPr txBox="1">
            <a:spLocks noChangeArrowheads="1"/>
          </p:cNvSpPr>
          <p:nvPr/>
        </p:nvSpPr>
        <p:spPr bwMode="auto">
          <a:xfrm>
            <a:off x="7413625" y="2459038"/>
            <a:ext cx="1449388" cy="3603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093" tIns="32288" rIns="62093" bIns="32288"/>
          <a:lstStyle/>
          <a:p>
            <a:pPr algn="ctr"/>
            <a:r>
              <a:rPr lang="fr-FR" sz="900" b="1">
                <a:solidFill>
                  <a:srgbClr val="000000"/>
                </a:solidFill>
              </a:rPr>
              <a:t>Réseau </a:t>
            </a:r>
          </a:p>
          <a:p>
            <a:pPr algn="ctr"/>
            <a:r>
              <a:rPr lang="fr-FR" sz="900" b="1">
                <a:solidFill>
                  <a:srgbClr val="000000"/>
                </a:solidFill>
              </a:rPr>
              <a:t>GPRS/EDGE/3G</a:t>
            </a:r>
          </a:p>
          <a:p>
            <a:pPr algn="ctr"/>
            <a:r>
              <a:rPr lang="fr-FR" sz="900" b="1">
                <a:solidFill>
                  <a:srgbClr val="000000"/>
                </a:solidFill>
              </a:rPr>
              <a:t>Opérateurs Mobile</a:t>
            </a:r>
          </a:p>
          <a:p>
            <a:pPr algn="ctr"/>
            <a:endParaRPr lang="fr-FR" sz="1000" b="1">
              <a:solidFill>
                <a:srgbClr val="000000"/>
              </a:solidFill>
            </a:endParaRPr>
          </a:p>
          <a:p>
            <a:endParaRPr lang="fr-FR"/>
          </a:p>
        </p:txBody>
      </p:sp>
      <p:pic>
        <p:nvPicPr>
          <p:cNvPr id="731179" name="Picture 43" descr="routeu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850" y="2493963"/>
            <a:ext cx="222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1180" name="Picture 44" descr="MC900345705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975" y="1700213"/>
            <a:ext cx="401638" cy="585787"/>
          </a:xfrm>
          <a:prstGeom prst="rect">
            <a:avLst/>
          </a:prstGeom>
          <a:noFill/>
        </p:spPr>
      </p:pic>
      <p:sp>
        <p:nvSpPr>
          <p:cNvPr id="731181" name="Arc 45"/>
          <p:cNvSpPr>
            <a:spLocks/>
          </p:cNvSpPr>
          <p:nvPr/>
        </p:nvSpPr>
        <p:spPr bwMode="auto">
          <a:xfrm rot="10242627" flipV="1">
            <a:off x="6318250" y="2954338"/>
            <a:ext cx="1347788" cy="773112"/>
          </a:xfrm>
          <a:custGeom>
            <a:avLst/>
            <a:gdLst>
              <a:gd name="G0" fmla="+- 0 0 0"/>
              <a:gd name="G1" fmla="+- 19997 0 0"/>
              <a:gd name="G2" fmla="+- 21600 0 0"/>
              <a:gd name="T0" fmla="*/ 8166 w 19449"/>
              <a:gd name="T1" fmla="*/ 0 h 19997"/>
              <a:gd name="T2" fmla="*/ 19449 w 19449"/>
              <a:gd name="T3" fmla="*/ 10601 h 19997"/>
              <a:gd name="T4" fmla="*/ 0 w 19449"/>
              <a:gd name="T5" fmla="*/ 19997 h 19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449" h="19997" fill="none" extrusionOk="0">
                <a:moveTo>
                  <a:pt x="8165" y="0"/>
                </a:moveTo>
                <a:cubicBezTo>
                  <a:pt x="13107" y="2018"/>
                  <a:pt x="17127" y="5794"/>
                  <a:pt x="19449" y="10600"/>
                </a:cubicBezTo>
              </a:path>
              <a:path w="19449" h="19997" stroke="0" extrusionOk="0">
                <a:moveTo>
                  <a:pt x="8165" y="0"/>
                </a:moveTo>
                <a:cubicBezTo>
                  <a:pt x="13107" y="2018"/>
                  <a:pt x="17127" y="5794"/>
                  <a:pt x="19449" y="10600"/>
                </a:cubicBezTo>
                <a:lnTo>
                  <a:pt x="0" y="19997"/>
                </a:lnTo>
                <a:close/>
              </a:path>
            </a:pathLst>
          </a:custGeom>
          <a:noFill/>
          <a:ln w="19050">
            <a:solidFill>
              <a:srgbClr val="008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31182" name="Line 46"/>
          <p:cNvSpPr>
            <a:spLocks noChangeShapeType="1"/>
          </p:cNvSpPr>
          <p:nvPr/>
        </p:nvSpPr>
        <p:spPr bwMode="auto">
          <a:xfrm flipH="1" flipV="1">
            <a:off x="6877050" y="2133600"/>
            <a:ext cx="503238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731183" name="Picture 47" descr="routeu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1989138"/>
            <a:ext cx="222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1184" name="Line 48"/>
          <p:cNvSpPr>
            <a:spLocks noChangeShapeType="1"/>
          </p:cNvSpPr>
          <p:nvPr/>
        </p:nvSpPr>
        <p:spPr bwMode="auto">
          <a:xfrm flipH="1">
            <a:off x="7235825" y="3165475"/>
            <a:ext cx="487363" cy="550863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31186" name="Line 50"/>
          <p:cNvSpPr>
            <a:spLocks noChangeShapeType="1"/>
          </p:cNvSpPr>
          <p:nvPr/>
        </p:nvSpPr>
        <p:spPr bwMode="auto">
          <a:xfrm flipH="1">
            <a:off x="1443038" y="1773238"/>
            <a:ext cx="781050" cy="263525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31187" name="Text Box 51"/>
          <p:cNvSpPr txBox="1">
            <a:spLocks noChangeArrowheads="1"/>
          </p:cNvSpPr>
          <p:nvPr/>
        </p:nvSpPr>
        <p:spPr bwMode="auto">
          <a:xfrm>
            <a:off x="2225675" y="1485900"/>
            <a:ext cx="576263" cy="1444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44352" tIns="23063" rIns="44352" bIns="23063"/>
          <a:lstStyle/>
          <a:p>
            <a:pPr algn="ctr" defTabSz="652463"/>
            <a:r>
              <a:rPr lang="fr-FR" sz="700">
                <a:solidFill>
                  <a:schemeClr val="bg1"/>
                </a:solidFill>
              </a:rPr>
              <a:t>RESEAU</a:t>
            </a:r>
          </a:p>
        </p:txBody>
      </p:sp>
      <p:sp>
        <p:nvSpPr>
          <p:cNvPr id="731189" name="Text Box 53"/>
          <p:cNvSpPr txBox="1">
            <a:spLocks noChangeArrowheads="1"/>
          </p:cNvSpPr>
          <p:nvPr/>
        </p:nvSpPr>
        <p:spPr bwMode="auto">
          <a:xfrm>
            <a:off x="3708400" y="1747838"/>
            <a:ext cx="1447800" cy="215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100" tIns="32292" rIns="62100" bIns="32292"/>
          <a:lstStyle/>
          <a:p>
            <a:pPr algn="ctr"/>
            <a:r>
              <a:rPr lang="fr-FR" sz="900" b="1">
                <a:solidFill>
                  <a:srgbClr val="000000"/>
                </a:solidFill>
              </a:rPr>
              <a:t>INTERNET</a:t>
            </a:r>
            <a:endParaRPr lang="fr-FR" sz="900"/>
          </a:p>
        </p:txBody>
      </p:sp>
      <p:pic>
        <p:nvPicPr>
          <p:cNvPr id="731190" name="Picture 54" descr="routeu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97275" y="1587500"/>
            <a:ext cx="2063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1191" name="Picture 55" descr="routeu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775" y="1628775"/>
            <a:ext cx="2063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1192" name="Picture 56" descr="routeu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08475" y="2306638"/>
            <a:ext cx="2063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1193" name="Line 57"/>
          <p:cNvSpPr>
            <a:spLocks noChangeShapeType="1"/>
          </p:cNvSpPr>
          <p:nvPr/>
        </p:nvSpPr>
        <p:spPr bwMode="auto">
          <a:xfrm flipH="1" flipV="1">
            <a:off x="4516438" y="2387600"/>
            <a:ext cx="2789237" cy="18415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31194" name="Text Box 58"/>
          <p:cNvSpPr txBox="1">
            <a:spLocks noChangeArrowheads="1"/>
          </p:cNvSpPr>
          <p:nvPr/>
        </p:nvSpPr>
        <p:spPr bwMode="auto">
          <a:xfrm rot="-2269238">
            <a:off x="6170613" y="3068638"/>
            <a:ext cx="709612" cy="153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44352" tIns="23063" rIns="44352" bIns="23063">
            <a:spAutoFit/>
          </a:bodyPr>
          <a:lstStyle/>
          <a:p>
            <a:pPr algn="ctr" defTabSz="652463"/>
            <a:r>
              <a:rPr lang="fr-FR" sz="700" b="1">
                <a:solidFill>
                  <a:srgbClr val="000000"/>
                </a:solidFill>
              </a:rPr>
              <a:t>GPRS / 3G</a:t>
            </a:r>
            <a:endParaRPr lang="fr-FR" sz="700" b="1"/>
          </a:p>
        </p:txBody>
      </p:sp>
      <p:pic>
        <p:nvPicPr>
          <p:cNvPr id="731195" name="Picture 59" descr="routeu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65700" y="1527175"/>
            <a:ext cx="2063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1196" name="Line 60"/>
          <p:cNvSpPr>
            <a:spLocks noChangeShapeType="1"/>
          </p:cNvSpPr>
          <p:nvPr/>
        </p:nvSpPr>
        <p:spPr bwMode="auto">
          <a:xfrm flipH="1" flipV="1">
            <a:off x="5197475" y="1616075"/>
            <a:ext cx="350838" cy="49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731197" name="Picture 61" descr="routeu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25" y="1619250"/>
            <a:ext cx="2063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1198" name="Picture 62" descr="routeu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13" y="2982913"/>
            <a:ext cx="222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1199" name="Text Box 63"/>
          <p:cNvSpPr txBox="1">
            <a:spLocks noChangeArrowheads="1"/>
          </p:cNvSpPr>
          <p:nvPr/>
        </p:nvSpPr>
        <p:spPr bwMode="auto">
          <a:xfrm>
            <a:off x="376238" y="2738438"/>
            <a:ext cx="12334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200" b="1"/>
              <a:t>AVANTAGES :</a:t>
            </a:r>
          </a:p>
        </p:txBody>
      </p:sp>
      <p:sp>
        <p:nvSpPr>
          <p:cNvPr id="731200" name="Text Box 64"/>
          <p:cNvSpPr txBox="1">
            <a:spLocks noChangeArrowheads="1"/>
          </p:cNvSpPr>
          <p:nvPr/>
        </p:nvSpPr>
        <p:spPr bwMode="auto">
          <a:xfrm>
            <a:off x="347663" y="3033713"/>
            <a:ext cx="2352675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Blip>
                <a:blip r:embed="rId10"/>
              </a:buBlip>
            </a:pPr>
            <a:r>
              <a:rPr lang="fr-FR" sz="1100"/>
              <a:t> Mise à jour en temps réels</a:t>
            </a:r>
            <a:br>
              <a:rPr lang="fr-FR" sz="1100"/>
            </a:br>
            <a:r>
              <a:rPr lang="fr-FR" sz="1100"/>
              <a:t>des données</a:t>
            </a:r>
          </a:p>
          <a:p>
            <a:pPr>
              <a:buFontTx/>
              <a:buBlip>
                <a:blip r:embed="rId10"/>
              </a:buBlip>
            </a:pPr>
            <a:r>
              <a:rPr lang="fr-FR" sz="1100"/>
              <a:t> Réduction des coûts</a:t>
            </a:r>
            <a:br>
              <a:rPr lang="fr-FR" sz="1100"/>
            </a:br>
            <a:r>
              <a:rPr lang="fr-FR" sz="1100"/>
              <a:t>par rapport au RTC</a:t>
            </a:r>
          </a:p>
          <a:p>
            <a:pPr>
              <a:buFontTx/>
              <a:buBlip>
                <a:blip r:embed="rId10"/>
              </a:buBlip>
            </a:pPr>
            <a:r>
              <a:rPr lang="fr-FR" sz="1100"/>
              <a:t> Plus de pose de câbles (M2M)</a:t>
            </a:r>
          </a:p>
          <a:p>
            <a:pPr>
              <a:buFontTx/>
              <a:buBlip>
                <a:blip r:embed="rId10"/>
              </a:buBlip>
            </a:pPr>
            <a:r>
              <a:rPr lang="fr-FR" sz="1100"/>
              <a:t> Forfaits GPRS </a:t>
            </a:r>
          </a:p>
          <a:p>
            <a:pPr>
              <a:buFontTx/>
              <a:buBlip>
                <a:blip r:embed="rId10"/>
              </a:buBlip>
            </a:pPr>
            <a:r>
              <a:rPr lang="fr-FR" sz="1100"/>
              <a:t> Mise en place simplifiée</a:t>
            </a:r>
          </a:p>
          <a:p>
            <a:pPr>
              <a:buFontTx/>
              <a:buBlip>
                <a:blip r:embed="rId10"/>
              </a:buBlip>
            </a:pPr>
            <a:r>
              <a:rPr lang="fr-FR" sz="1100"/>
              <a:t> Sécurité</a:t>
            </a:r>
          </a:p>
          <a:p>
            <a:endParaRPr lang="fr-FR" sz="1200"/>
          </a:p>
        </p:txBody>
      </p:sp>
      <p:sp>
        <p:nvSpPr>
          <p:cNvPr id="731201" name="Text Box 65"/>
          <p:cNvSpPr txBox="1">
            <a:spLocks noChangeArrowheads="1"/>
          </p:cNvSpPr>
          <p:nvPr/>
        </p:nvSpPr>
        <p:spPr bwMode="auto">
          <a:xfrm>
            <a:off x="5219700" y="2997200"/>
            <a:ext cx="908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900" b="1"/>
              <a:t>Equipement</a:t>
            </a:r>
          </a:p>
          <a:p>
            <a:r>
              <a:rPr lang="fr-FR" sz="900" b="1"/>
              <a:t>KORTEX PSI </a:t>
            </a:r>
          </a:p>
        </p:txBody>
      </p:sp>
      <p:sp>
        <p:nvSpPr>
          <p:cNvPr id="731202" name="AutoShape 66" descr="F695 Page 1"/>
          <p:cNvSpPr>
            <a:spLocks noChangeAspect="1" noChangeArrowheads="1"/>
          </p:cNvSpPr>
          <p:nvPr/>
        </p:nvSpPr>
        <p:spPr bwMode="auto">
          <a:xfrm>
            <a:off x="2505075" y="1033463"/>
            <a:ext cx="4133850" cy="4791075"/>
          </a:xfrm>
          <a:prstGeom prst="rect">
            <a:avLst/>
          </a:prstGeom>
          <a:noFill/>
        </p:spPr>
        <p:txBody>
          <a:bodyPr/>
          <a:lstStyle/>
          <a:p>
            <a:endParaRPr lang="fr-FR"/>
          </a:p>
        </p:txBody>
      </p:sp>
      <p:pic>
        <p:nvPicPr>
          <p:cNvPr id="731203" name="Picture 6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91" t="10257" r="3444" b="10806"/>
          <a:stretch>
            <a:fillRect/>
          </a:stretch>
        </p:blipFill>
        <p:spPr bwMode="auto">
          <a:xfrm>
            <a:off x="1627188" y="3624263"/>
            <a:ext cx="35623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1204" name="Rectangle 68"/>
          <p:cNvSpPr>
            <a:spLocks noChangeArrowheads="1"/>
          </p:cNvSpPr>
          <p:nvPr/>
        </p:nvSpPr>
        <p:spPr bwMode="auto">
          <a:xfrm>
            <a:off x="5313363" y="3357563"/>
            <a:ext cx="1635125" cy="18716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31205" name="Text Box 69"/>
          <p:cNvSpPr txBox="1">
            <a:spLocks noChangeArrowheads="1"/>
          </p:cNvSpPr>
          <p:nvPr/>
        </p:nvSpPr>
        <p:spPr bwMode="auto">
          <a:xfrm>
            <a:off x="1476375" y="5589588"/>
            <a:ext cx="3527425" cy="287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58500" tIns="30420" rIns="58500" bIns="30420"/>
          <a:lstStyle/>
          <a:p>
            <a:pPr algn="ctr"/>
            <a:r>
              <a:rPr lang="fr-FR" sz="1000" b="1"/>
              <a:t>Solution mixte de marquage et d’affranchissement</a:t>
            </a:r>
            <a:r>
              <a:rPr lang="fr-FR"/>
              <a:t> </a:t>
            </a:r>
          </a:p>
        </p:txBody>
      </p:sp>
      <p:pic>
        <p:nvPicPr>
          <p:cNvPr id="731206" name="Picture 70" descr="routeu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025" y="4149725"/>
            <a:ext cx="3365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1207" name="Text Box 71"/>
          <p:cNvSpPr txBox="1">
            <a:spLocks noChangeArrowheads="1"/>
          </p:cNvSpPr>
          <p:nvPr/>
        </p:nvSpPr>
        <p:spPr bwMode="auto">
          <a:xfrm>
            <a:off x="6410325" y="3390900"/>
            <a:ext cx="522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200" b="1"/>
              <a:t>M2M</a:t>
            </a:r>
          </a:p>
        </p:txBody>
      </p:sp>
      <p:pic>
        <p:nvPicPr>
          <p:cNvPr id="731209" name="Picture 7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2060575"/>
            <a:ext cx="276225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31210" name="Picture 74" descr="log_orange_41x41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40725" y="2090738"/>
            <a:ext cx="269875" cy="269875"/>
          </a:xfrm>
          <a:prstGeom prst="rect">
            <a:avLst/>
          </a:prstGeom>
          <a:noFill/>
        </p:spPr>
      </p:pic>
      <p:pic>
        <p:nvPicPr>
          <p:cNvPr id="731211" name="Picture 7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96188" y="2105025"/>
            <a:ext cx="269875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31212" name="Text Box 76"/>
          <p:cNvSpPr txBox="1">
            <a:spLocks noChangeArrowheads="1"/>
          </p:cNvSpPr>
          <p:nvPr/>
        </p:nvSpPr>
        <p:spPr bwMode="auto">
          <a:xfrm>
            <a:off x="5508625" y="5300663"/>
            <a:ext cx="12969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algn="ctr" defTabSz="652463">
              <a:spcBef>
                <a:spcPct val="50000"/>
              </a:spcBef>
            </a:pPr>
            <a:r>
              <a:rPr lang="fr-FR" sz="800" b="1"/>
              <a:t>KX ROUTER 3G PRO</a:t>
            </a:r>
          </a:p>
        </p:txBody>
      </p:sp>
      <p:pic>
        <p:nvPicPr>
          <p:cNvPr id="731272" name="Picture 136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350043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" name="Espace réservé du numéro de diapositive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BEAB-9534-492A-A86A-691D8DAC5322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7" name="Rectangle 3"/>
          <p:cNvSpPr>
            <a:spLocks noGrp="1" noChangeArrowheads="1"/>
          </p:cNvSpPr>
          <p:nvPr>
            <p:ph type="title"/>
          </p:nvPr>
        </p:nvSpPr>
        <p:spPr>
          <a:xfrm>
            <a:off x="1448544" y="404664"/>
            <a:ext cx="4419600" cy="422275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2000" dirty="0"/>
              <a:t>Présentation de la société KORTEX</a:t>
            </a:r>
          </a:p>
        </p:txBody>
      </p:sp>
      <p:sp>
        <p:nvSpPr>
          <p:cNvPr id="712706" name="Rectangle 2"/>
          <p:cNvSpPr>
            <a:spLocks noChangeArrowheads="1"/>
          </p:cNvSpPr>
          <p:nvPr/>
        </p:nvSpPr>
        <p:spPr bwMode="auto">
          <a:xfrm>
            <a:off x="539750" y="1268313"/>
            <a:ext cx="8424863" cy="424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rgbClr val="115691"/>
              </a:buClr>
              <a:buSzPct val="75000"/>
              <a:buFont typeface="Wingdings" pitchFamily="2" charset="2"/>
              <a:buChar char="q"/>
            </a:pPr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Une entreprise française à taille humaine</a:t>
            </a:r>
          </a:p>
          <a:p>
            <a:pPr marL="342900" indent="-342900" algn="just">
              <a:lnSpc>
                <a:spcPct val="140000"/>
              </a:lnSpc>
              <a:spcBef>
                <a:spcPct val="20000"/>
              </a:spcBef>
              <a:buClr>
                <a:srgbClr val="115691"/>
              </a:buClr>
              <a:buSzPct val="75000"/>
              <a:buFont typeface="Wingdings" pitchFamily="2" charset="2"/>
              <a:buChar char="q"/>
            </a:pPr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KORTEX PSI est </a:t>
            </a:r>
            <a:r>
              <a:rPr lang="fr-F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une </a:t>
            </a:r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filiale du groupe LYRA NETWORK </a:t>
            </a:r>
            <a:r>
              <a:rPr lang="fr-F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depuis 2010</a:t>
            </a:r>
            <a:endParaRPr lang="fr-FR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rgbClr val="115691"/>
              </a:buClr>
              <a:buSzPct val="75000"/>
              <a:buFont typeface="Wingdings" pitchFamily="2" charset="2"/>
              <a:buChar char="q"/>
            </a:pPr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1985 - </a:t>
            </a:r>
            <a:r>
              <a:rPr lang="fr-F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2015, </a:t>
            </a:r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plus de 25 ans d'expérience dans le monde des Télécoms</a:t>
            </a:r>
          </a:p>
          <a:p>
            <a:pPr marL="742950" lvl="1" indent="-285750">
              <a:lnSpc>
                <a:spcPct val="14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ð"/>
            </a:pPr>
            <a:r>
              <a:rPr lang="fr-FR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	Commerces et points de ventes</a:t>
            </a:r>
          </a:p>
          <a:p>
            <a:pPr marL="742950" lvl="1" indent="-285750">
              <a:lnSpc>
                <a:spcPct val="14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ð"/>
            </a:pPr>
            <a:r>
              <a:rPr lang="fr-FR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	Sociétés multi-sites et agences</a:t>
            </a:r>
          </a:p>
          <a:p>
            <a:pPr marL="742950" lvl="1" indent="-285750">
              <a:lnSpc>
                <a:spcPct val="14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ð"/>
            </a:pPr>
            <a:r>
              <a:rPr lang="fr-FR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	Opérateurs de </a:t>
            </a:r>
            <a:r>
              <a:rPr lang="fr-F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télécommunications</a:t>
            </a:r>
            <a:endParaRPr lang="fr-FR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lnSpc>
                <a:spcPct val="14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ð"/>
            </a:pPr>
            <a:r>
              <a:rPr lang="fr-FR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	Banques</a:t>
            </a:r>
          </a:p>
          <a:p>
            <a:pPr marL="742950" lvl="1" indent="-285750">
              <a:lnSpc>
                <a:spcPct val="14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ð"/>
            </a:pPr>
            <a:r>
              <a:rPr lang="fr-FR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	</a:t>
            </a:r>
            <a:r>
              <a:rPr lang="fr-F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Energie (bailleurs sociaux, installateurs </a:t>
            </a:r>
            <a:r>
              <a:rPr lang="fr-FR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et </a:t>
            </a:r>
            <a:r>
              <a:rPr lang="fr-F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opérateurs)</a:t>
            </a:r>
            <a:endParaRPr lang="fr-FR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lnSpc>
                <a:spcPct val="14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ð"/>
            </a:pPr>
            <a:r>
              <a:rPr lang="fr-FR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	Industriels (applications télécoms spécifiques et applications M2M)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rgbClr val="115691"/>
              </a:buClr>
              <a:buSzPct val="75000"/>
              <a:buFont typeface="Wingdings" pitchFamily="2" charset="2"/>
              <a:buChar char="q"/>
            </a:pPr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Une R&amp;D intégrée : Développements matériels, logiciels et applis embarquées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rgbClr val="115691"/>
              </a:buClr>
              <a:buSzPct val="75000"/>
              <a:buFont typeface="Wingdings" pitchFamily="2" charset="2"/>
              <a:buChar char="q"/>
            </a:pPr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Une expertise : Télécoms Point de </a:t>
            </a:r>
            <a:r>
              <a:rPr lang="fr-F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ventes, Energie </a:t>
            </a:r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et M2M</a:t>
            </a:r>
          </a:p>
          <a:p>
            <a:pPr marL="342900" indent="-342900" algn="just">
              <a:spcBef>
                <a:spcPct val="20000"/>
              </a:spcBef>
              <a:buClr>
                <a:srgbClr val="115691"/>
              </a:buClr>
              <a:buSzPct val="75000"/>
              <a:buFont typeface="Wingdings" pitchFamily="2" charset="2"/>
              <a:buChar char="q"/>
            </a:pPr>
            <a:endParaRPr lang="fr-FR" sz="1600" b="1" dirty="0">
              <a:solidFill>
                <a:srgbClr val="115691"/>
              </a:solidFill>
            </a:endParaRPr>
          </a:p>
        </p:txBody>
      </p:sp>
      <p:pic>
        <p:nvPicPr>
          <p:cNvPr id="6" name="Picture 62" descr="http://www.kortex-psi.fr/images/banniere_meti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640" y="5990084"/>
            <a:ext cx="6210300" cy="185167"/>
          </a:xfrm>
          <a:prstGeom prst="rect">
            <a:avLst/>
          </a:prstGeom>
          <a:noFill/>
        </p:spPr>
      </p:pic>
      <p:pic>
        <p:nvPicPr>
          <p:cNvPr id="771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564904"/>
            <a:ext cx="2137420" cy="119695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BEAB-9534-492A-A86A-691D8DAC5322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1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1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1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1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1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1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1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1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1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1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12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12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12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12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127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127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7127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127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719"/>
          <a:stretch>
            <a:fillRect/>
          </a:stretch>
        </p:blipFill>
        <p:spPr bwMode="auto">
          <a:xfrm>
            <a:off x="6948264" y="1628800"/>
            <a:ext cx="1311991" cy="81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6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719"/>
          <a:stretch>
            <a:fillRect/>
          </a:stretch>
        </p:blipFill>
        <p:spPr bwMode="auto">
          <a:xfrm>
            <a:off x="4499993" y="1196752"/>
            <a:ext cx="2127586" cy="131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0901" name="Rectangle 5"/>
          <p:cNvSpPr>
            <a:spLocks noGrp="1" noChangeArrowheads="1"/>
          </p:cNvSpPr>
          <p:nvPr>
            <p:ph type="title"/>
          </p:nvPr>
        </p:nvSpPr>
        <p:spPr>
          <a:xfrm>
            <a:off x="1475656" y="404664"/>
            <a:ext cx="4968776" cy="422275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2000" dirty="0"/>
              <a:t>Balance connectée : Transmission GPRS / 3G</a:t>
            </a:r>
          </a:p>
        </p:txBody>
      </p:sp>
      <p:sp>
        <p:nvSpPr>
          <p:cNvPr id="720898" name="Rectangle 2"/>
          <p:cNvSpPr>
            <a:spLocks noChangeArrowheads="1"/>
          </p:cNvSpPr>
          <p:nvPr/>
        </p:nvSpPr>
        <p:spPr bwMode="auto">
          <a:xfrm rot="9145405" flipV="1">
            <a:off x="6559550" y="2438400"/>
            <a:ext cx="612775" cy="42863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7208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60" b="1697"/>
          <a:stretch>
            <a:fillRect/>
          </a:stretch>
        </p:blipFill>
        <p:spPr bwMode="auto">
          <a:xfrm>
            <a:off x="1187450" y="2144713"/>
            <a:ext cx="1690688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0900" name="Rectangle 4"/>
          <p:cNvSpPr>
            <a:spLocks noChangeArrowheads="1"/>
          </p:cNvSpPr>
          <p:nvPr/>
        </p:nvSpPr>
        <p:spPr bwMode="auto">
          <a:xfrm rot="2835693">
            <a:off x="7304882" y="2597943"/>
            <a:ext cx="552450" cy="36513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20903" name="Text Box 7"/>
          <p:cNvSpPr txBox="1">
            <a:spLocks noChangeArrowheads="1"/>
          </p:cNvSpPr>
          <p:nvPr/>
        </p:nvSpPr>
        <p:spPr bwMode="auto">
          <a:xfrm>
            <a:off x="4797425" y="1841500"/>
            <a:ext cx="1449388" cy="3603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093" tIns="32288" rIns="62093" bIns="32288"/>
          <a:lstStyle/>
          <a:p>
            <a:pPr algn="ctr"/>
            <a:r>
              <a:rPr lang="fr-FR" sz="900" b="1" dirty="0">
                <a:solidFill>
                  <a:srgbClr val="000000"/>
                </a:solidFill>
              </a:rPr>
              <a:t>Réseau</a:t>
            </a:r>
          </a:p>
          <a:p>
            <a:pPr algn="ctr"/>
            <a:r>
              <a:rPr lang="fr-FR" sz="900" b="1" dirty="0">
                <a:solidFill>
                  <a:srgbClr val="000000"/>
                </a:solidFill>
              </a:rPr>
              <a:t>GPRS/EDGE/3G/3G+</a:t>
            </a:r>
          </a:p>
        </p:txBody>
      </p:sp>
      <p:sp>
        <p:nvSpPr>
          <p:cNvPr id="720905" name="Text Box 9"/>
          <p:cNvSpPr txBox="1">
            <a:spLocks noChangeArrowheads="1"/>
          </p:cNvSpPr>
          <p:nvPr/>
        </p:nvSpPr>
        <p:spPr bwMode="auto">
          <a:xfrm>
            <a:off x="7308304" y="1988840"/>
            <a:ext cx="596900" cy="173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44352" tIns="23063" rIns="44352" bIns="23063"/>
          <a:lstStyle/>
          <a:p>
            <a:pPr algn="ctr" defTabSz="652463"/>
            <a:r>
              <a:rPr lang="fr-FR" sz="800" b="1" dirty="0">
                <a:solidFill>
                  <a:schemeClr val="bg1"/>
                </a:solidFill>
              </a:rPr>
              <a:t>INTERNET</a:t>
            </a:r>
            <a:endParaRPr lang="fr-FR" sz="800" dirty="0">
              <a:solidFill>
                <a:schemeClr val="bg1"/>
              </a:solidFill>
            </a:endParaRPr>
          </a:p>
        </p:txBody>
      </p:sp>
      <p:pic>
        <p:nvPicPr>
          <p:cNvPr id="720906" name="Picture 10" descr="route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2538" y="2268538"/>
            <a:ext cx="1397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907" name="Text Box 11"/>
          <p:cNvSpPr txBox="1">
            <a:spLocks noChangeArrowheads="1"/>
          </p:cNvSpPr>
          <p:nvPr/>
        </p:nvSpPr>
        <p:spPr bwMode="auto">
          <a:xfrm rot="-1135087">
            <a:off x="2644775" y="1438275"/>
            <a:ext cx="1655763" cy="215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100" tIns="32292" rIns="62100" bIns="32292"/>
          <a:lstStyle/>
          <a:p>
            <a:pPr algn="ctr"/>
            <a:r>
              <a:rPr lang="fr-FR" sz="800" b="1">
                <a:solidFill>
                  <a:schemeClr val="accent2"/>
                </a:solidFill>
              </a:rPr>
              <a:t>Flux M2M + authentification</a:t>
            </a:r>
            <a:endParaRPr lang="fr-FR">
              <a:solidFill>
                <a:schemeClr val="accent2"/>
              </a:solidFill>
            </a:endParaRPr>
          </a:p>
        </p:txBody>
      </p:sp>
      <p:sp>
        <p:nvSpPr>
          <p:cNvPr id="720908" name="Arc 12"/>
          <p:cNvSpPr>
            <a:spLocks/>
          </p:cNvSpPr>
          <p:nvPr/>
        </p:nvSpPr>
        <p:spPr bwMode="auto">
          <a:xfrm rot="10320542" flipV="1">
            <a:off x="2843213" y="1671638"/>
            <a:ext cx="1816100" cy="412750"/>
          </a:xfrm>
          <a:custGeom>
            <a:avLst/>
            <a:gdLst>
              <a:gd name="G0" fmla="+- 2920 0 0"/>
              <a:gd name="G1" fmla="+- 21600 0 0"/>
              <a:gd name="G2" fmla="+- 21600 0 0"/>
              <a:gd name="T0" fmla="*/ 0 w 23961"/>
              <a:gd name="T1" fmla="*/ 198 h 21600"/>
              <a:gd name="T2" fmla="*/ 23961 w 23961"/>
              <a:gd name="T3" fmla="*/ 16717 h 21600"/>
              <a:gd name="T4" fmla="*/ 2920 w 2396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961" h="21600" fill="none" extrusionOk="0">
                <a:moveTo>
                  <a:pt x="0" y="198"/>
                </a:moveTo>
                <a:cubicBezTo>
                  <a:pt x="967" y="66"/>
                  <a:pt x="1943" y="-1"/>
                  <a:pt x="2920" y="0"/>
                </a:cubicBezTo>
                <a:cubicBezTo>
                  <a:pt x="12968" y="0"/>
                  <a:pt x="21689" y="6928"/>
                  <a:pt x="23960" y="16717"/>
                </a:cubicBezTo>
              </a:path>
              <a:path w="23961" h="21600" stroke="0" extrusionOk="0">
                <a:moveTo>
                  <a:pt x="0" y="198"/>
                </a:moveTo>
                <a:cubicBezTo>
                  <a:pt x="967" y="66"/>
                  <a:pt x="1943" y="-1"/>
                  <a:pt x="2920" y="0"/>
                </a:cubicBezTo>
                <a:cubicBezTo>
                  <a:pt x="12968" y="0"/>
                  <a:pt x="21689" y="6928"/>
                  <a:pt x="23960" y="16717"/>
                </a:cubicBezTo>
                <a:lnTo>
                  <a:pt x="2920" y="2160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72090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3500438"/>
            <a:ext cx="196850" cy="196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20910" name="Text Box 14"/>
          <p:cNvSpPr txBox="1">
            <a:spLocks noChangeArrowheads="1"/>
          </p:cNvSpPr>
          <p:nvPr/>
        </p:nvSpPr>
        <p:spPr bwMode="auto">
          <a:xfrm>
            <a:off x="2700338" y="4070350"/>
            <a:ext cx="74295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algn="ctr" defTabSz="652463">
              <a:spcBef>
                <a:spcPct val="50000"/>
              </a:spcBef>
            </a:pPr>
            <a:r>
              <a:rPr lang="fr-FR" sz="800" b="1"/>
              <a:t>SIM LYRA</a:t>
            </a:r>
          </a:p>
          <a:p>
            <a:pPr algn="ctr" defTabSz="652463">
              <a:spcBef>
                <a:spcPct val="50000"/>
              </a:spcBef>
            </a:pPr>
            <a:r>
              <a:rPr lang="fr-FR" sz="800" b="1"/>
              <a:t>M2M</a:t>
            </a:r>
          </a:p>
        </p:txBody>
      </p:sp>
      <p:sp>
        <p:nvSpPr>
          <p:cNvPr id="720911" name="Line 15"/>
          <p:cNvSpPr>
            <a:spLocks noChangeShapeType="1"/>
          </p:cNvSpPr>
          <p:nvPr/>
        </p:nvSpPr>
        <p:spPr bwMode="auto">
          <a:xfrm flipH="1" flipV="1">
            <a:off x="2700338" y="3584575"/>
            <a:ext cx="192087" cy="6350"/>
          </a:xfrm>
          <a:prstGeom prst="line">
            <a:avLst/>
          </a:prstGeom>
          <a:noFill/>
          <a:ln w="9525">
            <a:solidFill>
              <a:srgbClr val="66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20912" name="Rectangle 16"/>
          <p:cNvSpPr>
            <a:spLocks noChangeArrowheads="1"/>
          </p:cNvSpPr>
          <p:nvPr/>
        </p:nvSpPr>
        <p:spPr bwMode="auto">
          <a:xfrm rot="10005900" flipV="1">
            <a:off x="6294438" y="2181225"/>
            <a:ext cx="790575" cy="39688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20913" name="Text Box 17"/>
          <p:cNvSpPr txBox="1">
            <a:spLocks noChangeArrowheads="1"/>
          </p:cNvSpPr>
          <p:nvPr/>
        </p:nvSpPr>
        <p:spPr bwMode="auto">
          <a:xfrm>
            <a:off x="6372225" y="2032000"/>
            <a:ext cx="387350" cy="139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44352" tIns="23063" rIns="44352" bIns="23063">
            <a:spAutoFit/>
          </a:bodyPr>
          <a:lstStyle/>
          <a:p>
            <a:pPr algn="ctr" defTabSz="652463"/>
            <a:r>
              <a:rPr lang="fr-FR" sz="600" b="1">
                <a:solidFill>
                  <a:srgbClr val="000000"/>
                </a:solidFill>
              </a:rPr>
              <a:t>IP</a:t>
            </a:r>
            <a:endParaRPr lang="fr-FR" sz="1300"/>
          </a:p>
        </p:txBody>
      </p:sp>
      <p:pic>
        <p:nvPicPr>
          <p:cNvPr id="720914" name="Picture 18" descr="route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2039938"/>
            <a:ext cx="1397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915" name="Text Box 19"/>
          <p:cNvSpPr txBox="1">
            <a:spLocks noChangeArrowheads="1"/>
          </p:cNvSpPr>
          <p:nvPr/>
        </p:nvSpPr>
        <p:spPr bwMode="auto">
          <a:xfrm>
            <a:off x="2006600" y="1779588"/>
            <a:ext cx="96043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algn="ctr" defTabSz="652463">
              <a:spcBef>
                <a:spcPct val="50000"/>
              </a:spcBef>
            </a:pPr>
            <a:r>
              <a:rPr lang="fr-FR" sz="800" b="1"/>
              <a:t>WAN</a:t>
            </a:r>
            <a:br>
              <a:rPr lang="fr-FR" sz="800" b="1"/>
            </a:br>
            <a:r>
              <a:rPr lang="fr-FR" sz="800" b="1"/>
              <a:t>« GPRS / 3G »</a:t>
            </a:r>
          </a:p>
        </p:txBody>
      </p:sp>
      <p:pic>
        <p:nvPicPr>
          <p:cNvPr id="720916" name="Picture 20" descr="anten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9788" y="1220788"/>
            <a:ext cx="268287" cy="995362"/>
          </a:xfrm>
          <a:prstGeom prst="rect">
            <a:avLst/>
          </a:prstGeom>
          <a:noFill/>
        </p:spPr>
      </p:pic>
      <p:pic>
        <p:nvPicPr>
          <p:cNvPr id="720917" name="Picture 21" descr="routeu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325" y="2176463"/>
            <a:ext cx="2159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918" name="Arc 22"/>
          <p:cNvSpPr>
            <a:spLocks/>
          </p:cNvSpPr>
          <p:nvPr/>
        </p:nvSpPr>
        <p:spPr bwMode="auto">
          <a:xfrm rot="13694710" flipV="1">
            <a:off x="2655888" y="2546350"/>
            <a:ext cx="1816100" cy="412750"/>
          </a:xfrm>
          <a:custGeom>
            <a:avLst/>
            <a:gdLst>
              <a:gd name="G0" fmla="+- 2920 0 0"/>
              <a:gd name="G1" fmla="+- 21600 0 0"/>
              <a:gd name="G2" fmla="+- 21600 0 0"/>
              <a:gd name="T0" fmla="*/ 0 w 23961"/>
              <a:gd name="T1" fmla="*/ 198 h 21600"/>
              <a:gd name="T2" fmla="*/ 23961 w 23961"/>
              <a:gd name="T3" fmla="*/ 16717 h 21600"/>
              <a:gd name="T4" fmla="*/ 2920 w 2396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961" h="21600" fill="none" extrusionOk="0">
                <a:moveTo>
                  <a:pt x="0" y="198"/>
                </a:moveTo>
                <a:cubicBezTo>
                  <a:pt x="967" y="66"/>
                  <a:pt x="1943" y="-1"/>
                  <a:pt x="2920" y="0"/>
                </a:cubicBezTo>
                <a:cubicBezTo>
                  <a:pt x="12968" y="0"/>
                  <a:pt x="21689" y="6928"/>
                  <a:pt x="23960" y="16717"/>
                </a:cubicBezTo>
              </a:path>
              <a:path w="23961" h="21600" stroke="0" extrusionOk="0">
                <a:moveTo>
                  <a:pt x="0" y="198"/>
                </a:moveTo>
                <a:cubicBezTo>
                  <a:pt x="967" y="66"/>
                  <a:pt x="1943" y="-1"/>
                  <a:pt x="2920" y="0"/>
                </a:cubicBezTo>
                <a:cubicBezTo>
                  <a:pt x="12968" y="0"/>
                  <a:pt x="21689" y="6928"/>
                  <a:pt x="23960" y="16717"/>
                </a:cubicBezTo>
                <a:lnTo>
                  <a:pt x="2920" y="21600"/>
                </a:lnTo>
                <a:close/>
              </a:path>
            </a:pathLst>
          </a:custGeom>
          <a:noFill/>
          <a:ln w="19050">
            <a:solidFill>
              <a:schemeClr val="bg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720919" name="Picture 23" descr="SERVEU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35875" y="2582863"/>
            <a:ext cx="231775" cy="419100"/>
          </a:xfrm>
          <a:prstGeom prst="rect">
            <a:avLst/>
          </a:prstGeom>
          <a:noFill/>
        </p:spPr>
      </p:pic>
      <p:sp>
        <p:nvSpPr>
          <p:cNvPr id="720920" name="Text Box 24"/>
          <p:cNvSpPr txBox="1">
            <a:spLocks noChangeArrowheads="1"/>
          </p:cNvSpPr>
          <p:nvPr/>
        </p:nvSpPr>
        <p:spPr bwMode="auto">
          <a:xfrm>
            <a:off x="7083425" y="2568575"/>
            <a:ext cx="5048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485" tIns="31242" rIns="62485" bIns="31242"/>
          <a:lstStyle/>
          <a:p>
            <a:pPr algn="ctr" defTabSz="652463"/>
            <a:r>
              <a:rPr lang="fr-FR" sz="700" b="1">
                <a:solidFill>
                  <a:srgbClr val="11568C"/>
                </a:solidFill>
              </a:rPr>
              <a:t>Serveurs </a:t>
            </a:r>
          </a:p>
          <a:p>
            <a:pPr algn="ctr" defTabSz="652463"/>
            <a:r>
              <a:rPr lang="fr-FR" sz="700" b="1">
                <a:solidFill>
                  <a:srgbClr val="11568C"/>
                </a:solidFill>
              </a:rPr>
              <a:t>Privatifs</a:t>
            </a:r>
          </a:p>
          <a:p>
            <a:pPr defTabSz="652463"/>
            <a:endParaRPr lang="fr-FR" sz="700" b="1"/>
          </a:p>
        </p:txBody>
      </p:sp>
      <p:pic>
        <p:nvPicPr>
          <p:cNvPr id="720921" name="Picture 2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47" t="15771"/>
          <a:stretch>
            <a:fillRect/>
          </a:stretch>
        </p:blipFill>
        <p:spPr bwMode="auto">
          <a:xfrm>
            <a:off x="4140200" y="2865438"/>
            <a:ext cx="2141538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0922" name="Text Box 26"/>
          <p:cNvSpPr txBox="1">
            <a:spLocks noChangeArrowheads="1"/>
          </p:cNvSpPr>
          <p:nvPr/>
        </p:nvSpPr>
        <p:spPr bwMode="auto">
          <a:xfrm rot="2413385">
            <a:off x="2916238" y="2463800"/>
            <a:ext cx="1655762" cy="342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100" tIns="32292" rIns="62100" bIns="32292"/>
          <a:lstStyle/>
          <a:p>
            <a:pPr algn="ctr"/>
            <a:r>
              <a:rPr lang="fr-FR" sz="800" b="1">
                <a:solidFill>
                  <a:schemeClr val="bg2"/>
                </a:solidFill>
              </a:rPr>
              <a:t>Gestion des cartes SIM</a:t>
            </a:r>
            <a:endParaRPr lang="fr-FR">
              <a:solidFill>
                <a:schemeClr val="bg2"/>
              </a:solidFill>
            </a:endParaRPr>
          </a:p>
        </p:txBody>
      </p:sp>
      <p:sp>
        <p:nvSpPr>
          <p:cNvPr id="720923" name="Text Box 27"/>
          <p:cNvSpPr txBox="1">
            <a:spLocks noChangeArrowheads="1"/>
          </p:cNvSpPr>
          <p:nvPr/>
        </p:nvSpPr>
        <p:spPr bwMode="auto">
          <a:xfrm rot="2402639">
            <a:off x="3175000" y="2633663"/>
            <a:ext cx="8001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9436" tIns="29718" rIns="59436" bIns="29718"/>
          <a:lstStyle/>
          <a:p>
            <a:pPr algn="ctr"/>
            <a:r>
              <a:rPr lang="fr-FR" sz="900" b="1">
                <a:solidFill>
                  <a:schemeClr val="bg2"/>
                </a:solidFill>
              </a:rPr>
              <a:t>Supervision</a:t>
            </a:r>
            <a:endParaRPr lang="fr-FR">
              <a:solidFill>
                <a:schemeClr val="bg2"/>
              </a:solidFill>
            </a:endParaRPr>
          </a:p>
        </p:txBody>
      </p:sp>
      <p:pic>
        <p:nvPicPr>
          <p:cNvPr id="720924" name="Picture 2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1484313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0925" name="Text Box 29"/>
          <p:cNvSpPr txBox="1">
            <a:spLocks noChangeArrowheads="1"/>
          </p:cNvSpPr>
          <p:nvPr/>
        </p:nvSpPr>
        <p:spPr bwMode="auto">
          <a:xfrm>
            <a:off x="1422400" y="2846388"/>
            <a:ext cx="1296988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algn="ctr" defTabSz="652463">
              <a:spcBef>
                <a:spcPct val="50000"/>
              </a:spcBef>
            </a:pPr>
            <a:r>
              <a:rPr lang="fr-FR" sz="700" b="1"/>
              <a:t>KX EASY BACKUP PRO</a:t>
            </a:r>
          </a:p>
        </p:txBody>
      </p:sp>
      <p:pic>
        <p:nvPicPr>
          <p:cNvPr id="720926" name="Picture 30" descr="route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2320925"/>
            <a:ext cx="1397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927" name="Text Box 31"/>
          <p:cNvSpPr txBox="1">
            <a:spLocks noChangeArrowheads="1"/>
          </p:cNvSpPr>
          <p:nvPr/>
        </p:nvSpPr>
        <p:spPr bwMode="auto">
          <a:xfrm>
            <a:off x="7402513" y="2409825"/>
            <a:ext cx="387350" cy="139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44352" tIns="23063" rIns="44352" bIns="23063">
            <a:spAutoFit/>
          </a:bodyPr>
          <a:lstStyle/>
          <a:p>
            <a:pPr algn="ctr" defTabSz="652463"/>
            <a:r>
              <a:rPr lang="fr-FR" sz="600" b="1">
                <a:solidFill>
                  <a:srgbClr val="000000"/>
                </a:solidFill>
              </a:rPr>
              <a:t>IP</a:t>
            </a:r>
            <a:endParaRPr lang="fr-FR" sz="1300"/>
          </a:p>
        </p:txBody>
      </p:sp>
      <p:sp>
        <p:nvSpPr>
          <p:cNvPr id="720928" name="Text Box 32"/>
          <p:cNvSpPr txBox="1">
            <a:spLocks noChangeArrowheads="1"/>
          </p:cNvSpPr>
          <p:nvPr/>
        </p:nvSpPr>
        <p:spPr bwMode="auto">
          <a:xfrm>
            <a:off x="4356100" y="4005263"/>
            <a:ext cx="116205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9436" tIns="29718" rIns="59436" bIns="29718"/>
          <a:lstStyle/>
          <a:p>
            <a:pPr algn="ctr"/>
            <a:r>
              <a:rPr lang="fr-FR" sz="900" b="1">
                <a:solidFill>
                  <a:srgbClr val="11568C"/>
                </a:solidFill>
              </a:rPr>
              <a:t>Application métier</a:t>
            </a:r>
            <a:endParaRPr lang="fr-FR"/>
          </a:p>
        </p:txBody>
      </p:sp>
      <p:sp>
        <p:nvSpPr>
          <p:cNvPr id="720929" name="Rectangle 33"/>
          <p:cNvSpPr>
            <a:spLocks noChangeArrowheads="1"/>
          </p:cNvSpPr>
          <p:nvPr/>
        </p:nvSpPr>
        <p:spPr bwMode="auto">
          <a:xfrm>
            <a:off x="250825" y="1177925"/>
            <a:ext cx="3259138" cy="4794250"/>
          </a:xfrm>
          <a:prstGeom prst="rect">
            <a:avLst/>
          </a:prstGeom>
          <a:noFill/>
          <a:ln w="9525">
            <a:solidFill>
              <a:srgbClr val="669900"/>
            </a:solidFill>
            <a:prstDash val="dash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/>
              <a:t>   </a:t>
            </a:r>
          </a:p>
        </p:txBody>
      </p:sp>
      <p:pic>
        <p:nvPicPr>
          <p:cNvPr id="720930" name="Picture 3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8888" y="2349500"/>
            <a:ext cx="390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931" name="Picture 35" descr="blank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67238" y="3292475"/>
            <a:ext cx="9525" cy="9525"/>
          </a:xfrm>
          <a:prstGeom prst="rect">
            <a:avLst/>
          </a:prstGeom>
          <a:noFill/>
        </p:spPr>
      </p:pic>
      <p:pic>
        <p:nvPicPr>
          <p:cNvPr id="720932" name="Picture 36" descr="blank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67238" y="3292475"/>
            <a:ext cx="9525" cy="9525"/>
          </a:xfrm>
          <a:prstGeom prst="rect">
            <a:avLst/>
          </a:prstGeom>
          <a:noFill/>
        </p:spPr>
      </p:pic>
      <p:pic>
        <p:nvPicPr>
          <p:cNvPr id="720933" name="Picture 37" descr="blank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67238" y="3292475"/>
            <a:ext cx="9525" cy="9525"/>
          </a:xfrm>
          <a:prstGeom prst="rect">
            <a:avLst/>
          </a:prstGeom>
          <a:noFill/>
        </p:spPr>
      </p:pic>
      <p:pic>
        <p:nvPicPr>
          <p:cNvPr id="720934" name="Picture 3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67238" y="329247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0935" name="Picture 39" descr="SERVEU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69063" y="2576513"/>
            <a:ext cx="231775" cy="419100"/>
          </a:xfrm>
          <a:prstGeom prst="rect">
            <a:avLst/>
          </a:prstGeom>
          <a:noFill/>
        </p:spPr>
      </p:pic>
      <p:sp>
        <p:nvSpPr>
          <p:cNvPr id="720936" name="Text Box 40"/>
          <p:cNvSpPr txBox="1">
            <a:spLocks noChangeArrowheads="1"/>
          </p:cNvSpPr>
          <p:nvPr/>
        </p:nvSpPr>
        <p:spPr bwMode="auto">
          <a:xfrm>
            <a:off x="6299200" y="3036888"/>
            <a:ext cx="5048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485" tIns="31242" rIns="62485" bIns="31242"/>
          <a:lstStyle/>
          <a:p>
            <a:pPr algn="ctr" defTabSz="652463"/>
            <a:r>
              <a:rPr lang="fr-FR" sz="700" b="1">
                <a:solidFill>
                  <a:srgbClr val="11568C"/>
                </a:solidFill>
              </a:rPr>
              <a:t>Serveurs </a:t>
            </a:r>
          </a:p>
          <a:p>
            <a:pPr algn="ctr" defTabSz="652463"/>
            <a:r>
              <a:rPr lang="fr-FR" sz="700" b="1">
                <a:solidFill>
                  <a:srgbClr val="11568C"/>
                </a:solidFill>
              </a:rPr>
              <a:t>Dyn DNS</a:t>
            </a:r>
            <a:endParaRPr lang="fr-FR" sz="700" b="1"/>
          </a:p>
        </p:txBody>
      </p:sp>
      <p:pic>
        <p:nvPicPr>
          <p:cNvPr id="720937" name="Picture 4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7450" y="268763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0938" name="Picture 42" descr="route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2238375"/>
            <a:ext cx="1397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939" name="Text Box 43"/>
          <p:cNvSpPr txBox="1">
            <a:spLocks noChangeArrowheads="1"/>
          </p:cNvSpPr>
          <p:nvPr/>
        </p:nvSpPr>
        <p:spPr bwMode="auto">
          <a:xfrm>
            <a:off x="6953250" y="2392363"/>
            <a:ext cx="217488" cy="139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44352" tIns="23063" rIns="44352" bIns="23063">
            <a:spAutoFit/>
          </a:bodyPr>
          <a:lstStyle/>
          <a:p>
            <a:pPr algn="ctr" defTabSz="652463"/>
            <a:r>
              <a:rPr lang="fr-FR" sz="600" b="1">
                <a:solidFill>
                  <a:srgbClr val="000000"/>
                </a:solidFill>
              </a:rPr>
              <a:t>IP</a:t>
            </a:r>
            <a:endParaRPr lang="fr-FR" sz="1300"/>
          </a:p>
        </p:txBody>
      </p:sp>
      <p:sp>
        <p:nvSpPr>
          <p:cNvPr id="720940" name="Line 44"/>
          <p:cNvSpPr>
            <a:spLocks noChangeShapeType="1"/>
          </p:cNvSpPr>
          <p:nvPr/>
        </p:nvSpPr>
        <p:spPr bwMode="auto">
          <a:xfrm flipV="1">
            <a:off x="7753350" y="2649538"/>
            <a:ext cx="3175" cy="3155950"/>
          </a:xfrm>
          <a:prstGeom prst="line">
            <a:avLst/>
          </a:prstGeom>
          <a:noFill/>
          <a:ln w="12700">
            <a:solidFill>
              <a:srgbClr val="00CC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720941" name="Picture 45" descr="SERVEU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53338" y="3641725"/>
            <a:ext cx="231775" cy="419100"/>
          </a:xfrm>
          <a:prstGeom prst="rect">
            <a:avLst/>
          </a:prstGeom>
          <a:noFill/>
        </p:spPr>
      </p:pic>
      <p:pic>
        <p:nvPicPr>
          <p:cNvPr id="720942" name="Picture 46" descr="SERVEU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53338" y="4144963"/>
            <a:ext cx="231775" cy="419100"/>
          </a:xfrm>
          <a:prstGeom prst="rect">
            <a:avLst/>
          </a:prstGeom>
          <a:noFill/>
        </p:spPr>
      </p:pic>
      <p:pic>
        <p:nvPicPr>
          <p:cNvPr id="720943" name="Picture 47" descr="SERVEU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53338" y="4649788"/>
            <a:ext cx="231775" cy="419100"/>
          </a:xfrm>
          <a:prstGeom prst="rect">
            <a:avLst/>
          </a:prstGeom>
          <a:noFill/>
        </p:spPr>
      </p:pic>
      <p:pic>
        <p:nvPicPr>
          <p:cNvPr id="720944" name="Picture 48" descr="SERVEU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9525" y="5229225"/>
            <a:ext cx="231775" cy="419100"/>
          </a:xfrm>
          <a:prstGeom prst="rect">
            <a:avLst/>
          </a:prstGeom>
          <a:noFill/>
        </p:spPr>
      </p:pic>
      <p:sp>
        <p:nvSpPr>
          <p:cNvPr id="720945" name="Text Box 49"/>
          <p:cNvSpPr txBox="1">
            <a:spLocks noChangeArrowheads="1"/>
          </p:cNvSpPr>
          <p:nvPr/>
        </p:nvSpPr>
        <p:spPr bwMode="auto">
          <a:xfrm>
            <a:off x="6965950" y="3705225"/>
            <a:ext cx="6445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485" tIns="31242" rIns="62485" bIns="31242"/>
          <a:lstStyle/>
          <a:p>
            <a:pPr algn="ctr" defTabSz="652463"/>
            <a:r>
              <a:rPr lang="fr-FR" sz="700" b="1">
                <a:solidFill>
                  <a:srgbClr val="11568C"/>
                </a:solidFill>
              </a:rPr>
              <a:t>Serveurs </a:t>
            </a:r>
          </a:p>
          <a:p>
            <a:pPr algn="ctr" defTabSz="652463"/>
            <a:r>
              <a:rPr lang="fr-FR" sz="700" b="1">
                <a:solidFill>
                  <a:srgbClr val="11568C"/>
                </a:solidFill>
              </a:rPr>
              <a:t>FTP</a:t>
            </a:r>
          </a:p>
          <a:p>
            <a:pPr algn="ctr" defTabSz="652463"/>
            <a:endParaRPr lang="fr-FR" sz="700"/>
          </a:p>
        </p:txBody>
      </p:sp>
      <p:sp>
        <p:nvSpPr>
          <p:cNvPr id="720946" name="Text Box 50"/>
          <p:cNvSpPr txBox="1">
            <a:spLocks noChangeArrowheads="1"/>
          </p:cNvSpPr>
          <p:nvPr/>
        </p:nvSpPr>
        <p:spPr bwMode="auto">
          <a:xfrm>
            <a:off x="6961188" y="4205288"/>
            <a:ext cx="644525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485" tIns="31242" rIns="62485" bIns="31242"/>
          <a:lstStyle/>
          <a:p>
            <a:pPr algn="ctr" defTabSz="652463"/>
            <a:r>
              <a:rPr lang="fr-FR" sz="700" b="1">
                <a:solidFill>
                  <a:srgbClr val="11568C"/>
                </a:solidFill>
              </a:rPr>
              <a:t>Serveurs </a:t>
            </a:r>
          </a:p>
          <a:p>
            <a:pPr algn="ctr" defTabSz="652463"/>
            <a:r>
              <a:rPr lang="fr-FR" sz="700" b="1">
                <a:solidFill>
                  <a:srgbClr val="11568C"/>
                </a:solidFill>
              </a:rPr>
              <a:t>HTTP</a:t>
            </a:r>
          </a:p>
          <a:p>
            <a:pPr defTabSz="652463"/>
            <a:endParaRPr lang="fr-FR" sz="700"/>
          </a:p>
        </p:txBody>
      </p:sp>
      <p:sp>
        <p:nvSpPr>
          <p:cNvPr id="720947" name="Text Box 51"/>
          <p:cNvSpPr txBox="1">
            <a:spLocks noChangeArrowheads="1"/>
          </p:cNvSpPr>
          <p:nvPr/>
        </p:nvSpPr>
        <p:spPr bwMode="auto">
          <a:xfrm>
            <a:off x="6948488" y="4711700"/>
            <a:ext cx="6445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485" tIns="31242" rIns="62485" bIns="31242"/>
          <a:lstStyle/>
          <a:p>
            <a:pPr algn="ctr" defTabSz="652463"/>
            <a:r>
              <a:rPr lang="fr-FR" sz="700" b="1">
                <a:solidFill>
                  <a:srgbClr val="11568C"/>
                </a:solidFill>
              </a:rPr>
              <a:t>Serveurs </a:t>
            </a:r>
          </a:p>
          <a:p>
            <a:pPr algn="ctr" defTabSz="652463"/>
            <a:r>
              <a:rPr lang="fr-FR" sz="700" b="1">
                <a:solidFill>
                  <a:srgbClr val="11568C"/>
                </a:solidFill>
              </a:rPr>
              <a:t>SMTP</a:t>
            </a:r>
          </a:p>
          <a:p>
            <a:pPr defTabSz="652463"/>
            <a:endParaRPr lang="fr-FR" sz="700"/>
          </a:p>
        </p:txBody>
      </p:sp>
      <p:sp>
        <p:nvSpPr>
          <p:cNvPr id="720948" name="Text Box 52"/>
          <p:cNvSpPr txBox="1">
            <a:spLocks noChangeArrowheads="1"/>
          </p:cNvSpPr>
          <p:nvPr/>
        </p:nvSpPr>
        <p:spPr bwMode="auto">
          <a:xfrm>
            <a:off x="6964363" y="5289550"/>
            <a:ext cx="6445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485" tIns="31242" rIns="62485" bIns="31242"/>
          <a:lstStyle/>
          <a:p>
            <a:pPr algn="ctr" defTabSz="652463"/>
            <a:r>
              <a:rPr lang="fr-FR" sz="700" b="1">
                <a:solidFill>
                  <a:srgbClr val="11568C"/>
                </a:solidFill>
              </a:rPr>
              <a:t>Serveurs </a:t>
            </a:r>
          </a:p>
          <a:p>
            <a:pPr algn="ctr" defTabSz="652463"/>
            <a:r>
              <a:rPr lang="fr-FR" sz="700" b="1">
                <a:solidFill>
                  <a:srgbClr val="11568C"/>
                </a:solidFill>
              </a:rPr>
              <a:t>Socket</a:t>
            </a:r>
          </a:p>
          <a:p>
            <a:pPr defTabSz="652463"/>
            <a:endParaRPr lang="fr-FR" sz="700"/>
          </a:p>
        </p:txBody>
      </p:sp>
      <p:sp>
        <p:nvSpPr>
          <p:cNvPr id="720949" name="Line 53"/>
          <p:cNvSpPr>
            <a:spLocks noChangeShapeType="1"/>
          </p:cNvSpPr>
          <p:nvPr/>
        </p:nvSpPr>
        <p:spPr bwMode="auto">
          <a:xfrm flipV="1">
            <a:off x="2022475" y="3541713"/>
            <a:ext cx="0" cy="102711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20950" name="Text Box 54"/>
          <p:cNvSpPr txBox="1">
            <a:spLocks noChangeArrowheads="1"/>
          </p:cNvSpPr>
          <p:nvPr/>
        </p:nvSpPr>
        <p:spPr bwMode="auto">
          <a:xfrm>
            <a:off x="323850" y="4724400"/>
            <a:ext cx="7731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algn="ctr" defTabSz="652463">
              <a:spcBef>
                <a:spcPct val="50000"/>
              </a:spcBef>
            </a:pPr>
            <a:r>
              <a:rPr lang="fr-FR" sz="900" b="1">
                <a:solidFill>
                  <a:srgbClr val="115691"/>
                </a:solidFill>
              </a:rPr>
              <a:t>Balance connectée</a:t>
            </a:r>
          </a:p>
        </p:txBody>
      </p:sp>
      <p:pic>
        <p:nvPicPr>
          <p:cNvPr id="720951" name="Picture 55" descr="wifi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85863" y="1754188"/>
            <a:ext cx="520700" cy="330200"/>
          </a:xfrm>
          <a:prstGeom prst="rect">
            <a:avLst/>
          </a:prstGeom>
          <a:noFill/>
        </p:spPr>
      </p:pic>
      <p:pic>
        <p:nvPicPr>
          <p:cNvPr id="720952" name="Picture 56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341438"/>
            <a:ext cx="477837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0953" name="Text Box 57"/>
          <p:cNvSpPr txBox="1">
            <a:spLocks noChangeArrowheads="1"/>
          </p:cNvSpPr>
          <p:nvPr/>
        </p:nvSpPr>
        <p:spPr bwMode="auto">
          <a:xfrm>
            <a:off x="468313" y="2062163"/>
            <a:ext cx="77311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algn="ctr" defTabSz="652463">
              <a:spcBef>
                <a:spcPct val="50000"/>
              </a:spcBef>
            </a:pPr>
            <a:r>
              <a:rPr lang="fr-FR" sz="900" b="1">
                <a:solidFill>
                  <a:srgbClr val="115691"/>
                </a:solidFill>
              </a:rPr>
              <a:t>En option</a:t>
            </a:r>
          </a:p>
        </p:txBody>
      </p:sp>
      <p:pic>
        <p:nvPicPr>
          <p:cNvPr id="720954" name="Picture 58" descr="bC-C2b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8050" y="4000500"/>
            <a:ext cx="2063750" cy="1538288"/>
          </a:xfrm>
          <a:prstGeom prst="rect">
            <a:avLst/>
          </a:prstGeom>
          <a:noFill/>
        </p:spPr>
      </p:pic>
      <p:pic>
        <p:nvPicPr>
          <p:cNvPr id="720956" name="Picture 6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508426" y="1196752"/>
            <a:ext cx="276225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20957" name="Picture 61" descr="log_orange_41x41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892601" y="1226915"/>
            <a:ext cx="269875" cy="269875"/>
          </a:xfrm>
          <a:prstGeom prst="rect">
            <a:avLst/>
          </a:prstGeom>
          <a:noFill/>
        </p:spPr>
      </p:pic>
      <p:pic>
        <p:nvPicPr>
          <p:cNvPr id="720958" name="Picture 6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148064" y="1241202"/>
            <a:ext cx="269875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20962" name="Picture 66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80" t="-882" r="10428"/>
          <a:stretch>
            <a:fillRect/>
          </a:stretch>
        </p:blipFill>
        <p:spPr bwMode="auto">
          <a:xfrm>
            <a:off x="2484438" y="2349500"/>
            <a:ext cx="522287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" name="Espace réservé du numéro de diapositive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69A5-F5A3-45C9-A5A8-96B18AC90562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8371" name="Picture 3"/>
          <p:cNvPicPr>
            <a:picLocks noChangeAspect="1" noChangeArrowheads="1"/>
          </p:cNvPicPr>
          <p:nvPr/>
        </p:nvPicPr>
        <p:blipFill>
          <a:blip r:embed="rId3" cstate="print"/>
          <a:srcRect l="11029" r="11275"/>
          <a:stretch>
            <a:fillRect/>
          </a:stretch>
        </p:blipFill>
        <p:spPr bwMode="auto">
          <a:xfrm>
            <a:off x="1425575" y="152400"/>
            <a:ext cx="903288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98372" name="Group 4"/>
          <p:cNvGrpSpPr>
            <a:grpSpLocks/>
          </p:cNvGrpSpPr>
          <p:nvPr/>
        </p:nvGrpSpPr>
        <p:grpSpPr bwMode="auto">
          <a:xfrm>
            <a:off x="3059113" y="692150"/>
            <a:ext cx="3133725" cy="2278063"/>
            <a:chOff x="1913" y="625"/>
            <a:chExt cx="1974" cy="1435"/>
          </a:xfrm>
        </p:grpSpPr>
        <p:graphicFrame>
          <p:nvGraphicFramePr>
            <p:cNvPr id="698373" name="Object 5"/>
            <p:cNvGraphicFramePr>
              <a:graphicFrameLocks noChangeAspect="1"/>
            </p:cNvGraphicFramePr>
            <p:nvPr/>
          </p:nvGraphicFramePr>
          <p:xfrm>
            <a:off x="1913" y="625"/>
            <a:ext cx="1974" cy="814"/>
          </p:xfrm>
          <a:graphic>
            <a:graphicData uri="http://schemas.openxmlformats.org/presentationml/2006/ole">
              <p:oleObj spid="_x0000_s698373" name="Image" r:id="rId4" imgW="4215873" imgH="1739683" progId="Photoshop.Image.7">
                <p:embed/>
              </p:oleObj>
            </a:graphicData>
          </a:graphic>
        </p:graphicFrame>
        <p:pic>
          <p:nvPicPr>
            <p:cNvPr id="69837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15" y="1304"/>
              <a:ext cx="1948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983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3357563"/>
            <a:ext cx="18034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8378" name="Picture 5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82" t="5618" r="7954" b="10112"/>
          <a:stretch>
            <a:fillRect/>
          </a:stretch>
        </p:blipFill>
        <p:spPr bwMode="auto">
          <a:xfrm>
            <a:off x="209550" y="5522913"/>
            <a:ext cx="7239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837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47925" y="5608638"/>
            <a:ext cx="63182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8380" name="Picture 12"/>
          <p:cNvPicPr>
            <a:picLocks noChangeAspect="1" noChangeArrowheads="1"/>
          </p:cNvPicPr>
          <p:nvPr/>
        </p:nvPicPr>
        <p:blipFill>
          <a:blip r:embed="rId9" cstate="print"/>
          <a:srcRect l="24577" r="28612" b="1166"/>
          <a:stretch>
            <a:fillRect/>
          </a:stretch>
        </p:blipFill>
        <p:spPr bwMode="auto">
          <a:xfrm>
            <a:off x="3208338" y="5686425"/>
            <a:ext cx="5921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5DD1-A794-455C-A346-110E97FEA750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15616" y="5669529"/>
            <a:ext cx="1224136" cy="4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9431" name="Picture 3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7813" y="1576388"/>
            <a:ext cx="1250132" cy="1884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99437" name="Rectangle 45"/>
          <p:cNvSpPr>
            <a:spLocks noGrp="1" noChangeArrowheads="1"/>
          </p:cNvSpPr>
          <p:nvPr>
            <p:ph type="title"/>
          </p:nvPr>
        </p:nvSpPr>
        <p:spPr>
          <a:xfrm>
            <a:off x="1331640" y="404664"/>
            <a:ext cx="4267200" cy="422275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2000" dirty="0"/>
              <a:t>Les connexions temporaires en 4G</a:t>
            </a:r>
          </a:p>
        </p:txBody>
      </p:sp>
      <p:sp>
        <p:nvSpPr>
          <p:cNvPr id="699394" name="Text Box 2"/>
          <p:cNvSpPr txBox="1">
            <a:spLocks noChangeArrowheads="1"/>
          </p:cNvSpPr>
          <p:nvPr/>
        </p:nvSpPr>
        <p:spPr bwMode="auto">
          <a:xfrm>
            <a:off x="7618413" y="1338263"/>
            <a:ext cx="7239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90" tIns="43744" rIns="87490" bIns="43744"/>
          <a:lstStyle/>
          <a:p>
            <a:r>
              <a:rPr lang="fr-FR" sz="1000" b="1">
                <a:solidFill>
                  <a:srgbClr val="11568C"/>
                </a:solidFill>
              </a:rPr>
              <a:t>Serveurs </a:t>
            </a:r>
          </a:p>
          <a:p>
            <a:r>
              <a:rPr lang="fr-FR" sz="1000" b="1">
                <a:solidFill>
                  <a:srgbClr val="11568C"/>
                </a:solidFill>
              </a:rPr>
              <a:t>Privatifs</a:t>
            </a:r>
            <a:endParaRPr lang="fr-FR" sz="1000"/>
          </a:p>
        </p:txBody>
      </p:sp>
      <p:pic>
        <p:nvPicPr>
          <p:cNvPr id="699395" name="Picture 3" descr="C:\Documents and Settings\Vallaeys\Mes documents\Mes images\Siège social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838825" y="4029075"/>
            <a:ext cx="2239963" cy="1582738"/>
          </a:xfrm>
          <a:prstGeom prst="rect">
            <a:avLst/>
          </a:prstGeom>
          <a:noFill/>
        </p:spPr>
      </p:pic>
      <p:sp>
        <p:nvSpPr>
          <p:cNvPr id="699396" name="Text Box 4"/>
          <p:cNvSpPr txBox="1">
            <a:spLocks noChangeArrowheads="1"/>
          </p:cNvSpPr>
          <p:nvPr/>
        </p:nvSpPr>
        <p:spPr bwMode="auto">
          <a:xfrm>
            <a:off x="4443413" y="5102225"/>
            <a:ext cx="16906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fr-FR" sz="1000" b="1">
                <a:solidFill>
                  <a:schemeClr val="bg2"/>
                </a:solidFill>
                <a:cs typeface="Arial" charset="0"/>
              </a:rPr>
              <a:t>Accès IP PPTP, L2TP, </a:t>
            </a:r>
            <a:br>
              <a:rPr kumimoji="1" lang="fr-FR" sz="1000" b="1">
                <a:solidFill>
                  <a:schemeClr val="bg2"/>
                </a:solidFill>
                <a:cs typeface="Arial" charset="0"/>
              </a:rPr>
            </a:br>
            <a:r>
              <a:rPr kumimoji="1" lang="fr-FR" sz="1000" b="1">
                <a:solidFill>
                  <a:schemeClr val="bg2"/>
                </a:solidFill>
                <a:cs typeface="Arial" charset="0"/>
              </a:rPr>
              <a:t>GRE, VPN IPSEC…</a:t>
            </a:r>
          </a:p>
        </p:txBody>
      </p:sp>
      <p:pic>
        <p:nvPicPr>
          <p:cNvPr id="699397" name="Picture 5" descr="\\Aqua\VOL1\Marketing\IMAGES\Elements Titia\repartiteur.GIF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5808663" y="4481513"/>
            <a:ext cx="414337" cy="635000"/>
          </a:xfrm>
          <a:prstGeom prst="rect">
            <a:avLst/>
          </a:prstGeom>
          <a:noFill/>
        </p:spPr>
      </p:pic>
      <p:sp>
        <p:nvSpPr>
          <p:cNvPr id="699398" name="Text Box 6"/>
          <p:cNvSpPr txBox="1">
            <a:spLocks noChangeArrowheads="1"/>
          </p:cNvSpPr>
          <p:nvPr/>
        </p:nvSpPr>
        <p:spPr bwMode="auto">
          <a:xfrm>
            <a:off x="6059488" y="2214563"/>
            <a:ext cx="11430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endParaRPr kumimoji="1" lang="fr-FR" sz="1200" b="1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699399" name="Text Box 7"/>
          <p:cNvSpPr txBox="1">
            <a:spLocks noChangeArrowheads="1"/>
          </p:cNvSpPr>
          <p:nvPr/>
        </p:nvSpPr>
        <p:spPr bwMode="auto">
          <a:xfrm>
            <a:off x="252413" y="5942013"/>
            <a:ext cx="11445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fr-FR" sz="1000" b="1"/>
              <a:t>Serveur Métier</a:t>
            </a:r>
          </a:p>
        </p:txBody>
      </p:sp>
      <p:pic>
        <p:nvPicPr>
          <p:cNvPr id="699400" name="Picture 8" descr="C:\Documents and Settings\Vallaeys\Mes documents\Mes images\PC Caisse.gif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504825" y="5395913"/>
            <a:ext cx="523875" cy="742950"/>
          </a:xfrm>
          <a:prstGeom prst="rect">
            <a:avLst/>
          </a:prstGeom>
          <a:noFill/>
        </p:spPr>
      </p:pic>
      <p:sp>
        <p:nvSpPr>
          <p:cNvPr id="699401" name="Line 9"/>
          <p:cNvSpPr>
            <a:spLocks noChangeShapeType="1"/>
          </p:cNvSpPr>
          <p:nvPr/>
        </p:nvSpPr>
        <p:spPr bwMode="auto">
          <a:xfrm flipV="1">
            <a:off x="874713" y="5387975"/>
            <a:ext cx="217487" cy="3810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  <p:grpSp>
        <p:nvGrpSpPr>
          <p:cNvPr id="699402" name="Group 10"/>
          <p:cNvGrpSpPr>
            <a:grpSpLocks/>
          </p:cNvGrpSpPr>
          <p:nvPr/>
        </p:nvGrpSpPr>
        <p:grpSpPr bwMode="auto">
          <a:xfrm>
            <a:off x="1189038" y="5492750"/>
            <a:ext cx="1144587" cy="889000"/>
            <a:chOff x="1084" y="1402"/>
            <a:chExt cx="721" cy="560"/>
          </a:xfrm>
        </p:grpSpPr>
        <p:sp>
          <p:nvSpPr>
            <p:cNvPr id="699403" name="Text Box 11"/>
            <p:cNvSpPr txBox="1">
              <a:spLocks noChangeArrowheads="1"/>
            </p:cNvSpPr>
            <p:nvPr/>
          </p:nvSpPr>
          <p:spPr bwMode="auto">
            <a:xfrm>
              <a:off x="1084" y="1746"/>
              <a:ext cx="721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fr-FR" sz="1000" b="1"/>
                <a:t>PC Divers</a:t>
              </a:r>
            </a:p>
          </p:txBody>
        </p:sp>
        <p:pic>
          <p:nvPicPr>
            <p:cNvPr id="699404" name="Picture 12" descr="C:\Documents and Settings\Vallaeys\Mes documents\Mes images\PC Caisse.gif"/>
            <p:cNvPicPr>
              <a:picLocks noChangeAspect="1" noChangeArrowheads="1"/>
            </p:cNvPicPr>
            <p:nvPr/>
          </p:nvPicPr>
          <p:blipFill>
            <a:blip r:embed="rId7" r:link="rId8" cstate="print"/>
            <a:srcRect/>
            <a:stretch>
              <a:fillRect/>
            </a:stretch>
          </p:blipFill>
          <p:spPr bwMode="auto">
            <a:xfrm>
              <a:off x="1243" y="1402"/>
              <a:ext cx="330" cy="468"/>
            </a:xfrm>
            <a:prstGeom prst="rect">
              <a:avLst/>
            </a:prstGeom>
            <a:noFill/>
          </p:spPr>
        </p:pic>
      </p:grpSp>
      <p:sp>
        <p:nvSpPr>
          <p:cNvPr id="699405" name="Text Box 13"/>
          <p:cNvSpPr txBox="1">
            <a:spLocks noChangeArrowheads="1"/>
          </p:cNvSpPr>
          <p:nvPr/>
        </p:nvSpPr>
        <p:spPr bwMode="auto">
          <a:xfrm>
            <a:off x="346075" y="3260725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fr-FR" sz="1000" b="1"/>
              <a:t>TPE Ethernet</a:t>
            </a:r>
          </a:p>
        </p:txBody>
      </p:sp>
      <p:sp>
        <p:nvSpPr>
          <p:cNvPr id="699406" name="Line 14"/>
          <p:cNvSpPr>
            <a:spLocks noChangeShapeType="1"/>
          </p:cNvSpPr>
          <p:nvPr/>
        </p:nvSpPr>
        <p:spPr bwMode="auto">
          <a:xfrm flipH="1" flipV="1">
            <a:off x="1333500" y="5421313"/>
            <a:ext cx="215900" cy="5048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99407" name="Line 15"/>
          <p:cNvSpPr>
            <a:spLocks noChangeShapeType="1"/>
          </p:cNvSpPr>
          <p:nvPr/>
        </p:nvSpPr>
        <p:spPr bwMode="auto">
          <a:xfrm flipV="1">
            <a:off x="1765300" y="3517900"/>
            <a:ext cx="1111250" cy="1398588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699408" name="Picture 16" descr="C:\Documents and Settings\Vallaeys1.VALLAEYS\Mes documents\Mes images\TPE_Gen_det_bleu.jpg"/>
          <p:cNvPicPr>
            <a:picLocks noChangeAspect="1" noChangeArrowheads="1"/>
          </p:cNvPicPr>
          <p:nvPr/>
        </p:nvPicPr>
        <p:blipFill>
          <a:blip r:embed="rId9" r:link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9038" y="2613025"/>
            <a:ext cx="646112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9409" name="Picture 17" descr="C:\Documents and Settings\Vallaeys1.VALLAEYS\Mes documents\Mes images\TPE_Gen_det_bleu.jpg"/>
          <p:cNvPicPr>
            <a:picLocks noChangeAspect="1" noChangeArrowheads="1"/>
          </p:cNvPicPr>
          <p:nvPr/>
        </p:nvPicPr>
        <p:blipFill>
          <a:blip r:embed="rId9" r:link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4938" y="3189288"/>
            <a:ext cx="6445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9410" name="Text Box 18"/>
          <p:cNvSpPr txBox="1">
            <a:spLocks noChangeArrowheads="1"/>
          </p:cNvSpPr>
          <p:nvPr/>
        </p:nvSpPr>
        <p:spPr bwMode="auto">
          <a:xfrm>
            <a:off x="5613400" y="1339850"/>
            <a:ext cx="90328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90" tIns="43744" rIns="87490" bIns="43744"/>
          <a:lstStyle/>
          <a:p>
            <a:r>
              <a:rPr lang="fr-FR" sz="1000" b="1">
                <a:solidFill>
                  <a:srgbClr val="11568C"/>
                </a:solidFill>
              </a:rPr>
              <a:t>Serveurs </a:t>
            </a:r>
          </a:p>
          <a:p>
            <a:r>
              <a:rPr lang="fr-FR" sz="1000" b="1">
                <a:solidFill>
                  <a:srgbClr val="11568C"/>
                </a:solidFill>
              </a:rPr>
              <a:t>Bancaires</a:t>
            </a:r>
            <a:endParaRPr lang="fr-FR" sz="1000"/>
          </a:p>
        </p:txBody>
      </p:sp>
      <p:sp>
        <p:nvSpPr>
          <p:cNvPr id="699411" name="Rectangle 19"/>
          <p:cNvSpPr>
            <a:spLocks noChangeArrowheads="1"/>
          </p:cNvSpPr>
          <p:nvPr/>
        </p:nvSpPr>
        <p:spPr bwMode="auto">
          <a:xfrm rot="5709169" flipH="1">
            <a:off x="6606381" y="2426494"/>
            <a:ext cx="1584325" cy="71438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99412" name="Rectangle 20"/>
          <p:cNvSpPr>
            <a:spLocks noChangeArrowheads="1"/>
          </p:cNvSpPr>
          <p:nvPr/>
        </p:nvSpPr>
        <p:spPr bwMode="auto">
          <a:xfrm rot="17392394" flipV="1">
            <a:off x="7422356" y="2848769"/>
            <a:ext cx="957263" cy="53975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99413" name="Rectangle 21"/>
          <p:cNvSpPr>
            <a:spLocks noChangeArrowheads="1"/>
          </p:cNvSpPr>
          <p:nvPr/>
        </p:nvSpPr>
        <p:spPr bwMode="auto">
          <a:xfrm rot="4516399">
            <a:off x="6117431" y="2691607"/>
            <a:ext cx="1304925" cy="71438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99414" name="Text Box 22"/>
          <p:cNvSpPr txBox="1">
            <a:spLocks noChangeArrowheads="1"/>
          </p:cNvSpPr>
          <p:nvPr/>
        </p:nvSpPr>
        <p:spPr bwMode="auto">
          <a:xfrm>
            <a:off x="6086475" y="2397125"/>
            <a:ext cx="541338" cy="185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100" tIns="32292" rIns="62100" bIns="32292">
            <a:spAutoFit/>
          </a:bodyPr>
          <a:lstStyle/>
          <a:p>
            <a:pPr algn="ctr"/>
            <a:r>
              <a:rPr lang="fr-FR" sz="800" b="1">
                <a:solidFill>
                  <a:srgbClr val="000000"/>
                </a:solidFill>
              </a:rPr>
              <a:t>X25</a:t>
            </a:r>
            <a:endParaRPr lang="fr-FR"/>
          </a:p>
        </p:txBody>
      </p:sp>
      <p:sp>
        <p:nvSpPr>
          <p:cNvPr id="699415" name="Oval 23"/>
          <p:cNvSpPr>
            <a:spLocks noChangeArrowheads="1"/>
          </p:cNvSpPr>
          <p:nvPr/>
        </p:nvSpPr>
        <p:spPr bwMode="auto">
          <a:xfrm>
            <a:off x="6151563" y="1771650"/>
            <a:ext cx="1074737" cy="536575"/>
          </a:xfrm>
          <a:prstGeom prst="ellipse">
            <a:avLst/>
          </a:prstGeom>
          <a:solidFill>
            <a:srgbClr val="11568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99416" name="Text Box 24"/>
          <p:cNvSpPr txBox="1">
            <a:spLocks noChangeArrowheads="1"/>
          </p:cNvSpPr>
          <p:nvPr/>
        </p:nvSpPr>
        <p:spPr bwMode="auto">
          <a:xfrm>
            <a:off x="6235700" y="1808163"/>
            <a:ext cx="939800" cy="4175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86112" tIns="44778" rIns="86112" bIns="44778"/>
          <a:lstStyle/>
          <a:p>
            <a:pPr algn="ctr"/>
            <a:r>
              <a:rPr lang="fr-FR" sz="1000" b="1">
                <a:solidFill>
                  <a:srgbClr val="FFFFFF"/>
                </a:solidFill>
              </a:rPr>
              <a:t>Réseau Public X25</a:t>
            </a:r>
            <a:endParaRPr lang="fr-FR" sz="1000"/>
          </a:p>
        </p:txBody>
      </p:sp>
      <p:pic>
        <p:nvPicPr>
          <p:cNvPr id="699417" name="Picture 25" descr="SERVEU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4225" y="1781175"/>
            <a:ext cx="323850" cy="585788"/>
          </a:xfrm>
          <a:prstGeom prst="rect">
            <a:avLst/>
          </a:prstGeom>
          <a:noFill/>
        </p:spPr>
      </p:pic>
      <p:sp>
        <p:nvSpPr>
          <p:cNvPr id="699418" name="Oval 26"/>
          <p:cNvSpPr>
            <a:spLocks noChangeArrowheads="1"/>
          </p:cNvSpPr>
          <p:nvPr/>
        </p:nvSpPr>
        <p:spPr bwMode="auto">
          <a:xfrm>
            <a:off x="6786563" y="3197225"/>
            <a:ext cx="1065212" cy="7112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/>
          <a:lstStyle/>
          <a:p>
            <a:endParaRPr lang="fr-FR"/>
          </a:p>
        </p:txBody>
      </p:sp>
      <p:sp>
        <p:nvSpPr>
          <p:cNvPr id="699419" name="Text Box 27"/>
          <p:cNvSpPr txBox="1">
            <a:spLocks noChangeArrowheads="1"/>
          </p:cNvSpPr>
          <p:nvPr/>
        </p:nvSpPr>
        <p:spPr bwMode="auto">
          <a:xfrm>
            <a:off x="6907213" y="3405188"/>
            <a:ext cx="835025" cy="441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100" tIns="32292" rIns="62100" bIns="32292"/>
          <a:lstStyle/>
          <a:p>
            <a:pPr algn="ctr"/>
            <a:r>
              <a:rPr lang="fr-FR" sz="1000" b="1">
                <a:solidFill>
                  <a:srgbClr val="FFFFFF"/>
                </a:solidFill>
              </a:rPr>
              <a:t>Plateforme IP/X25</a:t>
            </a:r>
            <a:r>
              <a:rPr lang="fr-FR" sz="800" b="1">
                <a:solidFill>
                  <a:srgbClr val="FFFFFF"/>
                </a:solidFill>
              </a:rPr>
              <a:t> </a:t>
            </a:r>
            <a:endParaRPr lang="fr-FR"/>
          </a:p>
        </p:txBody>
      </p:sp>
      <p:pic>
        <p:nvPicPr>
          <p:cNvPr id="699420" name="Picture 28" descr="SERVEU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10438" y="1173163"/>
            <a:ext cx="323850" cy="585787"/>
          </a:xfrm>
          <a:prstGeom prst="rect">
            <a:avLst/>
          </a:prstGeom>
          <a:noFill/>
        </p:spPr>
      </p:pic>
      <p:pic>
        <p:nvPicPr>
          <p:cNvPr id="699421" name="Picture 29" descr="SERVEU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48600" y="2038350"/>
            <a:ext cx="325438" cy="585788"/>
          </a:xfrm>
          <a:prstGeom prst="rect">
            <a:avLst/>
          </a:prstGeom>
          <a:noFill/>
        </p:spPr>
      </p:pic>
      <p:sp>
        <p:nvSpPr>
          <p:cNvPr id="699422" name="Text Box 30"/>
          <p:cNvSpPr txBox="1">
            <a:spLocks noChangeArrowheads="1"/>
          </p:cNvSpPr>
          <p:nvPr/>
        </p:nvSpPr>
        <p:spPr bwMode="auto">
          <a:xfrm>
            <a:off x="6950075" y="2541588"/>
            <a:ext cx="542925" cy="1857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100" tIns="32292" rIns="62100" bIns="32292">
            <a:spAutoFit/>
          </a:bodyPr>
          <a:lstStyle/>
          <a:p>
            <a:pPr algn="ctr"/>
            <a:r>
              <a:rPr lang="fr-FR" sz="800" b="1">
                <a:solidFill>
                  <a:srgbClr val="000000"/>
                </a:solidFill>
              </a:rPr>
              <a:t>LL</a:t>
            </a:r>
            <a:endParaRPr lang="fr-FR"/>
          </a:p>
        </p:txBody>
      </p:sp>
      <p:sp>
        <p:nvSpPr>
          <p:cNvPr id="699423" name="Text Box 31"/>
          <p:cNvSpPr txBox="1">
            <a:spLocks noChangeArrowheads="1"/>
          </p:cNvSpPr>
          <p:nvPr/>
        </p:nvSpPr>
        <p:spPr bwMode="auto">
          <a:xfrm>
            <a:off x="7813675" y="2901950"/>
            <a:ext cx="541338" cy="185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100" tIns="32292" rIns="62100" bIns="32292">
            <a:spAutoFit/>
          </a:bodyPr>
          <a:lstStyle/>
          <a:p>
            <a:pPr algn="ctr"/>
            <a:r>
              <a:rPr lang="fr-FR" sz="800" b="1">
                <a:solidFill>
                  <a:srgbClr val="000000"/>
                </a:solidFill>
              </a:rPr>
              <a:t>LL</a:t>
            </a:r>
            <a:endParaRPr lang="fr-FR"/>
          </a:p>
        </p:txBody>
      </p:sp>
      <p:pic>
        <p:nvPicPr>
          <p:cNvPr id="699424" name="Picture 32" descr="routeu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27838" y="3224213"/>
            <a:ext cx="195262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9425" name="Picture 33" descr="routeu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32700" y="3240088"/>
            <a:ext cx="195263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9426" name="Picture 34" descr="routeu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39000" y="3117850"/>
            <a:ext cx="195263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9427" name="Text Box 35"/>
          <p:cNvSpPr txBox="1">
            <a:spLocks noChangeArrowheads="1"/>
          </p:cNvSpPr>
          <p:nvPr/>
        </p:nvSpPr>
        <p:spPr bwMode="auto">
          <a:xfrm>
            <a:off x="8172450" y="2214563"/>
            <a:ext cx="90328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90" tIns="43744" rIns="87490" bIns="43744"/>
          <a:lstStyle/>
          <a:p>
            <a:r>
              <a:rPr lang="fr-FR" sz="1000" b="1">
                <a:solidFill>
                  <a:srgbClr val="11568C"/>
                </a:solidFill>
              </a:rPr>
              <a:t>Serveurs </a:t>
            </a:r>
          </a:p>
          <a:p>
            <a:r>
              <a:rPr lang="fr-FR" sz="1000" b="1">
                <a:solidFill>
                  <a:srgbClr val="11568C"/>
                </a:solidFill>
              </a:rPr>
              <a:t>Bancaires</a:t>
            </a:r>
            <a:endParaRPr lang="fr-FR" sz="1000"/>
          </a:p>
        </p:txBody>
      </p:sp>
      <p:sp>
        <p:nvSpPr>
          <p:cNvPr id="699428" name="Text Box 36"/>
          <p:cNvSpPr txBox="1">
            <a:spLocks noChangeArrowheads="1"/>
          </p:cNvSpPr>
          <p:nvPr/>
        </p:nvSpPr>
        <p:spPr bwMode="auto">
          <a:xfrm>
            <a:off x="2843808" y="3645024"/>
            <a:ext cx="12541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800" b="1" dirty="0" err="1"/>
              <a:t>Kx</a:t>
            </a:r>
            <a:r>
              <a:rPr lang="en-GB" sz="800" b="1" dirty="0"/>
              <a:t> Router 4G LTE Pro</a:t>
            </a:r>
            <a:endParaRPr lang="fr-FR" sz="800" b="1" dirty="0"/>
          </a:p>
        </p:txBody>
      </p:sp>
      <p:sp>
        <p:nvSpPr>
          <p:cNvPr id="699429" name="Oval 37"/>
          <p:cNvSpPr>
            <a:spLocks noChangeArrowheads="1"/>
          </p:cNvSpPr>
          <p:nvPr/>
        </p:nvSpPr>
        <p:spPr bwMode="auto">
          <a:xfrm>
            <a:off x="2557463" y="2146300"/>
            <a:ext cx="1658937" cy="1546225"/>
          </a:xfrm>
          <a:prstGeom prst="ellips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99430" name="AutoShape 38"/>
          <p:cNvSpPr>
            <a:spLocks noChangeArrowheads="1"/>
          </p:cNvSpPr>
          <p:nvPr/>
        </p:nvSpPr>
        <p:spPr bwMode="auto">
          <a:xfrm rot="-1283681">
            <a:off x="4192588" y="2206625"/>
            <a:ext cx="1611312" cy="2571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699432" name="Picture 40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3050" y="2527300"/>
            <a:ext cx="107473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9433" name="Line 41"/>
          <p:cNvSpPr>
            <a:spLocks noChangeShapeType="1"/>
          </p:cNvSpPr>
          <p:nvPr/>
        </p:nvSpPr>
        <p:spPr bwMode="auto">
          <a:xfrm flipH="1" flipV="1">
            <a:off x="841375" y="4489450"/>
            <a:ext cx="287338" cy="3333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  <p:grpSp>
        <p:nvGrpSpPr>
          <p:cNvPr id="699434" name="Group 42"/>
          <p:cNvGrpSpPr>
            <a:grpSpLocks/>
          </p:cNvGrpSpPr>
          <p:nvPr/>
        </p:nvGrpSpPr>
        <p:grpSpPr bwMode="auto">
          <a:xfrm>
            <a:off x="233363" y="3927475"/>
            <a:ext cx="992187" cy="762000"/>
            <a:chOff x="1512" y="720"/>
            <a:chExt cx="625" cy="480"/>
          </a:xfrm>
        </p:grpSpPr>
        <p:pic>
          <p:nvPicPr>
            <p:cNvPr id="699435" name="Picture 43" descr="C:\Documents and Settings\Vallaeys\Mes documents\Mes images\PC Caisse.gif"/>
            <p:cNvPicPr>
              <a:picLocks noChangeAspect="1" noChangeArrowheads="1"/>
            </p:cNvPicPr>
            <p:nvPr/>
          </p:nvPicPr>
          <p:blipFill>
            <a:blip r:embed="rId7" r:link="rId8" cstate="print"/>
            <a:srcRect/>
            <a:stretch>
              <a:fillRect/>
            </a:stretch>
          </p:blipFill>
          <p:spPr bwMode="auto">
            <a:xfrm>
              <a:off x="1661" y="720"/>
              <a:ext cx="330" cy="468"/>
            </a:xfrm>
            <a:prstGeom prst="rect">
              <a:avLst/>
            </a:prstGeom>
            <a:noFill/>
          </p:spPr>
        </p:pic>
        <p:sp>
          <p:nvSpPr>
            <p:cNvPr id="699436" name="Text Box 44"/>
            <p:cNvSpPr txBox="1">
              <a:spLocks noChangeArrowheads="1"/>
            </p:cNvSpPr>
            <p:nvPr/>
          </p:nvSpPr>
          <p:spPr bwMode="auto">
            <a:xfrm>
              <a:off x="1512" y="1056"/>
              <a:ext cx="62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fr-FR" sz="1000" b="1"/>
                <a:t>Caisses</a:t>
              </a:r>
            </a:p>
          </p:txBody>
        </p:sp>
      </p:grpSp>
      <p:pic>
        <p:nvPicPr>
          <p:cNvPr id="699438" name="Picture 4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9263" y="1241425"/>
            <a:ext cx="7937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9439" name="AutoShape 47"/>
          <p:cNvSpPr>
            <a:spLocks noChangeArrowheads="1"/>
          </p:cNvSpPr>
          <p:nvPr/>
        </p:nvSpPr>
        <p:spPr bwMode="auto">
          <a:xfrm rot="2396927">
            <a:off x="3979863" y="3859213"/>
            <a:ext cx="1997075" cy="3349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99440" name="Line 48"/>
          <p:cNvSpPr>
            <a:spLocks noChangeShapeType="1"/>
          </p:cNvSpPr>
          <p:nvPr/>
        </p:nvSpPr>
        <p:spPr bwMode="auto">
          <a:xfrm flipV="1">
            <a:off x="2028825" y="3171825"/>
            <a:ext cx="558800" cy="179388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99441" name="Line 49"/>
          <p:cNvSpPr>
            <a:spLocks noChangeShapeType="1"/>
          </p:cNvSpPr>
          <p:nvPr/>
        </p:nvSpPr>
        <p:spPr bwMode="auto">
          <a:xfrm flipV="1">
            <a:off x="1806575" y="2787650"/>
            <a:ext cx="768350" cy="26988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99442" name="Text Box 50"/>
          <p:cNvSpPr txBox="1">
            <a:spLocks noChangeArrowheads="1"/>
          </p:cNvSpPr>
          <p:nvPr/>
        </p:nvSpPr>
        <p:spPr bwMode="auto">
          <a:xfrm>
            <a:off x="7532688" y="4157663"/>
            <a:ext cx="5413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90" tIns="43744" rIns="87490" bIns="43744"/>
          <a:lstStyle/>
          <a:p>
            <a:r>
              <a:rPr lang="fr-FR" sz="1000" b="1">
                <a:solidFill>
                  <a:srgbClr val="11568C"/>
                </a:solidFill>
              </a:rPr>
              <a:t>Siège</a:t>
            </a:r>
            <a:endParaRPr lang="fr-FR" sz="1000"/>
          </a:p>
        </p:txBody>
      </p:sp>
      <p:pic>
        <p:nvPicPr>
          <p:cNvPr id="699443" name="Picture 5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1825" y="4832350"/>
            <a:ext cx="115887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9444" name="Picture 5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18038" y="2063750"/>
            <a:ext cx="53975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9445" name="Picture 5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39750" y="1268413"/>
            <a:ext cx="16002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9446" name="Picture 54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9" t="20932" r="595" b="18452"/>
          <a:stretch>
            <a:fillRect/>
          </a:stretch>
        </p:blipFill>
        <p:spPr bwMode="auto">
          <a:xfrm>
            <a:off x="4059238" y="4002088"/>
            <a:ext cx="8556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99447" name="Group 55"/>
          <p:cNvGrpSpPr>
            <a:grpSpLocks/>
          </p:cNvGrpSpPr>
          <p:nvPr/>
        </p:nvGrpSpPr>
        <p:grpSpPr bwMode="auto">
          <a:xfrm>
            <a:off x="769938" y="4811713"/>
            <a:ext cx="1066800" cy="609600"/>
            <a:chOff x="575" y="2910"/>
            <a:chExt cx="672" cy="384"/>
          </a:xfrm>
        </p:grpSpPr>
        <p:sp>
          <p:nvSpPr>
            <p:cNvPr id="699448" name="Oval 56"/>
            <p:cNvSpPr>
              <a:spLocks noChangeArrowheads="1"/>
            </p:cNvSpPr>
            <p:nvPr/>
          </p:nvSpPr>
          <p:spPr bwMode="auto">
            <a:xfrm>
              <a:off x="575" y="2910"/>
              <a:ext cx="672" cy="384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699449" name="Text Box 57"/>
            <p:cNvSpPr txBox="1">
              <a:spLocks noChangeArrowheads="1"/>
            </p:cNvSpPr>
            <p:nvPr/>
          </p:nvSpPr>
          <p:spPr bwMode="auto">
            <a:xfrm>
              <a:off x="737" y="3006"/>
              <a:ext cx="432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1" lang="fr-FR" sz="1400" b="1">
                  <a:solidFill>
                    <a:schemeClr val="bg2"/>
                  </a:solidFill>
                  <a:cs typeface="Arial" charset="0"/>
                </a:rPr>
                <a:t>LAN</a:t>
              </a:r>
            </a:p>
          </p:txBody>
        </p:sp>
      </p:grpSp>
      <p:pic>
        <p:nvPicPr>
          <p:cNvPr id="699450" name="Picture 58"/>
          <p:cNvPicPr>
            <a:picLocks noChangeAspect="1" noChangeArrowheads="1"/>
          </p:cNvPicPr>
          <p:nvPr/>
        </p:nvPicPr>
        <p:blipFill>
          <a:blip r:embed="rId19" cstate="print"/>
          <a:srcRect l="11029" r="11275"/>
          <a:stretch>
            <a:fillRect/>
          </a:stretch>
        </p:blipFill>
        <p:spPr bwMode="auto">
          <a:xfrm>
            <a:off x="463550" y="285750"/>
            <a:ext cx="56038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Espace réservé du numéro de diapositive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BEAB-9534-492A-A86A-691D8DAC5322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1403350" y="417513"/>
            <a:ext cx="4321175" cy="422275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2000" dirty="0"/>
              <a:t>Les connexions temporaires en 4G</a:t>
            </a:r>
          </a:p>
        </p:txBody>
      </p:sp>
      <p:sp>
        <p:nvSpPr>
          <p:cNvPr id="700418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1196975"/>
            <a:ext cx="8783638" cy="4248150"/>
          </a:xfrm>
          <a:noFill/>
          <a:ln/>
        </p:spPr>
        <p:txBody>
          <a:bodyPr>
            <a:normAutofit/>
          </a:bodyPr>
          <a:lstStyle/>
          <a:p>
            <a:pPr marL="288925" indent="-288925"/>
            <a:r>
              <a:rPr lang="fr-FR" sz="1800" b="1" dirty="0">
                <a:solidFill>
                  <a:srgbClr val="00B0F0"/>
                </a:solidFill>
              </a:rPr>
              <a:t>Les avantages :</a:t>
            </a:r>
            <a:br>
              <a:rPr lang="fr-FR" sz="1800" b="1" dirty="0">
                <a:solidFill>
                  <a:srgbClr val="00B0F0"/>
                </a:solidFill>
              </a:rPr>
            </a:br>
            <a:r>
              <a:rPr lang="fr-FR" sz="1800" b="1" dirty="0">
                <a:solidFill>
                  <a:srgbClr val="00B0F0"/>
                </a:solidFill>
              </a:rPr>
              <a:t/>
            </a:r>
            <a:br>
              <a:rPr lang="fr-FR" sz="1800" b="1" dirty="0">
                <a:solidFill>
                  <a:srgbClr val="00B0F0"/>
                </a:solidFill>
              </a:rPr>
            </a:br>
            <a:endParaRPr lang="fr-FR" sz="1800" b="1" dirty="0">
              <a:solidFill>
                <a:srgbClr val="00B0F0"/>
              </a:solidFill>
            </a:endParaRPr>
          </a:p>
          <a:p>
            <a:pPr marL="765175" lvl="1"/>
            <a:r>
              <a:rPr lang="fr-FR" sz="1800" dirty="0">
                <a:solidFill>
                  <a:srgbClr val="00B0F0"/>
                </a:solidFill>
              </a:rPr>
              <a:t>Adapté pour les :</a:t>
            </a:r>
          </a:p>
          <a:p>
            <a:pPr marL="1238250" lvl="2" indent="-187325"/>
            <a:r>
              <a:rPr lang="fr-FR" sz="1600" dirty="0">
                <a:solidFill>
                  <a:srgbClr val="00B0F0"/>
                </a:solidFill>
              </a:rPr>
              <a:t>Télétravailleurs</a:t>
            </a:r>
          </a:p>
          <a:p>
            <a:pPr marL="1238250" lvl="2" indent="-187325"/>
            <a:r>
              <a:rPr lang="fr-FR" sz="1600" dirty="0">
                <a:solidFill>
                  <a:srgbClr val="00B0F0"/>
                </a:solidFill>
              </a:rPr>
              <a:t>Commerciaux itinérants, utilisateurs nomades, techniciens en déplacements</a:t>
            </a:r>
          </a:p>
          <a:p>
            <a:pPr marL="1238250" lvl="2" indent="-187325"/>
            <a:r>
              <a:rPr lang="fr-FR" sz="1600" dirty="0">
                <a:solidFill>
                  <a:srgbClr val="00B0F0"/>
                </a:solidFill>
              </a:rPr>
              <a:t>Prestataires commerciaux ou techniques extérieurs à l’entreprise</a:t>
            </a:r>
          </a:p>
          <a:p>
            <a:pPr marL="1238250" lvl="2" indent="-187325"/>
            <a:r>
              <a:rPr lang="fr-FR" sz="1600" dirty="0">
                <a:solidFill>
                  <a:srgbClr val="00B0F0"/>
                </a:solidFill>
              </a:rPr>
              <a:t>Connexions au siège de sites distants.</a:t>
            </a:r>
          </a:p>
          <a:p>
            <a:pPr marL="765175" lvl="1"/>
            <a:r>
              <a:rPr lang="fr-FR" sz="1800" dirty="0">
                <a:solidFill>
                  <a:srgbClr val="00B0F0"/>
                </a:solidFill>
              </a:rPr>
              <a:t>Intègre un grand nombre de protocoles nécessaires aux trafics entrants sur les sites de l'entreprise pour se connecter aux routeurs / firewall…</a:t>
            </a:r>
          </a:p>
          <a:p>
            <a:pPr marL="765175" lvl="1"/>
            <a:r>
              <a:rPr lang="fr-FR" sz="1800" dirty="0">
                <a:solidFill>
                  <a:srgbClr val="00B0F0"/>
                </a:solidFill>
              </a:rPr>
              <a:t>Assure un accès sécurisé aux ressources de votre entreprises (serveurs d'applications métiers, fichiers, serveurs de messagerie...). </a:t>
            </a:r>
          </a:p>
          <a:p>
            <a:pPr marL="765175" lvl="1"/>
            <a:r>
              <a:rPr lang="fr-FR" sz="1800" dirty="0">
                <a:solidFill>
                  <a:srgbClr val="00B0F0"/>
                </a:solidFill>
              </a:rPr>
              <a:t>Une solution rapide à mettre en œuvre pour accueillir en toutes sécurité les flux en provenance de l'extérieur de l'entreprise.</a:t>
            </a:r>
          </a:p>
        </p:txBody>
      </p:sp>
      <p:pic>
        <p:nvPicPr>
          <p:cNvPr id="700420" name="Picture 4"/>
          <p:cNvPicPr>
            <a:picLocks noChangeAspect="1" noChangeArrowheads="1"/>
          </p:cNvPicPr>
          <p:nvPr/>
        </p:nvPicPr>
        <p:blipFill>
          <a:blip r:embed="rId3" cstate="print"/>
          <a:srcRect l="11029" r="11275"/>
          <a:stretch>
            <a:fillRect/>
          </a:stretch>
        </p:blipFill>
        <p:spPr bwMode="auto">
          <a:xfrm>
            <a:off x="463550" y="285750"/>
            <a:ext cx="56038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04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124744"/>
            <a:ext cx="1028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BEAB-9534-492A-A86A-691D8DAC5322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8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0300" y="3281363"/>
            <a:ext cx="18034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4831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188913"/>
            <a:ext cx="814387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74832" name="Group 16"/>
          <p:cNvGrpSpPr>
            <a:grpSpLocks/>
          </p:cNvGrpSpPr>
          <p:nvPr/>
        </p:nvGrpSpPr>
        <p:grpSpPr bwMode="auto">
          <a:xfrm>
            <a:off x="3059113" y="692150"/>
            <a:ext cx="3133725" cy="2278063"/>
            <a:chOff x="1913" y="625"/>
            <a:chExt cx="1974" cy="1435"/>
          </a:xfrm>
        </p:grpSpPr>
        <p:graphicFrame>
          <p:nvGraphicFramePr>
            <p:cNvPr id="674833" name="Object 17"/>
            <p:cNvGraphicFramePr>
              <a:graphicFrameLocks noChangeAspect="1"/>
            </p:cNvGraphicFramePr>
            <p:nvPr/>
          </p:nvGraphicFramePr>
          <p:xfrm>
            <a:off x="1913" y="625"/>
            <a:ext cx="1974" cy="814"/>
          </p:xfrm>
          <a:graphic>
            <a:graphicData uri="http://schemas.openxmlformats.org/presentationml/2006/ole">
              <p:oleObj spid="_x0000_s674833" name="Image" r:id="rId5" imgW="4215873" imgH="1739683" progId="Photoshop.Image.7">
                <p:embed/>
              </p:oleObj>
            </a:graphicData>
          </a:graphic>
        </p:graphicFrame>
        <p:pic>
          <p:nvPicPr>
            <p:cNvPr id="674834" name="Picture 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15" y="1304"/>
              <a:ext cx="1948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5DD1-A794-455C-A346-110E97FEA750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6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719"/>
          <a:stretch>
            <a:fillRect/>
          </a:stretch>
        </p:blipFill>
        <p:spPr bwMode="auto">
          <a:xfrm>
            <a:off x="4716016" y="2708920"/>
            <a:ext cx="1476672" cy="95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6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719"/>
          <a:stretch>
            <a:fillRect/>
          </a:stretch>
        </p:blipFill>
        <p:spPr bwMode="auto">
          <a:xfrm>
            <a:off x="4716016" y="1340768"/>
            <a:ext cx="1584176" cy="118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0975" y="2157413"/>
            <a:ext cx="1270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6087" name="Rectangle 7"/>
          <p:cNvSpPr>
            <a:spLocks noChangeArrowheads="1"/>
          </p:cNvSpPr>
          <p:nvPr/>
        </p:nvSpPr>
        <p:spPr bwMode="auto">
          <a:xfrm>
            <a:off x="900113" y="1301750"/>
            <a:ext cx="2889250" cy="4275138"/>
          </a:xfrm>
          <a:prstGeom prst="rect">
            <a:avLst/>
          </a:prstGeom>
          <a:noFill/>
          <a:ln w="28575">
            <a:solidFill>
              <a:srgbClr val="00CC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86088" name="Text Box 8"/>
          <p:cNvSpPr txBox="1">
            <a:spLocks noChangeArrowheads="1"/>
          </p:cNvSpPr>
          <p:nvPr/>
        </p:nvSpPr>
        <p:spPr bwMode="auto">
          <a:xfrm>
            <a:off x="1547813" y="1052513"/>
            <a:ext cx="1536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900" b="1"/>
              <a:t>Magasins ou Entreprises</a:t>
            </a:r>
          </a:p>
        </p:txBody>
      </p:sp>
      <p:pic>
        <p:nvPicPr>
          <p:cNvPr id="686089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78047"/>
          <a:stretch>
            <a:fillRect/>
          </a:stretch>
        </p:blipFill>
        <p:spPr bwMode="auto">
          <a:xfrm>
            <a:off x="2773363" y="4856163"/>
            <a:ext cx="3111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090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 r="78047"/>
          <a:stretch>
            <a:fillRect/>
          </a:stretch>
        </p:blipFill>
        <p:spPr bwMode="auto">
          <a:xfrm>
            <a:off x="1716088" y="4856163"/>
            <a:ext cx="3016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091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78047"/>
          <a:stretch>
            <a:fillRect/>
          </a:stretch>
        </p:blipFill>
        <p:spPr bwMode="auto">
          <a:xfrm>
            <a:off x="2060575" y="4848225"/>
            <a:ext cx="31273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092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 r="78047"/>
          <a:stretch>
            <a:fillRect/>
          </a:stretch>
        </p:blipFill>
        <p:spPr bwMode="auto">
          <a:xfrm>
            <a:off x="2428875" y="4856163"/>
            <a:ext cx="30321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093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85900" y="3921125"/>
            <a:ext cx="18288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6094" name="Text Box 14"/>
          <p:cNvSpPr txBox="1">
            <a:spLocks noChangeArrowheads="1"/>
          </p:cNvSpPr>
          <p:nvPr/>
        </p:nvSpPr>
        <p:spPr bwMode="auto">
          <a:xfrm>
            <a:off x="1587500" y="5230813"/>
            <a:ext cx="166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000" b="1"/>
              <a:t> </a:t>
            </a:r>
            <a:r>
              <a:rPr lang="fr-FR" sz="1000"/>
              <a:t>Caméras : levée de doute</a:t>
            </a:r>
          </a:p>
        </p:txBody>
      </p:sp>
      <p:sp>
        <p:nvSpPr>
          <p:cNvPr id="686095" name="Line 15"/>
          <p:cNvSpPr>
            <a:spLocks noChangeShapeType="1"/>
          </p:cNvSpPr>
          <p:nvPr/>
        </p:nvSpPr>
        <p:spPr bwMode="auto">
          <a:xfrm flipH="1" flipV="1">
            <a:off x="2247900" y="3244850"/>
            <a:ext cx="11113" cy="8016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096" name="Arc 16"/>
          <p:cNvSpPr>
            <a:spLocks/>
          </p:cNvSpPr>
          <p:nvPr/>
        </p:nvSpPr>
        <p:spPr bwMode="auto">
          <a:xfrm rot="-4123481" flipH="1" flipV="1">
            <a:off x="2944813" y="800100"/>
            <a:ext cx="1293812" cy="2325688"/>
          </a:xfrm>
          <a:custGeom>
            <a:avLst/>
            <a:gdLst>
              <a:gd name="G0" fmla="+- 0 0 0"/>
              <a:gd name="G1" fmla="+- 19384 0 0"/>
              <a:gd name="G2" fmla="+- 21600 0 0"/>
              <a:gd name="T0" fmla="*/ 9531 w 21486"/>
              <a:gd name="T1" fmla="*/ 0 h 19384"/>
              <a:gd name="T2" fmla="*/ 21486 w 21486"/>
              <a:gd name="T3" fmla="*/ 17170 h 19384"/>
              <a:gd name="T4" fmla="*/ 0 w 21486"/>
              <a:gd name="T5" fmla="*/ 19384 h 19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86" h="19384" fill="none" extrusionOk="0">
                <a:moveTo>
                  <a:pt x="9530" y="0"/>
                </a:moveTo>
                <a:cubicBezTo>
                  <a:pt x="16206" y="3282"/>
                  <a:pt x="20723" y="9769"/>
                  <a:pt x="21486" y="17169"/>
                </a:cubicBezTo>
              </a:path>
              <a:path w="21486" h="19384" stroke="0" extrusionOk="0">
                <a:moveTo>
                  <a:pt x="9530" y="0"/>
                </a:moveTo>
                <a:cubicBezTo>
                  <a:pt x="16206" y="3282"/>
                  <a:pt x="20723" y="9769"/>
                  <a:pt x="21486" y="17169"/>
                </a:cubicBezTo>
                <a:lnTo>
                  <a:pt x="0" y="19384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86097" name="Text Box 17"/>
          <p:cNvSpPr txBox="1">
            <a:spLocks noChangeArrowheads="1"/>
          </p:cNvSpPr>
          <p:nvPr/>
        </p:nvSpPr>
        <p:spPr bwMode="auto">
          <a:xfrm>
            <a:off x="973138" y="3776663"/>
            <a:ext cx="13557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algn="ctr"/>
            <a:r>
              <a:rPr lang="fr-FR" sz="900"/>
              <a:t>Enregistreur Vidéo</a:t>
            </a:r>
            <a:endParaRPr lang="fr-FR"/>
          </a:p>
        </p:txBody>
      </p:sp>
      <p:sp>
        <p:nvSpPr>
          <p:cNvPr id="686098" name="Text Box 18"/>
          <p:cNvSpPr txBox="1">
            <a:spLocks noChangeArrowheads="1"/>
          </p:cNvSpPr>
          <p:nvPr/>
        </p:nvSpPr>
        <p:spPr bwMode="auto">
          <a:xfrm>
            <a:off x="2268538" y="3429000"/>
            <a:ext cx="15763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algn="ctr"/>
            <a:r>
              <a:rPr lang="fr-FR" sz="900" b="1"/>
              <a:t>Kx Router </a:t>
            </a:r>
            <a:r>
              <a:rPr lang="fr-FR" sz="900" b="1">
                <a:solidFill>
                  <a:schemeClr val="accent1"/>
                </a:solidFill>
              </a:rPr>
              <a:t>4G LTE</a:t>
            </a:r>
            <a:r>
              <a:rPr lang="fr-FR" sz="900" b="1"/>
              <a:t> PRO</a:t>
            </a:r>
            <a:endParaRPr lang="fr-FR" b="1"/>
          </a:p>
        </p:txBody>
      </p:sp>
      <p:sp>
        <p:nvSpPr>
          <p:cNvPr id="686099" name="Text Box 19"/>
          <p:cNvSpPr txBox="1">
            <a:spLocks noChangeArrowheads="1"/>
          </p:cNvSpPr>
          <p:nvPr/>
        </p:nvSpPr>
        <p:spPr bwMode="auto">
          <a:xfrm>
            <a:off x="4853186" y="3248025"/>
            <a:ext cx="962025" cy="265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100" tIns="32292" rIns="62100" bIns="32292"/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INTERNET</a:t>
            </a:r>
          </a:p>
        </p:txBody>
      </p:sp>
      <p:pic>
        <p:nvPicPr>
          <p:cNvPr id="686100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43488" y="3789363"/>
            <a:ext cx="1268412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6101" name="Rectangle 21"/>
          <p:cNvSpPr>
            <a:spLocks noChangeArrowheads="1"/>
          </p:cNvSpPr>
          <p:nvPr/>
        </p:nvSpPr>
        <p:spPr bwMode="auto">
          <a:xfrm>
            <a:off x="4716463" y="2636912"/>
            <a:ext cx="1799753" cy="300030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86102" name="Text Box 22"/>
          <p:cNvSpPr txBox="1">
            <a:spLocks noChangeArrowheads="1"/>
          </p:cNvSpPr>
          <p:nvPr/>
        </p:nvSpPr>
        <p:spPr bwMode="auto">
          <a:xfrm>
            <a:off x="4970463" y="4797425"/>
            <a:ext cx="13557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algn="ctr"/>
            <a:r>
              <a:rPr lang="fr-FR" sz="900"/>
              <a:t>Application Télésurveillance</a:t>
            </a:r>
            <a:endParaRPr lang="fr-FR"/>
          </a:p>
        </p:txBody>
      </p:sp>
      <p:sp>
        <p:nvSpPr>
          <p:cNvPr id="686103" name="Rectangle 23"/>
          <p:cNvSpPr>
            <a:spLocks noChangeArrowheads="1"/>
          </p:cNvSpPr>
          <p:nvPr/>
        </p:nvSpPr>
        <p:spPr bwMode="auto">
          <a:xfrm>
            <a:off x="4730750" y="5278438"/>
            <a:ext cx="1771650" cy="3413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86104" name="Text Box 24"/>
          <p:cNvSpPr txBox="1">
            <a:spLocks noChangeArrowheads="1"/>
          </p:cNvSpPr>
          <p:nvPr/>
        </p:nvSpPr>
        <p:spPr bwMode="auto">
          <a:xfrm>
            <a:off x="4973638" y="5329238"/>
            <a:ext cx="13557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algn="ctr"/>
            <a:r>
              <a:rPr lang="fr-FR" sz="900" b="1">
                <a:solidFill>
                  <a:schemeClr val="bg1"/>
                </a:solidFill>
              </a:rPr>
              <a:t>PC Télésurveillance</a:t>
            </a:r>
            <a:endParaRPr lang="fr-FR">
              <a:solidFill>
                <a:schemeClr val="bg1"/>
              </a:solidFill>
            </a:endParaRPr>
          </a:p>
        </p:txBody>
      </p:sp>
      <p:pic>
        <p:nvPicPr>
          <p:cNvPr id="686105" name="Picture 2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95588" y="3125788"/>
            <a:ext cx="196850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86106" name="Text Box 26"/>
          <p:cNvSpPr txBox="1">
            <a:spLocks noChangeArrowheads="1"/>
          </p:cNvSpPr>
          <p:nvPr/>
        </p:nvSpPr>
        <p:spPr bwMode="auto">
          <a:xfrm rot="656972">
            <a:off x="2597150" y="2200275"/>
            <a:ext cx="1028700" cy="2873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100" tIns="32292" rIns="62100" bIns="32292"/>
          <a:lstStyle/>
          <a:p>
            <a:pPr algn="ctr"/>
            <a:r>
              <a:rPr lang="fr-FR" sz="800">
                <a:solidFill>
                  <a:srgbClr val="0000FF"/>
                </a:solidFill>
              </a:rPr>
              <a:t>Flux LIVE 4G</a:t>
            </a:r>
          </a:p>
        </p:txBody>
      </p:sp>
      <p:pic>
        <p:nvPicPr>
          <p:cNvPr id="686107" name="Picture 2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9913" y="2971800"/>
            <a:ext cx="7493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6108" name="Text Box 28"/>
          <p:cNvSpPr txBox="1">
            <a:spLocks noChangeArrowheads="1"/>
          </p:cNvSpPr>
          <p:nvPr/>
        </p:nvSpPr>
        <p:spPr bwMode="auto">
          <a:xfrm>
            <a:off x="2852738" y="3113088"/>
            <a:ext cx="86995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algn="ctr"/>
            <a:r>
              <a:rPr lang="fr-FR" sz="800" b="1"/>
              <a:t>SIM M2M</a:t>
            </a:r>
          </a:p>
        </p:txBody>
      </p:sp>
      <p:pic>
        <p:nvPicPr>
          <p:cNvPr id="686109" name="Picture 29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4575" y="4137025"/>
            <a:ext cx="54768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6110" name="Text Box 30"/>
          <p:cNvSpPr txBox="1">
            <a:spLocks noChangeArrowheads="1"/>
          </p:cNvSpPr>
          <p:nvPr/>
        </p:nvSpPr>
        <p:spPr bwMode="auto">
          <a:xfrm>
            <a:off x="973138" y="4713288"/>
            <a:ext cx="549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000" b="1"/>
              <a:t> </a:t>
            </a:r>
            <a:r>
              <a:rPr lang="fr-FR" sz="1000"/>
              <a:t>Ecran</a:t>
            </a:r>
            <a:br>
              <a:rPr lang="fr-FR" sz="1000"/>
            </a:br>
            <a:r>
              <a:rPr lang="fr-FR" sz="1000"/>
              <a:t>local</a:t>
            </a:r>
          </a:p>
        </p:txBody>
      </p:sp>
      <p:sp>
        <p:nvSpPr>
          <p:cNvPr id="686111" name="Rectangle 31"/>
          <p:cNvSpPr>
            <a:spLocks noChangeArrowheads="1"/>
          </p:cNvSpPr>
          <p:nvPr/>
        </p:nvSpPr>
        <p:spPr bwMode="auto">
          <a:xfrm>
            <a:off x="4673600" y="1468438"/>
            <a:ext cx="1800225" cy="1081087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86112" name="Text Box 32"/>
          <p:cNvSpPr txBox="1">
            <a:spLocks noChangeArrowheads="1"/>
          </p:cNvSpPr>
          <p:nvPr/>
        </p:nvSpPr>
        <p:spPr bwMode="auto">
          <a:xfrm>
            <a:off x="4972050" y="1947863"/>
            <a:ext cx="962025" cy="265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100" tIns="32292" rIns="62100" bIns="32292"/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INTERNET</a:t>
            </a:r>
          </a:p>
        </p:txBody>
      </p:sp>
      <p:sp>
        <p:nvSpPr>
          <p:cNvPr id="686113" name="Rectangle 33"/>
          <p:cNvSpPr>
            <a:spLocks noChangeArrowheads="1"/>
          </p:cNvSpPr>
          <p:nvPr/>
        </p:nvSpPr>
        <p:spPr bwMode="auto">
          <a:xfrm>
            <a:off x="4683125" y="1268413"/>
            <a:ext cx="1771650" cy="3413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86114" name="Text Box 34"/>
          <p:cNvSpPr txBox="1">
            <a:spLocks noChangeArrowheads="1"/>
          </p:cNvSpPr>
          <p:nvPr/>
        </p:nvSpPr>
        <p:spPr bwMode="auto">
          <a:xfrm>
            <a:off x="4913313" y="1316038"/>
            <a:ext cx="13557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algn="ctr"/>
            <a:r>
              <a:rPr lang="fr-FR" sz="900" b="1"/>
              <a:t>Serveur Dyn DNS</a:t>
            </a:r>
            <a:endParaRPr lang="fr-FR"/>
          </a:p>
        </p:txBody>
      </p:sp>
      <p:sp>
        <p:nvSpPr>
          <p:cNvPr id="686115" name="Text Box 35"/>
          <p:cNvSpPr txBox="1">
            <a:spLocks noChangeArrowheads="1"/>
          </p:cNvSpPr>
          <p:nvPr/>
        </p:nvSpPr>
        <p:spPr bwMode="auto">
          <a:xfrm>
            <a:off x="7161213" y="1277938"/>
            <a:ext cx="1503362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algn="just"/>
            <a:r>
              <a:rPr lang="fr-FR" sz="800"/>
              <a:t>* Le Kx Router 4G LTE PRO intègre un client Dyn DNS qui permet de faire la liaison entre un nom de domaine et l'adresse IP associée, celle-ci étant réactualisée toutes les 24 h environs sur les réseaux 4G.</a:t>
            </a:r>
          </a:p>
        </p:txBody>
      </p:sp>
      <p:sp>
        <p:nvSpPr>
          <p:cNvPr id="686116" name="Line 36"/>
          <p:cNvSpPr>
            <a:spLocks noChangeShapeType="1"/>
          </p:cNvSpPr>
          <p:nvPr/>
        </p:nvSpPr>
        <p:spPr bwMode="auto">
          <a:xfrm flipH="1" flipV="1">
            <a:off x="1816100" y="4375150"/>
            <a:ext cx="11113" cy="4778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117" name="Line 37"/>
          <p:cNvSpPr>
            <a:spLocks noChangeShapeType="1"/>
          </p:cNvSpPr>
          <p:nvPr/>
        </p:nvSpPr>
        <p:spPr bwMode="auto">
          <a:xfrm flipH="1" flipV="1">
            <a:off x="2171700" y="4375150"/>
            <a:ext cx="11113" cy="4778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118" name="Line 38"/>
          <p:cNvSpPr>
            <a:spLocks noChangeShapeType="1"/>
          </p:cNvSpPr>
          <p:nvPr/>
        </p:nvSpPr>
        <p:spPr bwMode="auto">
          <a:xfrm flipH="1" flipV="1">
            <a:off x="2565400" y="4381500"/>
            <a:ext cx="11113" cy="4778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119" name="Line 39"/>
          <p:cNvSpPr>
            <a:spLocks noChangeShapeType="1"/>
          </p:cNvSpPr>
          <p:nvPr/>
        </p:nvSpPr>
        <p:spPr bwMode="auto">
          <a:xfrm flipH="1" flipV="1">
            <a:off x="2898775" y="4381500"/>
            <a:ext cx="11113" cy="4778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686120" name="Picture 4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05138" y="1374775"/>
            <a:ext cx="6477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21" name="Picture 4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9775" y="3951288"/>
            <a:ext cx="147955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22" name="Picture 42" descr="ico_produit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95363" y="1365250"/>
            <a:ext cx="514350" cy="514350"/>
          </a:xfrm>
          <a:prstGeom prst="rect">
            <a:avLst/>
          </a:prstGeom>
          <a:noFill/>
        </p:spPr>
      </p:pic>
      <p:pic>
        <p:nvPicPr>
          <p:cNvPr id="686123" name="Picture 4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41400" y="1892300"/>
            <a:ext cx="439738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24" name="Picture 4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54088" y="2420938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25" name="Picture 45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3008313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27" name="Picture 47" descr="Logo KX 4G LTE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15200" y="2752725"/>
            <a:ext cx="962025" cy="962025"/>
          </a:xfrm>
          <a:prstGeom prst="rect">
            <a:avLst/>
          </a:prstGeom>
          <a:noFill/>
        </p:spPr>
      </p:pic>
      <p:pic>
        <p:nvPicPr>
          <p:cNvPr id="686128" name="Picture 48" descr="Logo KX 4G LTE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828800" y="1603375"/>
            <a:ext cx="581025" cy="581025"/>
          </a:xfrm>
          <a:prstGeom prst="rect">
            <a:avLst/>
          </a:prstGeom>
          <a:noFill/>
        </p:spPr>
      </p:pic>
      <p:pic>
        <p:nvPicPr>
          <p:cNvPr id="686129" name="Picture 49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" y="177800"/>
            <a:ext cx="81438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Rectangle 10"/>
          <p:cNvSpPr>
            <a:spLocks noGrp="1" noChangeArrowheads="1"/>
          </p:cNvSpPr>
          <p:nvPr>
            <p:ph type="title"/>
          </p:nvPr>
        </p:nvSpPr>
        <p:spPr>
          <a:xfrm>
            <a:off x="1403648" y="404664"/>
            <a:ext cx="5760640" cy="400110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2000" dirty="0" smtClean="0"/>
              <a:t>Routeur 4G pour système de levée de doute vidéo</a:t>
            </a:r>
            <a:endParaRPr lang="fr-FR" sz="2000" dirty="0"/>
          </a:p>
        </p:txBody>
      </p:sp>
      <p:sp>
        <p:nvSpPr>
          <p:cNvPr id="50" name="Espace réservé du numéro de diapositive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A9C6-902D-4797-9A79-8E127B3BE138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80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04813"/>
            <a:ext cx="1192212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73809" name="Group 17"/>
          <p:cNvGrpSpPr>
            <a:grpSpLocks/>
          </p:cNvGrpSpPr>
          <p:nvPr/>
        </p:nvGrpSpPr>
        <p:grpSpPr bwMode="auto">
          <a:xfrm>
            <a:off x="3059113" y="692150"/>
            <a:ext cx="3133725" cy="2278063"/>
            <a:chOff x="1913" y="625"/>
            <a:chExt cx="1974" cy="1435"/>
          </a:xfrm>
        </p:grpSpPr>
        <p:graphicFrame>
          <p:nvGraphicFramePr>
            <p:cNvPr id="673810" name="Object 18"/>
            <p:cNvGraphicFramePr>
              <a:graphicFrameLocks noChangeAspect="1"/>
            </p:cNvGraphicFramePr>
            <p:nvPr/>
          </p:nvGraphicFramePr>
          <p:xfrm>
            <a:off x="1913" y="625"/>
            <a:ext cx="1974" cy="814"/>
          </p:xfrm>
          <a:graphic>
            <a:graphicData uri="http://schemas.openxmlformats.org/presentationml/2006/ole">
              <p:oleObj spid="_x0000_s673810" name="Image" r:id="rId4" imgW="4215873" imgH="1739683" progId="Photoshop.Image.7">
                <p:embed/>
              </p:oleObj>
            </a:graphicData>
          </a:graphic>
        </p:graphicFrame>
        <p:pic>
          <p:nvPicPr>
            <p:cNvPr id="673811" name="Picture 1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15" y="1304"/>
              <a:ext cx="1948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73812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3429000"/>
            <a:ext cx="18034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3814" name="Picture 5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82" t="5618" r="7954" b="10112"/>
          <a:stretch>
            <a:fillRect/>
          </a:stretch>
        </p:blipFill>
        <p:spPr bwMode="auto">
          <a:xfrm>
            <a:off x="209550" y="5522913"/>
            <a:ext cx="7239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3815" name="Picture 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47925" y="5608638"/>
            <a:ext cx="63182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3816" name="Picture 24"/>
          <p:cNvPicPr>
            <a:picLocks noChangeAspect="1" noChangeArrowheads="1"/>
          </p:cNvPicPr>
          <p:nvPr/>
        </p:nvPicPr>
        <p:blipFill>
          <a:blip r:embed="rId9" cstate="print"/>
          <a:srcRect l="24577" r="28612" b="1166"/>
          <a:stretch>
            <a:fillRect/>
          </a:stretch>
        </p:blipFill>
        <p:spPr bwMode="auto">
          <a:xfrm>
            <a:off x="3208338" y="5686425"/>
            <a:ext cx="5921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5DD1-A794-455C-A346-110E97FEA750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15616" y="5669529"/>
            <a:ext cx="1224136" cy="4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719"/>
          <a:stretch>
            <a:fillRect/>
          </a:stretch>
        </p:blipFill>
        <p:spPr bwMode="auto">
          <a:xfrm>
            <a:off x="4498975" y="1341438"/>
            <a:ext cx="21605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610" name="Rectangle 10"/>
          <p:cNvSpPr>
            <a:spLocks noGrp="1" noChangeArrowheads="1"/>
          </p:cNvSpPr>
          <p:nvPr>
            <p:ph type="title"/>
          </p:nvPr>
        </p:nvSpPr>
        <p:spPr>
          <a:xfrm>
            <a:off x="1475656" y="404664"/>
            <a:ext cx="5256758" cy="400110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2000" dirty="0"/>
              <a:t>Performance énergétique : transmission </a:t>
            </a:r>
            <a:r>
              <a:rPr lang="fr-FR" sz="2000" dirty="0" smtClean="0"/>
              <a:t>3G</a:t>
            </a:r>
            <a:endParaRPr lang="fr-FR" sz="2000" dirty="0"/>
          </a:p>
        </p:txBody>
      </p:sp>
      <p:sp>
        <p:nvSpPr>
          <p:cNvPr id="665602" name="Rectangle 2"/>
          <p:cNvSpPr>
            <a:spLocks noChangeArrowheads="1"/>
          </p:cNvSpPr>
          <p:nvPr/>
        </p:nvSpPr>
        <p:spPr bwMode="auto">
          <a:xfrm rot="9145405" flipV="1">
            <a:off x="6559550" y="2438400"/>
            <a:ext cx="612775" cy="42863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66560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6500" y="1741488"/>
            <a:ext cx="438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65605" name="Group 5"/>
          <p:cNvGrpSpPr>
            <a:grpSpLocks noChangeAspect="1"/>
          </p:cNvGrpSpPr>
          <p:nvPr/>
        </p:nvGrpSpPr>
        <p:grpSpPr bwMode="auto">
          <a:xfrm>
            <a:off x="6516688" y="1198563"/>
            <a:ext cx="669925" cy="696912"/>
            <a:chOff x="2925" y="1888"/>
            <a:chExt cx="743" cy="774"/>
          </a:xfrm>
        </p:grpSpPr>
        <p:sp>
          <p:nvSpPr>
            <p:cNvPr id="665606" name="AutoShape 6"/>
            <p:cNvSpPr>
              <a:spLocks noChangeAspect="1" noChangeArrowheads="1" noTextEdit="1"/>
            </p:cNvSpPr>
            <p:nvPr/>
          </p:nvSpPr>
          <p:spPr bwMode="auto">
            <a:xfrm>
              <a:off x="2925" y="1888"/>
              <a:ext cx="743" cy="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pic>
          <p:nvPicPr>
            <p:cNvPr id="665607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25" y="1888"/>
              <a:ext cx="743" cy="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65608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60" b="1697"/>
          <a:stretch>
            <a:fillRect/>
          </a:stretch>
        </p:blipFill>
        <p:spPr bwMode="auto">
          <a:xfrm>
            <a:off x="1187450" y="2144713"/>
            <a:ext cx="1690688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609" name="Rectangle 9"/>
          <p:cNvSpPr>
            <a:spLocks noChangeArrowheads="1"/>
          </p:cNvSpPr>
          <p:nvPr/>
        </p:nvSpPr>
        <p:spPr bwMode="auto">
          <a:xfrm rot="2835693">
            <a:off x="7304882" y="2597943"/>
            <a:ext cx="552450" cy="36513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65612" name="Text Box 12"/>
          <p:cNvSpPr txBox="1">
            <a:spLocks noChangeArrowheads="1"/>
          </p:cNvSpPr>
          <p:nvPr/>
        </p:nvSpPr>
        <p:spPr bwMode="auto">
          <a:xfrm>
            <a:off x="4427538" y="981075"/>
            <a:ext cx="16986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defTabSz="652463">
              <a:spcBef>
                <a:spcPct val="50000"/>
              </a:spcBef>
            </a:pPr>
            <a:r>
              <a:rPr lang="fr-FR" sz="800"/>
              <a:t>APN </a:t>
            </a:r>
            <a:r>
              <a:rPr lang="fr-FR" sz="800" b="1"/>
              <a:t>Privée</a:t>
            </a:r>
            <a:r>
              <a:rPr lang="fr-FR" sz="800"/>
              <a:t> gprsnac.com (Serveur Radius : Authentification)</a:t>
            </a:r>
          </a:p>
        </p:txBody>
      </p:sp>
      <p:sp>
        <p:nvSpPr>
          <p:cNvPr id="665613" name="Text Box 13"/>
          <p:cNvSpPr txBox="1">
            <a:spLocks noChangeArrowheads="1"/>
          </p:cNvSpPr>
          <p:nvPr/>
        </p:nvSpPr>
        <p:spPr bwMode="auto">
          <a:xfrm>
            <a:off x="4797425" y="1841500"/>
            <a:ext cx="1449388" cy="3603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093" tIns="32288" rIns="62093" bIns="32288"/>
          <a:lstStyle/>
          <a:p>
            <a:pPr algn="ctr"/>
            <a:r>
              <a:rPr lang="fr-FR" sz="900" b="1">
                <a:solidFill>
                  <a:srgbClr val="000000"/>
                </a:solidFill>
              </a:rPr>
              <a:t>Réseau</a:t>
            </a:r>
          </a:p>
          <a:p>
            <a:pPr algn="ctr"/>
            <a:r>
              <a:rPr lang="fr-FR" sz="900" b="1">
                <a:solidFill>
                  <a:srgbClr val="000000"/>
                </a:solidFill>
              </a:rPr>
              <a:t>GPRS/EDGE/3G/3G+</a:t>
            </a:r>
          </a:p>
          <a:p>
            <a:pPr algn="ctr"/>
            <a:r>
              <a:rPr lang="fr-FR" sz="900" b="1">
                <a:solidFill>
                  <a:srgbClr val="000000"/>
                </a:solidFill>
              </a:rPr>
              <a:t>Opérateurs Mobiles</a:t>
            </a:r>
            <a:endParaRPr lang="fr-FR" sz="900"/>
          </a:p>
        </p:txBody>
      </p:sp>
      <p:sp>
        <p:nvSpPr>
          <p:cNvPr id="665614" name="Rectangle 14"/>
          <p:cNvSpPr>
            <a:spLocks noChangeArrowheads="1"/>
          </p:cNvSpPr>
          <p:nvPr/>
        </p:nvSpPr>
        <p:spPr bwMode="auto">
          <a:xfrm rot="1993519">
            <a:off x="7577138" y="2432050"/>
            <a:ext cx="552450" cy="36513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65615" name="Rectangle 15"/>
          <p:cNvSpPr>
            <a:spLocks noChangeArrowheads="1"/>
          </p:cNvSpPr>
          <p:nvPr/>
        </p:nvSpPr>
        <p:spPr bwMode="auto">
          <a:xfrm rot="11588419" flipV="1">
            <a:off x="7831138" y="2236788"/>
            <a:ext cx="684212" cy="38100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65616" name="Text Box 16"/>
          <p:cNvSpPr txBox="1">
            <a:spLocks noChangeArrowheads="1"/>
          </p:cNvSpPr>
          <p:nvPr/>
        </p:nvSpPr>
        <p:spPr bwMode="auto">
          <a:xfrm>
            <a:off x="7780338" y="1812925"/>
            <a:ext cx="387350" cy="1698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44352" tIns="23063" rIns="44352" bIns="23063">
            <a:spAutoFit/>
          </a:bodyPr>
          <a:lstStyle/>
          <a:p>
            <a:pPr algn="ctr" defTabSz="652463"/>
            <a:r>
              <a:rPr lang="fr-FR" sz="800" b="1">
                <a:solidFill>
                  <a:srgbClr val="000000"/>
                </a:solidFill>
              </a:rPr>
              <a:t>X25</a:t>
            </a:r>
            <a:endParaRPr lang="fr-FR" sz="800"/>
          </a:p>
        </p:txBody>
      </p:sp>
      <p:sp>
        <p:nvSpPr>
          <p:cNvPr id="665617" name="Oval 17"/>
          <p:cNvSpPr>
            <a:spLocks noChangeArrowheads="1"/>
          </p:cNvSpPr>
          <p:nvPr/>
        </p:nvSpPr>
        <p:spPr bwMode="auto">
          <a:xfrm>
            <a:off x="7105650" y="1881188"/>
            <a:ext cx="760413" cy="508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/>
          <a:lstStyle/>
          <a:p>
            <a:endParaRPr lang="fr-FR"/>
          </a:p>
        </p:txBody>
      </p:sp>
      <p:sp>
        <p:nvSpPr>
          <p:cNvPr id="665618" name="Text Box 18"/>
          <p:cNvSpPr txBox="1">
            <a:spLocks noChangeArrowheads="1"/>
          </p:cNvSpPr>
          <p:nvPr/>
        </p:nvSpPr>
        <p:spPr bwMode="auto">
          <a:xfrm>
            <a:off x="7170738" y="1876425"/>
            <a:ext cx="596900" cy="4683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44352" tIns="23063" rIns="44352" bIns="23063"/>
          <a:lstStyle/>
          <a:p>
            <a:pPr algn="ctr" defTabSz="652463"/>
            <a:endParaRPr lang="fr-FR" sz="600" b="1">
              <a:solidFill>
                <a:srgbClr val="000000"/>
              </a:solidFill>
            </a:endParaRPr>
          </a:p>
          <a:p>
            <a:pPr algn="ctr" defTabSz="652463"/>
            <a:r>
              <a:rPr lang="fr-FR" sz="700" b="1">
                <a:solidFill>
                  <a:srgbClr val="FFFFFF"/>
                </a:solidFill>
              </a:rPr>
              <a:t>Plateforme IP/X25</a:t>
            </a:r>
            <a:r>
              <a:rPr lang="fr-FR" sz="600" b="1">
                <a:solidFill>
                  <a:srgbClr val="FFFFFF"/>
                </a:solidFill>
              </a:rPr>
              <a:t> </a:t>
            </a:r>
            <a:endParaRPr lang="fr-FR" sz="1300"/>
          </a:p>
        </p:txBody>
      </p:sp>
      <p:pic>
        <p:nvPicPr>
          <p:cNvPr id="665619" name="Picture 19" descr="SERVEU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6400" y="2351088"/>
            <a:ext cx="231775" cy="419100"/>
          </a:xfrm>
          <a:prstGeom prst="rect">
            <a:avLst/>
          </a:prstGeom>
          <a:noFill/>
        </p:spPr>
      </p:pic>
      <p:sp>
        <p:nvSpPr>
          <p:cNvPr id="665620" name="Text Box 20"/>
          <p:cNvSpPr txBox="1">
            <a:spLocks noChangeArrowheads="1"/>
          </p:cNvSpPr>
          <p:nvPr/>
        </p:nvSpPr>
        <p:spPr bwMode="auto">
          <a:xfrm>
            <a:off x="8315325" y="2509838"/>
            <a:ext cx="5921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485" tIns="31242" rIns="62485" bIns="31242"/>
          <a:lstStyle/>
          <a:p>
            <a:pPr defTabSz="652463"/>
            <a:r>
              <a:rPr lang="fr-FR" sz="700" b="1">
                <a:solidFill>
                  <a:srgbClr val="11568C"/>
                </a:solidFill>
              </a:rPr>
              <a:t>Serveurs </a:t>
            </a:r>
          </a:p>
          <a:p>
            <a:pPr defTabSz="652463"/>
            <a:r>
              <a:rPr lang="fr-FR" sz="700" b="1">
                <a:solidFill>
                  <a:srgbClr val="11568C"/>
                </a:solidFill>
              </a:rPr>
              <a:t>Privatifs</a:t>
            </a:r>
          </a:p>
          <a:p>
            <a:pPr defTabSz="652463"/>
            <a:endParaRPr lang="fr-FR" sz="700"/>
          </a:p>
        </p:txBody>
      </p:sp>
      <p:pic>
        <p:nvPicPr>
          <p:cNvPr id="665621" name="Picture 21" descr="SERVEU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26450" y="1993900"/>
            <a:ext cx="231775" cy="419100"/>
          </a:xfrm>
          <a:prstGeom prst="rect">
            <a:avLst/>
          </a:prstGeom>
          <a:noFill/>
        </p:spPr>
      </p:pic>
      <p:sp>
        <p:nvSpPr>
          <p:cNvPr id="665622" name="Text Box 22"/>
          <p:cNvSpPr txBox="1">
            <a:spLocks noChangeArrowheads="1"/>
          </p:cNvSpPr>
          <p:nvPr/>
        </p:nvSpPr>
        <p:spPr bwMode="auto">
          <a:xfrm>
            <a:off x="7727950" y="2322513"/>
            <a:ext cx="387350" cy="139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44352" tIns="23063" rIns="44352" bIns="23063">
            <a:spAutoFit/>
          </a:bodyPr>
          <a:lstStyle/>
          <a:p>
            <a:pPr algn="ctr" defTabSz="652463"/>
            <a:r>
              <a:rPr lang="fr-FR" sz="600" b="1">
                <a:solidFill>
                  <a:srgbClr val="000000"/>
                </a:solidFill>
              </a:rPr>
              <a:t>LL</a:t>
            </a:r>
            <a:endParaRPr lang="fr-FR" sz="1300"/>
          </a:p>
        </p:txBody>
      </p:sp>
      <p:sp>
        <p:nvSpPr>
          <p:cNvPr id="665623" name="Text Box 23"/>
          <p:cNvSpPr txBox="1">
            <a:spLocks noChangeArrowheads="1"/>
          </p:cNvSpPr>
          <p:nvPr/>
        </p:nvSpPr>
        <p:spPr bwMode="auto">
          <a:xfrm>
            <a:off x="8004175" y="2093913"/>
            <a:ext cx="387350" cy="139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44352" tIns="23063" rIns="44352" bIns="23063">
            <a:spAutoFit/>
          </a:bodyPr>
          <a:lstStyle/>
          <a:p>
            <a:pPr algn="ctr" defTabSz="652463"/>
            <a:r>
              <a:rPr lang="fr-FR" sz="600" b="1">
                <a:solidFill>
                  <a:srgbClr val="000000"/>
                </a:solidFill>
              </a:rPr>
              <a:t>LL</a:t>
            </a:r>
            <a:endParaRPr lang="fr-FR" sz="1300"/>
          </a:p>
        </p:txBody>
      </p:sp>
      <p:pic>
        <p:nvPicPr>
          <p:cNvPr id="665624" name="Picture 24" descr="routeu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26363" y="1919288"/>
            <a:ext cx="1397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5" name="Picture 25" descr="routeu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0" y="2119313"/>
            <a:ext cx="1381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6" name="Picture 26" descr="routeu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02538" y="2268538"/>
            <a:ext cx="1397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7" name="Text Box 27"/>
          <p:cNvSpPr txBox="1">
            <a:spLocks noChangeArrowheads="1"/>
          </p:cNvSpPr>
          <p:nvPr/>
        </p:nvSpPr>
        <p:spPr bwMode="auto">
          <a:xfrm>
            <a:off x="8388350" y="1679575"/>
            <a:ext cx="6445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485" tIns="31242" rIns="62485" bIns="31242"/>
          <a:lstStyle/>
          <a:p>
            <a:pPr defTabSz="652463"/>
            <a:r>
              <a:rPr lang="fr-FR" sz="700" b="1">
                <a:solidFill>
                  <a:srgbClr val="11568C"/>
                </a:solidFill>
              </a:rPr>
              <a:t>Serveurs </a:t>
            </a:r>
          </a:p>
          <a:p>
            <a:pPr defTabSz="652463"/>
            <a:r>
              <a:rPr lang="fr-FR" sz="700" b="1">
                <a:solidFill>
                  <a:srgbClr val="11568C"/>
                </a:solidFill>
              </a:rPr>
              <a:t>Bancaires</a:t>
            </a:r>
          </a:p>
          <a:p>
            <a:pPr defTabSz="652463"/>
            <a:endParaRPr lang="fr-FR" sz="700"/>
          </a:p>
        </p:txBody>
      </p:sp>
      <p:sp>
        <p:nvSpPr>
          <p:cNvPr id="665628" name="Text Box 28"/>
          <p:cNvSpPr txBox="1">
            <a:spLocks noChangeArrowheads="1"/>
          </p:cNvSpPr>
          <p:nvPr/>
        </p:nvSpPr>
        <p:spPr bwMode="auto">
          <a:xfrm rot="-1135087">
            <a:off x="2665413" y="1263650"/>
            <a:ext cx="1655762" cy="342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100" tIns="32292" rIns="62100" bIns="32292"/>
          <a:lstStyle/>
          <a:p>
            <a:pPr algn="ctr"/>
            <a:r>
              <a:rPr lang="fr-FR" sz="800" b="1">
                <a:solidFill>
                  <a:schemeClr val="accent2"/>
                </a:solidFill>
              </a:rPr>
              <a:t>Flux M2M + « Canal Energie »</a:t>
            </a:r>
          </a:p>
          <a:p>
            <a:pPr algn="ctr"/>
            <a:r>
              <a:rPr lang="fr-FR" sz="800" b="1">
                <a:solidFill>
                  <a:schemeClr val="accent2"/>
                </a:solidFill>
              </a:rPr>
              <a:t>+ authentification LYRA</a:t>
            </a:r>
            <a:endParaRPr lang="fr-FR">
              <a:solidFill>
                <a:schemeClr val="accent2"/>
              </a:solidFill>
            </a:endParaRPr>
          </a:p>
        </p:txBody>
      </p:sp>
      <p:sp>
        <p:nvSpPr>
          <p:cNvPr id="665629" name="Arc 29"/>
          <p:cNvSpPr>
            <a:spLocks/>
          </p:cNvSpPr>
          <p:nvPr/>
        </p:nvSpPr>
        <p:spPr bwMode="auto">
          <a:xfrm rot="10320542" flipV="1">
            <a:off x="2843213" y="1671638"/>
            <a:ext cx="1816100" cy="412750"/>
          </a:xfrm>
          <a:custGeom>
            <a:avLst/>
            <a:gdLst>
              <a:gd name="G0" fmla="+- 2920 0 0"/>
              <a:gd name="G1" fmla="+- 21600 0 0"/>
              <a:gd name="G2" fmla="+- 21600 0 0"/>
              <a:gd name="T0" fmla="*/ 0 w 23961"/>
              <a:gd name="T1" fmla="*/ 198 h 21600"/>
              <a:gd name="T2" fmla="*/ 23961 w 23961"/>
              <a:gd name="T3" fmla="*/ 16717 h 21600"/>
              <a:gd name="T4" fmla="*/ 2920 w 2396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961" h="21600" fill="none" extrusionOk="0">
                <a:moveTo>
                  <a:pt x="0" y="198"/>
                </a:moveTo>
                <a:cubicBezTo>
                  <a:pt x="967" y="66"/>
                  <a:pt x="1943" y="-1"/>
                  <a:pt x="2920" y="0"/>
                </a:cubicBezTo>
                <a:cubicBezTo>
                  <a:pt x="12968" y="0"/>
                  <a:pt x="21689" y="6928"/>
                  <a:pt x="23960" y="16717"/>
                </a:cubicBezTo>
              </a:path>
              <a:path w="23961" h="21600" stroke="0" extrusionOk="0">
                <a:moveTo>
                  <a:pt x="0" y="198"/>
                </a:moveTo>
                <a:cubicBezTo>
                  <a:pt x="967" y="66"/>
                  <a:pt x="1943" y="-1"/>
                  <a:pt x="2920" y="0"/>
                </a:cubicBezTo>
                <a:cubicBezTo>
                  <a:pt x="12968" y="0"/>
                  <a:pt x="21689" y="6928"/>
                  <a:pt x="23960" y="16717"/>
                </a:cubicBezTo>
                <a:lnTo>
                  <a:pt x="2920" y="2160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65630" name="Text Box 30"/>
          <p:cNvSpPr txBox="1">
            <a:spLocks noChangeArrowheads="1"/>
          </p:cNvSpPr>
          <p:nvPr/>
        </p:nvSpPr>
        <p:spPr bwMode="auto">
          <a:xfrm>
            <a:off x="473075" y="6069013"/>
            <a:ext cx="3598863" cy="142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100" tIns="32292" rIns="62100" bIns="32292"/>
          <a:lstStyle/>
          <a:p>
            <a:r>
              <a:rPr lang="fr-FR" sz="800" b="1"/>
              <a:t>Les flux en GPRS sont sécurisées par notre APN privé     </a:t>
            </a:r>
            <a:endParaRPr lang="fr-FR"/>
          </a:p>
        </p:txBody>
      </p:sp>
      <p:sp>
        <p:nvSpPr>
          <p:cNvPr id="665632" name="Text Box 32"/>
          <p:cNvSpPr txBox="1">
            <a:spLocks noChangeArrowheads="1"/>
          </p:cNvSpPr>
          <p:nvPr/>
        </p:nvSpPr>
        <p:spPr bwMode="auto">
          <a:xfrm>
            <a:off x="2681288" y="4203700"/>
            <a:ext cx="74295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algn="ctr" defTabSz="652463">
              <a:spcBef>
                <a:spcPct val="50000"/>
              </a:spcBef>
            </a:pPr>
            <a:r>
              <a:rPr lang="fr-FR" sz="800" b="1"/>
              <a:t>SIM LYRA</a:t>
            </a:r>
          </a:p>
          <a:p>
            <a:pPr algn="ctr" defTabSz="652463">
              <a:spcBef>
                <a:spcPct val="50000"/>
              </a:spcBef>
            </a:pPr>
            <a:r>
              <a:rPr lang="fr-FR" sz="800" b="1"/>
              <a:t>M2M</a:t>
            </a:r>
          </a:p>
        </p:txBody>
      </p:sp>
      <p:sp>
        <p:nvSpPr>
          <p:cNvPr id="665633" name="Line 33"/>
          <p:cNvSpPr>
            <a:spLocks noChangeShapeType="1"/>
          </p:cNvSpPr>
          <p:nvPr/>
        </p:nvSpPr>
        <p:spPr bwMode="auto">
          <a:xfrm flipH="1" flipV="1">
            <a:off x="2700338" y="3584575"/>
            <a:ext cx="192087" cy="6350"/>
          </a:xfrm>
          <a:prstGeom prst="line">
            <a:avLst/>
          </a:prstGeom>
          <a:noFill/>
          <a:ln w="9525">
            <a:solidFill>
              <a:srgbClr val="66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65634" name="Rectangle 34"/>
          <p:cNvSpPr>
            <a:spLocks noChangeArrowheads="1"/>
          </p:cNvSpPr>
          <p:nvPr/>
        </p:nvSpPr>
        <p:spPr bwMode="auto">
          <a:xfrm rot="10005900" flipV="1">
            <a:off x="6294438" y="2181225"/>
            <a:ext cx="790575" cy="39688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65635" name="Text Box 35"/>
          <p:cNvSpPr txBox="1">
            <a:spLocks noChangeArrowheads="1"/>
          </p:cNvSpPr>
          <p:nvPr/>
        </p:nvSpPr>
        <p:spPr bwMode="auto">
          <a:xfrm>
            <a:off x="6372225" y="2032000"/>
            <a:ext cx="387350" cy="139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44352" tIns="23063" rIns="44352" bIns="23063">
            <a:spAutoFit/>
          </a:bodyPr>
          <a:lstStyle/>
          <a:p>
            <a:pPr algn="ctr" defTabSz="652463"/>
            <a:r>
              <a:rPr lang="fr-FR" sz="600" b="1">
                <a:solidFill>
                  <a:srgbClr val="000000"/>
                </a:solidFill>
              </a:rPr>
              <a:t>IP</a:t>
            </a:r>
            <a:endParaRPr lang="fr-FR" sz="1300"/>
          </a:p>
        </p:txBody>
      </p:sp>
      <p:pic>
        <p:nvPicPr>
          <p:cNvPr id="665636" name="Picture 3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7488" y="1485900"/>
            <a:ext cx="3048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65637" name="Picture 37" descr="routeu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9925" y="2039938"/>
            <a:ext cx="1397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8" name="Text Box 38"/>
          <p:cNvSpPr txBox="1">
            <a:spLocks noChangeArrowheads="1"/>
          </p:cNvSpPr>
          <p:nvPr/>
        </p:nvSpPr>
        <p:spPr bwMode="auto">
          <a:xfrm>
            <a:off x="2006600" y="1779588"/>
            <a:ext cx="96043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algn="ctr" defTabSz="652463">
              <a:spcBef>
                <a:spcPct val="50000"/>
              </a:spcBef>
            </a:pPr>
            <a:r>
              <a:rPr lang="fr-FR" sz="800" b="1"/>
              <a:t>WAN</a:t>
            </a:r>
            <a:br>
              <a:rPr lang="fr-FR" sz="800" b="1"/>
            </a:br>
            <a:r>
              <a:rPr lang="fr-FR" sz="800" b="1"/>
              <a:t>« 3G »</a:t>
            </a:r>
          </a:p>
        </p:txBody>
      </p:sp>
      <p:pic>
        <p:nvPicPr>
          <p:cNvPr id="665639" name="Picture 3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94275" y="1495425"/>
            <a:ext cx="269875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65640" name="Picture 40" descr="log_orange_41x41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7375" y="1495425"/>
            <a:ext cx="298450" cy="298450"/>
          </a:xfrm>
          <a:prstGeom prst="rect">
            <a:avLst/>
          </a:prstGeom>
          <a:noFill/>
        </p:spPr>
      </p:pic>
      <p:sp>
        <p:nvSpPr>
          <p:cNvPr id="665643" name="Text Box 43"/>
          <p:cNvSpPr txBox="1">
            <a:spLocks noChangeArrowheads="1"/>
          </p:cNvSpPr>
          <p:nvPr/>
        </p:nvSpPr>
        <p:spPr bwMode="auto">
          <a:xfrm>
            <a:off x="7219950" y="1316038"/>
            <a:ext cx="143986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defTabSz="652463">
              <a:spcBef>
                <a:spcPct val="50000"/>
              </a:spcBef>
            </a:pPr>
            <a:r>
              <a:rPr lang="fr-FR" sz="800"/>
              <a:t>Acheminement </a:t>
            </a:r>
            <a:br>
              <a:rPr lang="fr-FR" sz="800"/>
            </a:br>
            <a:r>
              <a:rPr lang="fr-FR" sz="800"/>
              <a:t>des flux </a:t>
            </a:r>
            <a:r>
              <a:rPr lang="fr-FR" sz="800" b="1"/>
              <a:t>M2M </a:t>
            </a:r>
            <a:r>
              <a:rPr lang="fr-FR" sz="800"/>
              <a:t>via LYRA</a:t>
            </a:r>
          </a:p>
        </p:txBody>
      </p:sp>
      <p:pic>
        <p:nvPicPr>
          <p:cNvPr id="665644" name="Picture 44" descr="antenn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49788" y="1220788"/>
            <a:ext cx="268287" cy="995362"/>
          </a:xfrm>
          <a:prstGeom prst="rect">
            <a:avLst/>
          </a:prstGeom>
          <a:noFill/>
        </p:spPr>
      </p:pic>
      <p:pic>
        <p:nvPicPr>
          <p:cNvPr id="665645" name="Picture 45" descr="routeu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56325" y="2176463"/>
            <a:ext cx="2159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6" name="Arc 46"/>
          <p:cNvSpPr>
            <a:spLocks/>
          </p:cNvSpPr>
          <p:nvPr/>
        </p:nvSpPr>
        <p:spPr bwMode="auto">
          <a:xfrm rot="13694710" flipV="1">
            <a:off x="2655888" y="2546350"/>
            <a:ext cx="1816100" cy="412750"/>
          </a:xfrm>
          <a:custGeom>
            <a:avLst/>
            <a:gdLst>
              <a:gd name="G0" fmla="+- 2920 0 0"/>
              <a:gd name="G1" fmla="+- 21600 0 0"/>
              <a:gd name="G2" fmla="+- 21600 0 0"/>
              <a:gd name="T0" fmla="*/ 0 w 23961"/>
              <a:gd name="T1" fmla="*/ 198 h 21600"/>
              <a:gd name="T2" fmla="*/ 23961 w 23961"/>
              <a:gd name="T3" fmla="*/ 16717 h 21600"/>
              <a:gd name="T4" fmla="*/ 2920 w 2396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961" h="21600" fill="none" extrusionOk="0">
                <a:moveTo>
                  <a:pt x="0" y="198"/>
                </a:moveTo>
                <a:cubicBezTo>
                  <a:pt x="967" y="66"/>
                  <a:pt x="1943" y="-1"/>
                  <a:pt x="2920" y="0"/>
                </a:cubicBezTo>
                <a:cubicBezTo>
                  <a:pt x="12968" y="0"/>
                  <a:pt x="21689" y="6928"/>
                  <a:pt x="23960" y="16717"/>
                </a:cubicBezTo>
              </a:path>
              <a:path w="23961" h="21600" stroke="0" extrusionOk="0">
                <a:moveTo>
                  <a:pt x="0" y="198"/>
                </a:moveTo>
                <a:cubicBezTo>
                  <a:pt x="967" y="66"/>
                  <a:pt x="1943" y="-1"/>
                  <a:pt x="2920" y="0"/>
                </a:cubicBezTo>
                <a:cubicBezTo>
                  <a:pt x="12968" y="0"/>
                  <a:pt x="21689" y="6928"/>
                  <a:pt x="23960" y="16717"/>
                </a:cubicBezTo>
                <a:lnTo>
                  <a:pt x="2920" y="21600"/>
                </a:lnTo>
                <a:close/>
              </a:path>
            </a:pathLst>
          </a:custGeom>
          <a:noFill/>
          <a:ln w="19050">
            <a:solidFill>
              <a:schemeClr val="bg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665647" name="Picture 47" descr="SERVEU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5875" y="2582863"/>
            <a:ext cx="231775" cy="419100"/>
          </a:xfrm>
          <a:prstGeom prst="rect">
            <a:avLst/>
          </a:prstGeom>
          <a:noFill/>
        </p:spPr>
      </p:pic>
      <p:sp>
        <p:nvSpPr>
          <p:cNvPr id="665648" name="Text Box 48"/>
          <p:cNvSpPr txBox="1">
            <a:spLocks noChangeArrowheads="1"/>
          </p:cNvSpPr>
          <p:nvPr/>
        </p:nvSpPr>
        <p:spPr bwMode="auto">
          <a:xfrm>
            <a:off x="7083425" y="2568575"/>
            <a:ext cx="5048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485" tIns="31242" rIns="62485" bIns="31242"/>
          <a:lstStyle/>
          <a:p>
            <a:pPr algn="ctr" defTabSz="652463"/>
            <a:r>
              <a:rPr lang="fr-FR" sz="700" b="1">
                <a:solidFill>
                  <a:srgbClr val="11568C"/>
                </a:solidFill>
              </a:rPr>
              <a:t>Serveurs </a:t>
            </a:r>
          </a:p>
          <a:p>
            <a:pPr algn="ctr" defTabSz="652463"/>
            <a:r>
              <a:rPr lang="fr-FR" sz="700" b="1">
                <a:solidFill>
                  <a:srgbClr val="11568C"/>
                </a:solidFill>
              </a:rPr>
              <a:t>Privatifs</a:t>
            </a:r>
          </a:p>
          <a:p>
            <a:pPr defTabSz="652463"/>
            <a:endParaRPr lang="fr-FR" sz="700" b="1"/>
          </a:p>
        </p:txBody>
      </p:sp>
      <p:pic>
        <p:nvPicPr>
          <p:cNvPr id="665649" name="Picture 49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47" t="15771"/>
          <a:stretch>
            <a:fillRect/>
          </a:stretch>
        </p:blipFill>
        <p:spPr bwMode="auto">
          <a:xfrm>
            <a:off x="4140200" y="2865438"/>
            <a:ext cx="2141538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650" name="Text Box 50"/>
          <p:cNvSpPr txBox="1">
            <a:spLocks noChangeArrowheads="1"/>
          </p:cNvSpPr>
          <p:nvPr/>
        </p:nvSpPr>
        <p:spPr bwMode="auto">
          <a:xfrm rot="2413385">
            <a:off x="2916238" y="2463800"/>
            <a:ext cx="1655762" cy="342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100" tIns="32292" rIns="62100" bIns="32292"/>
          <a:lstStyle/>
          <a:p>
            <a:pPr algn="ctr"/>
            <a:r>
              <a:rPr lang="fr-FR" sz="800" b="1">
                <a:solidFill>
                  <a:schemeClr val="bg2"/>
                </a:solidFill>
              </a:rPr>
              <a:t>Gestion des cartes SIM</a:t>
            </a:r>
            <a:endParaRPr lang="fr-FR">
              <a:solidFill>
                <a:schemeClr val="bg2"/>
              </a:solidFill>
            </a:endParaRPr>
          </a:p>
        </p:txBody>
      </p:sp>
      <p:sp>
        <p:nvSpPr>
          <p:cNvPr id="665652" name="Text Box 52"/>
          <p:cNvSpPr txBox="1">
            <a:spLocks noChangeArrowheads="1"/>
          </p:cNvSpPr>
          <p:nvPr/>
        </p:nvSpPr>
        <p:spPr bwMode="auto">
          <a:xfrm rot="2402639">
            <a:off x="3175000" y="2633663"/>
            <a:ext cx="8001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9436" tIns="29718" rIns="59436" bIns="29718"/>
          <a:lstStyle/>
          <a:p>
            <a:pPr algn="ctr"/>
            <a:r>
              <a:rPr lang="fr-FR" sz="900" b="1">
                <a:solidFill>
                  <a:schemeClr val="bg2"/>
                </a:solidFill>
              </a:rPr>
              <a:t>Supervision</a:t>
            </a:r>
            <a:endParaRPr lang="fr-FR">
              <a:solidFill>
                <a:schemeClr val="bg2"/>
              </a:solidFill>
            </a:endParaRPr>
          </a:p>
        </p:txBody>
      </p:sp>
      <p:pic>
        <p:nvPicPr>
          <p:cNvPr id="665653" name="Picture 53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1600200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54" name="Picture 5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5976938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655" name="Text Box 55"/>
          <p:cNvSpPr txBox="1">
            <a:spLocks noChangeArrowheads="1"/>
          </p:cNvSpPr>
          <p:nvPr/>
        </p:nvSpPr>
        <p:spPr bwMode="auto">
          <a:xfrm>
            <a:off x="1422400" y="2846388"/>
            <a:ext cx="12969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algn="ctr" defTabSz="652463">
              <a:spcBef>
                <a:spcPct val="50000"/>
              </a:spcBef>
            </a:pPr>
            <a:r>
              <a:rPr lang="fr-FR" sz="800" b="1"/>
              <a:t>KX WM-Box Energy</a:t>
            </a:r>
          </a:p>
        </p:txBody>
      </p:sp>
      <p:pic>
        <p:nvPicPr>
          <p:cNvPr id="665656" name="Picture 56" descr="routeu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850" y="2320925"/>
            <a:ext cx="1397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7" name="Text Box 57"/>
          <p:cNvSpPr txBox="1">
            <a:spLocks noChangeArrowheads="1"/>
          </p:cNvSpPr>
          <p:nvPr/>
        </p:nvSpPr>
        <p:spPr bwMode="auto">
          <a:xfrm>
            <a:off x="7402513" y="2409825"/>
            <a:ext cx="387350" cy="139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44352" tIns="23063" rIns="44352" bIns="23063">
            <a:spAutoFit/>
          </a:bodyPr>
          <a:lstStyle/>
          <a:p>
            <a:pPr algn="ctr" defTabSz="652463"/>
            <a:r>
              <a:rPr lang="fr-FR" sz="600" b="1">
                <a:solidFill>
                  <a:srgbClr val="000000"/>
                </a:solidFill>
              </a:rPr>
              <a:t>IP</a:t>
            </a:r>
            <a:endParaRPr lang="fr-FR" sz="1300"/>
          </a:p>
        </p:txBody>
      </p:sp>
      <p:sp>
        <p:nvSpPr>
          <p:cNvPr id="665658" name="Text Box 58"/>
          <p:cNvSpPr txBox="1">
            <a:spLocks noChangeArrowheads="1"/>
          </p:cNvSpPr>
          <p:nvPr/>
        </p:nvSpPr>
        <p:spPr bwMode="auto">
          <a:xfrm>
            <a:off x="4356100" y="3910013"/>
            <a:ext cx="116205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9436" tIns="29718" rIns="59436" bIns="29718"/>
          <a:lstStyle/>
          <a:p>
            <a:pPr algn="ctr"/>
            <a:r>
              <a:rPr lang="fr-FR" sz="900" b="1">
                <a:solidFill>
                  <a:srgbClr val="11568C"/>
                </a:solidFill>
              </a:rPr>
              <a:t>Portail LYRA</a:t>
            </a:r>
            <a:endParaRPr lang="fr-FR"/>
          </a:p>
        </p:txBody>
      </p:sp>
      <p:sp>
        <p:nvSpPr>
          <p:cNvPr id="665659" name="Rectangle 59"/>
          <p:cNvSpPr>
            <a:spLocks noChangeArrowheads="1"/>
          </p:cNvSpPr>
          <p:nvPr/>
        </p:nvSpPr>
        <p:spPr bwMode="auto">
          <a:xfrm>
            <a:off x="250825" y="1177925"/>
            <a:ext cx="3259138" cy="4794250"/>
          </a:xfrm>
          <a:prstGeom prst="rect">
            <a:avLst/>
          </a:prstGeom>
          <a:noFill/>
          <a:ln w="9525">
            <a:solidFill>
              <a:srgbClr val="669900"/>
            </a:solidFill>
            <a:prstDash val="dash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/>
              <a:t>   </a:t>
            </a:r>
          </a:p>
        </p:txBody>
      </p:sp>
      <p:pic>
        <p:nvPicPr>
          <p:cNvPr id="665661" name="Picture 61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2360613"/>
            <a:ext cx="638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0" name="Picture 70" descr="blank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567238" y="3292475"/>
            <a:ext cx="9525" cy="9525"/>
          </a:xfrm>
          <a:prstGeom prst="rect">
            <a:avLst/>
          </a:prstGeom>
          <a:noFill/>
        </p:spPr>
      </p:pic>
      <p:pic>
        <p:nvPicPr>
          <p:cNvPr id="665671" name="Picture 71" descr="blank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567238" y="3292475"/>
            <a:ext cx="9525" cy="9525"/>
          </a:xfrm>
          <a:prstGeom prst="rect">
            <a:avLst/>
          </a:prstGeom>
          <a:noFill/>
        </p:spPr>
      </p:pic>
      <p:pic>
        <p:nvPicPr>
          <p:cNvPr id="665672" name="Picture 72" descr="blank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567238" y="3292475"/>
            <a:ext cx="9525" cy="9525"/>
          </a:xfrm>
          <a:prstGeom prst="rect">
            <a:avLst/>
          </a:prstGeom>
          <a:noFill/>
        </p:spPr>
      </p:pic>
      <p:pic>
        <p:nvPicPr>
          <p:cNvPr id="665673" name="Picture 7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567238" y="329247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675" name="Text Box 75"/>
          <p:cNvSpPr txBox="1">
            <a:spLocks noChangeArrowheads="1"/>
          </p:cNvSpPr>
          <p:nvPr/>
        </p:nvSpPr>
        <p:spPr bwMode="auto">
          <a:xfrm>
            <a:off x="3621088" y="4638675"/>
            <a:ext cx="1906587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defTabSz="652463">
              <a:spcBef>
                <a:spcPct val="50000"/>
              </a:spcBef>
            </a:pPr>
            <a:r>
              <a:rPr lang="fr-FR" sz="800">
                <a:solidFill>
                  <a:srgbClr val="115691"/>
                </a:solidFill>
              </a:rPr>
              <a:t>Gestion de système de chaufferie :</a:t>
            </a:r>
          </a:p>
          <a:p>
            <a:pPr defTabSz="652463">
              <a:spcBef>
                <a:spcPct val="50000"/>
              </a:spcBef>
            </a:pPr>
            <a:r>
              <a:rPr lang="fr-FR" sz="800">
                <a:solidFill>
                  <a:srgbClr val="115691"/>
                </a:solidFill>
              </a:rPr>
              <a:t>- SNMP</a:t>
            </a:r>
          </a:p>
          <a:p>
            <a:pPr defTabSz="652463">
              <a:spcBef>
                <a:spcPct val="50000"/>
              </a:spcBef>
            </a:pPr>
            <a:r>
              <a:rPr lang="fr-FR" sz="800">
                <a:solidFill>
                  <a:srgbClr val="115691"/>
                </a:solidFill>
              </a:rPr>
              <a:t>- HTTP</a:t>
            </a:r>
          </a:p>
          <a:p>
            <a:pPr defTabSz="652463">
              <a:spcBef>
                <a:spcPct val="50000"/>
              </a:spcBef>
              <a:buFontTx/>
              <a:buChar char="-"/>
            </a:pPr>
            <a:r>
              <a:rPr lang="fr-FR" sz="800">
                <a:solidFill>
                  <a:srgbClr val="115691"/>
                </a:solidFill>
              </a:rPr>
              <a:t> XML</a:t>
            </a:r>
          </a:p>
          <a:p>
            <a:pPr defTabSz="652463">
              <a:spcBef>
                <a:spcPct val="50000"/>
              </a:spcBef>
              <a:buFontTx/>
              <a:buChar char="-"/>
            </a:pPr>
            <a:r>
              <a:rPr lang="fr-FR" sz="800">
                <a:solidFill>
                  <a:srgbClr val="115691"/>
                </a:solidFill>
              </a:rPr>
              <a:t> SMTP (e-mail)</a:t>
            </a:r>
          </a:p>
        </p:txBody>
      </p:sp>
      <p:pic>
        <p:nvPicPr>
          <p:cNvPr id="665676" name="Picture 76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128713" y="982663"/>
            <a:ext cx="1600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77" name="Picture 77" descr="SERVEU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69063" y="2576513"/>
            <a:ext cx="231775" cy="419100"/>
          </a:xfrm>
          <a:prstGeom prst="rect">
            <a:avLst/>
          </a:prstGeom>
          <a:noFill/>
        </p:spPr>
      </p:pic>
      <p:sp>
        <p:nvSpPr>
          <p:cNvPr id="665678" name="Text Box 78"/>
          <p:cNvSpPr txBox="1">
            <a:spLocks noChangeArrowheads="1"/>
          </p:cNvSpPr>
          <p:nvPr/>
        </p:nvSpPr>
        <p:spPr bwMode="auto">
          <a:xfrm>
            <a:off x="6299200" y="3036888"/>
            <a:ext cx="50482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485" tIns="31242" rIns="62485" bIns="31242"/>
          <a:lstStyle/>
          <a:p>
            <a:pPr algn="ctr" defTabSz="652463"/>
            <a:r>
              <a:rPr lang="fr-FR" sz="700" b="1">
                <a:solidFill>
                  <a:srgbClr val="11568C"/>
                </a:solidFill>
              </a:rPr>
              <a:t>Serveurs </a:t>
            </a:r>
          </a:p>
          <a:p>
            <a:pPr algn="ctr" defTabSz="652463"/>
            <a:r>
              <a:rPr lang="fr-FR" sz="700" b="1">
                <a:solidFill>
                  <a:srgbClr val="11568C"/>
                </a:solidFill>
              </a:rPr>
              <a:t>Dyn DNS</a:t>
            </a:r>
          </a:p>
          <a:p>
            <a:pPr algn="ctr" defTabSz="652463"/>
            <a:r>
              <a:rPr lang="fr-FR" sz="700" b="1">
                <a:solidFill>
                  <a:srgbClr val="11568C"/>
                </a:solidFill>
              </a:rPr>
              <a:t>LYRA</a:t>
            </a:r>
          </a:p>
          <a:p>
            <a:pPr defTabSz="652463"/>
            <a:endParaRPr lang="fr-FR" sz="700" b="1"/>
          </a:p>
        </p:txBody>
      </p:sp>
      <p:pic>
        <p:nvPicPr>
          <p:cNvPr id="665679" name="Picture 79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7450" y="268763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80" name="Picture 80" descr="routeu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950" y="2238375"/>
            <a:ext cx="1397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81" name="Text Box 81"/>
          <p:cNvSpPr txBox="1">
            <a:spLocks noChangeArrowheads="1"/>
          </p:cNvSpPr>
          <p:nvPr/>
        </p:nvSpPr>
        <p:spPr bwMode="auto">
          <a:xfrm>
            <a:off x="6953250" y="2392363"/>
            <a:ext cx="217488" cy="139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44352" tIns="23063" rIns="44352" bIns="23063">
            <a:spAutoFit/>
          </a:bodyPr>
          <a:lstStyle/>
          <a:p>
            <a:pPr algn="ctr" defTabSz="652463"/>
            <a:r>
              <a:rPr lang="fr-FR" sz="600" b="1">
                <a:solidFill>
                  <a:srgbClr val="000000"/>
                </a:solidFill>
              </a:rPr>
              <a:t>IP</a:t>
            </a:r>
            <a:endParaRPr lang="fr-FR" sz="1300"/>
          </a:p>
        </p:txBody>
      </p:sp>
      <p:sp>
        <p:nvSpPr>
          <p:cNvPr id="665682" name="Line 82"/>
          <p:cNvSpPr>
            <a:spLocks noChangeShapeType="1"/>
          </p:cNvSpPr>
          <p:nvPr/>
        </p:nvSpPr>
        <p:spPr bwMode="auto">
          <a:xfrm flipV="1">
            <a:off x="7753350" y="2649538"/>
            <a:ext cx="3175" cy="3155950"/>
          </a:xfrm>
          <a:prstGeom prst="line">
            <a:avLst/>
          </a:prstGeom>
          <a:noFill/>
          <a:ln w="12700">
            <a:solidFill>
              <a:srgbClr val="00CC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665683" name="Picture 83" descr="SERVEU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53338" y="3641725"/>
            <a:ext cx="231775" cy="419100"/>
          </a:xfrm>
          <a:prstGeom prst="rect">
            <a:avLst/>
          </a:prstGeom>
          <a:noFill/>
        </p:spPr>
      </p:pic>
      <p:pic>
        <p:nvPicPr>
          <p:cNvPr id="665684" name="Picture 84" descr="SERVEU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53338" y="4144963"/>
            <a:ext cx="231775" cy="419100"/>
          </a:xfrm>
          <a:prstGeom prst="rect">
            <a:avLst/>
          </a:prstGeom>
          <a:noFill/>
        </p:spPr>
      </p:pic>
      <p:pic>
        <p:nvPicPr>
          <p:cNvPr id="665685" name="Picture 85" descr="SERVEU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53338" y="4649788"/>
            <a:ext cx="231775" cy="419100"/>
          </a:xfrm>
          <a:prstGeom prst="rect">
            <a:avLst/>
          </a:prstGeom>
          <a:noFill/>
        </p:spPr>
      </p:pic>
      <p:pic>
        <p:nvPicPr>
          <p:cNvPr id="665686" name="Picture 86" descr="SERVEU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5229225"/>
            <a:ext cx="231775" cy="419100"/>
          </a:xfrm>
          <a:prstGeom prst="rect">
            <a:avLst/>
          </a:prstGeom>
          <a:noFill/>
        </p:spPr>
      </p:pic>
      <p:sp>
        <p:nvSpPr>
          <p:cNvPr id="665687" name="Text Box 87"/>
          <p:cNvSpPr txBox="1">
            <a:spLocks noChangeArrowheads="1"/>
          </p:cNvSpPr>
          <p:nvPr/>
        </p:nvSpPr>
        <p:spPr bwMode="auto">
          <a:xfrm>
            <a:off x="6965950" y="3705225"/>
            <a:ext cx="6445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485" tIns="31242" rIns="62485" bIns="31242"/>
          <a:lstStyle/>
          <a:p>
            <a:pPr algn="ctr" defTabSz="652463"/>
            <a:r>
              <a:rPr lang="fr-FR" sz="700" b="1">
                <a:solidFill>
                  <a:srgbClr val="11568C"/>
                </a:solidFill>
              </a:rPr>
              <a:t>Serveurs </a:t>
            </a:r>
          </a:p>
          <a:p>
            <a:pPr algn="ctr" defTabSz="652463"/>
            <a:r>
              <a:rPr lang="fr-FR" sz="700" b="1">
                <a:solidFill>
                  <a:srgbClr val="11568C"/>
                </a:solidFill>
              </a:rPr>
              <a:t>FTP</a:t>
            </a:r>
          </a:p>
          <a:p>
            <a:pPr algn="ctr" defTabSz="652463"/>
            <a:endParaRPr lang="fr-FR" sz="700"/>
          </a:p>
        </p:txBody>
      </p:sp>
      <p:sp>
        <p:nvSpPr>
          <p:cNvPr id="665688" name="Text Box 88"/>
          <p:cNvSpPr txBox="1">
            <a:spLocks noChangeArrowheads="1"/>
          </p:cNvSpPr>
          <p:nvPr/>
        </p:nvSpPr>
        <p:spPr bwMode="auto">
          <a:xfrm>
            <a:off x="6961188" y="4205288"/>
            <a:ext cx="644525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485" tIns="31242" rIns="62485" bIns="31242"/>
          <a:lstStyle/>
          <a:p>
            <a:pPr algn="ctr" defTabSz="652463"/>
            <a:r>
              <a:rPr lang="fr-FR" sz="700" b="1">
                <a:solidFill>
                  <a:srgbClr val="11568C"/>
                </a:solidFill>
              </a:rPr>
              <a:t>Serveurs </a:t>
            </a:r>
          </a:p>
          <a:p>
            <a:pPr algn="ctr" defTabSz="652463"/>
            <a:r>
              <a:rPr lang="fr-FR" sz="700" b="1">
                <a:solidFill>
                  <a:srgbClr val="11568C"/>
                </a:solidFill>
              </a:rPr>
              <a:t>HTTP</a:t>
            </a:r>
          </a:p>
          <a:p>
            <a:pPr defTabSz="652463"/>
            <a:endParaRPr lang="fr-FR" sz="700"/>
          </a:p>
        </p:txBody>
      </p:sp>
      <p:sp>
        <p:nvSpPr>
          <p:cNvPr id="665689" name="Text Box 89"/>
          <p:cNvSpPr txBox="1">
            <a:spLocks noChangeArrowheads="1"/>
          </p:cNvSpPr>
          <p:nvPr/>
        </p:nvSpPr>
        <p:spPr bwMode="auto">
          <a:xfrm>
            <a:off x="6948488" y="4711700"/>
            <a:ext cx="6445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485" tIns="31242" rIns="62485" bIns="31242"/>
          <a:lstStyle/>
          <a:p>
            <a:pPr algn="ctr" defTabSz="652463"/>
            <a:r>
              <a:rPr lang="fr-FR" sz="700" b="1">
                <a:solidFill>
                  <a:srgbClr val="11568C"/>
                </a:solidFill>
              </a:rPr>
              <a:t>Serveurs </a:t>
            </a:r>
          </a:p>
          <a:p>
            <a:pPr algn="ctr" defTabSz="652463"/>
            <a:r>
              <a:rPr lang="fr-FR" sz="700" b="1">
                <a:solidFill>
                  <a:srgbClr val="11568C"/>
                </a:solidFill>
              </a:rPr>
              <a:t>SMTP</a:t>
            </a:r>
          </a:p>
          <a:p>
            <a:pPr defTabSz="652463"/>
            <a:endParaRPr lang="fr-FR" sz="700"/>
          </a:p>
        </p:txBody>
      </p:sp>
      <p:sp>
        <p:nvSpPr>
          <p:cNvPr id="665690" name="Text Box 90"/>
          <p:cNvSpPr txBox="1">
            <a:spLocks noChangeArrowheads="1"/>
          </p:cNvSpPr>
          <p:nvPr/>
        </p:nvSpPr>
        <p:spPr bwMode="auto">
          <a:xfrm>
            <a:off x="6964363" y="5289550"/>
            <a:ext cx="6445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485" tIns="31242" rIns="62485" bIns="31242"/>
          <a:lstStyle/>
          <a:p>
            <a:pPr algn="ctr" defTabSz="652463"/>
            <a:r>
              <a:rPr lang="fr-FR" sz="700" b="1">
                <a:solidFill>
                  <a:srgbClr val="11568C"/>
                </a:solidFill>
              </a:rPr>
              <a:t>Serveurs </a:t>
            </a:r>
          </a:p>
          <a:p>
            <a:pPr algn="ctr" defTabSz="652463"/>
            <a:r>
              <a:rPr lang="fr-FR" sz="700" b="1">
                <a:solidFill>
                  <a:srgbClr val="11568C"/>
                </a:solidFill>
              </a:rPr>
              <a:t>Socket</a:t>
            </a:r>
          </a:p>
          <a:p>
            <a:pPr defTabSz="652463"/>
            <a:endParaRPr lang="fr-FR" sz="700"/>
          </a:p>
        </p:txBody>
      </p:sp>
      <p:sp>
        <p:nvSpPr>
          <p:cNvPr id="665691" name="Oval 91"/>
          <p:cNvSpPr>
            <a:spLocks noChangeArrowheads="1"/>
          </p:cNvSpPr>
          <p:nvPr/>
        </p:nvSpPr>
        <p:spPr bwMode="auto">
          <a:xfrm>
            <a:off x="7424738" y="3060700"/>
            <a:ext cx="1041400" cy="307975"/>
          </a:xfrm>
          <a:prstGeom prst="ellipse">
            <a:avLst/>
          </a:prstGeom>
          <a:solidFill>
            <a:srgbClr val="99CCFF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/>
          <a:lstStyle/>
          <a:p>
            <a:endParaRPr lang="fr-FR"/>
          </a:p>
        </p:txBody>
      </p:sp>
      <p:sp>
        <p:nvSpPr>
          <p:cNvPr id="665692" name="Text Box 92"/>
          <p:cNvSpPr txBox="1">
            <a:spLocks noChangeArrowheads="1"/>
          </p:cNvSpPr>
          <p:nvPr/>
        </p:nvSpPr>
        <p:spPr bwMode="auto">
          <a:xfrm>
            <a:off x="7356475" y="3143250"/>
            <a:ext cx="11763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485" tIns="31242" rIns="62485" bIns="31242"/>
          <a:lstStyle/>
          <a:p>
            <a:pPr algn="ctr" defTabSz="652463"/>
            <a:r>
              <a:rPr lang="fr-FR" sz="600" b="1">
                <a:solidFill>
                  <a:srgbClr val="115691"/>
                </a:solidFill>
              </a:rPr>
              <a:t>Transparent, VPN, MPLS</a:t>
            </a:r>
          </a:p>
          <a:p>
            <a:pPr defTabSz="652463"/>
            <a:endParaRPr lang="fr-FR" sz="600" b="1"/>
          </a:p>
        </p:txBody>
      </p:sp>
      <p:pic>
        <p:nvPicPr>
          <p:cNvPr id="665693" name="Picture 93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3513" t="14415" r="14415" b="12611"/>
          <a:stretch>
            <a:fillRect/>
          </a:stretch>
        </p:blipFill>
        <p:spPr bwMode="auto">
          <a:xfrm>
            <a:off x="7881938" y="2970213"/>
            <a:ext cx="16668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94" name="Picture 94"/>
          <p:cNvPicPr>
            <a:picLocks noChangeAspect="1" noChangeArrowheads="1"/>
          </p:cNvPicPr>
          <p:nvPr/>
        </p:nvPicPr>
        <p:blipFill>
          <a:blip r:embed="rId23" cstate="print"/>
          <a:srcRect t="865" r="66434"/>
          <a:stretch>
            <a:fillRect/>
          </a:stretch>
        </p:blipFill>
        <p:spPr bwMode="auto">
          <a:xfrm>
            <a:off x="350838" y="1466850"/>
            <a:ext cx="738187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695" name="Text Box 95"/>
          <p:cNvSpPr txBox="1">
            <a:spLocks noChangeArrowheads="1"/>
          </p:cNvSpPr>
          <p:nvPr/>
        </p:nvSpPr>
        <p:spPr bwMode="auto">
          <a:xfrm>
            <a:off x="347663" y="1276350"/>
            <a:ext cx="77311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algn="ctr" defTabSz="652463">
              <a:spcBef>
                <a:spcPct val="50000"/>
              </a:spcBef>
            </a:pPr>
            <a:r>
              <a:rPr lang="fr-FR" sz="900" b="1">
                <a:solidFill>
                  <a:srgbClr val="115691"/>
                </a:solidFill>
              </a:rPr>
              <a:t>Immeuble</a:t>
            </a:r>
          </a:p>
        </p:txBody>
      </p:sp>
      <p:sp>
        <p:nvSpPr>
          <p:cNvPr id="665696" name="Line 96"/>
          <p:cNvSpPr>
            <a:spLocks noChangeShapeType="1"/>
          </p:cNvSpPr>
          <p:nvPr/>
        </p:nvSpPr>
        <p:spPr bwMode="auto">
          <a:xfrm flipV="1">
            <a:off x="2022475" y="3541713"/>
            <a:ext cx="0" cy="750887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665697" name="Picture 97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15938" y="4792663"/>
            <a:ext cx="272415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98" name="Picture 98" descr="Theatre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39750" y="3951288"/>
            <a:ext cx="881063" cy="660400"/>
          </a:xfrm>
          <a:prstGeom prst="rect">
            <a:avLst/>
          </a:prstGeom>
          <a:noFill/>
        </p:spPr>
      </p:pic>
      <p:sp>
        <p:nvSpPr>
          <p:cNvPr id="665699" name="Text Box 99"/>
          <p:cNvSpPr txBox="1">
            <a:spLocks noChangeArrowheads="1"/>
          </p:cNvSpPr>
          <p:nvPr/>
        </p:nvSpPr>
        <p:spPr bwMode="auto">
          <a:xfrm>
            <a:off x="611188" y="3765550"/>
            <a:ext cx="77311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defTabSz="652463">
              <a:spcBef>
                <a:spcPct val="50000"/>
              </a:spcBef>
            </a:pPr>
            <a:r>
              <a:rPr lang="fr-FR" sz="900" b="1">
                <a:solidFill>
                  <a:srgbClr val="115691"/>
                </a:solidFill>
              </a:rPr>
              <a:t>Chaufferie</a:t>
            </a:r>
          </a:p>
        </p:txBody>
      </p:sp>
      <p:sp>
        <p:nvSpPr>
          <p:cNvPr id="665700" name="Line 100"/>
          <p:cNvSpPr>
            <a:spLocks noChangeShapeType="1"/>
          </p:cNvSpPr>
          <p:nvPr/>
        </p:nvSpPr>
        <p:spPr bwMode="auto">
          <a:xfrm>
            <a:off x="1422400" y="4286250"/>
            <a:ext cx="595313" cy="1588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665705" name="Picture 105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624763" y="3792538"/>
            <a:ext cx="290512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706" name="Picture 106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621588" y="4270375"/>
            <a:ext cx="290512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707" name="Picture 107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621588" y="4775200"/>
            <a:ext cx="290512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708" name="Picture 108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596188" y="5373688"/>
            <a:ext cx="290512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709" name="Picture 109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292725" y="2924175"/>
            <a:ext cx="40957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710" name="Picture 110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8172450" y="4437063"/>
            <a:ext cx="40957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711" name="Picture 111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65175" y="3430588"/>
            <a:ext cx="40957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712" name="Picture 11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835150" y="4437063"/>
            <a:ext cx="40957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713" name="Picture 113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08000" y="2414588"/>
            <a:ext cx="40957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65749" name="Group 149"/>
          <p:cNvGrpSpPr>
            <a:grpSpLocks/>
          </p:cNvGrpSpPr>
          <p:nvPr/>
        </p:nvGrpSpPr>
        <p:grpSpPr bwMode="auto">
          <a:xfrm>
            <a:off x="2901950" y="2984500"/>
            <a:ext cx="301625" cy="1165225"/>
            <a:chOff x="1833" y="1797"/>
            <a:chExt cx="190" cy="734"/>
          </a:xfrm>
        </p:grpSpPr>
        <p:pic>
          <p:nvPicPr>
            <p:cNvPr id="665750" name="Picture 150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1863" y="2028"/>
              <a:ext cx="124" cy="1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665751" name="Picture 151" descr="log_orange_41x41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863" y="2357"/>
              <a:ext cx="134" cy="134"/>
            </a:xfrm>
            <a:prstGeom prst="rect">
              <a:avLst/>
            </a:prstGeom>
            <a:noFill/>
          </p:spPr>
        </p:pic>
        <p:pic>
          <p:nvPicPr>
            <p:cNvPr id="665752" name="Picture 15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863" y="2191"/>
              <a:ext cx="131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665753" name="Rectangle 153"/>
            <p:cNvSpPr>
              <a:spLocks noChangeArrowheads="1"/>
            </p:cNvSpPr>
            <p:nvPr/>
          </p:nvSpPr>
          <p:spPr bwMode="auto">
            <a:xfrm>
              <a:off x="1837" y="1797"/>
              <a:ext cx="186" cy="734"/>
            </a:xfrm>
            <a:prstGeom prst="rect">
              <a:avLst/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665754" name="Picture 154"/>
            <p:cNvPicPr>
              <a:picLocks noChangeAspect="1" noChangeArrowheads="1"/>
            </p:cNvPicPr>
            <p:nvPr/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3" y="1812"/>
              <a:ext cx="186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65757" name="Picture 157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32388" y="4502150"/>
            <a:ext cx="160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758" name="Picture 158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404813" y="252413"/>
            <a:ext cx="6715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760" name="Picture 160"/>
          <p:cNvPicPr>
            <a:picLocks noChangeAspect="1" noChangeArrowheads="1"/>
          </p:cNvPicPr>
          <p:nvPr/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80" t="-882" r="10428"/>
          <a:stretch>
            <a:fillRect/>
          </a:stretch>
        </p:blipFill>
        <p:spPr bwMode="auto">
          <a:xfrm>
            <a:off x="2495550" y="2260600"/>
            <a:ext cx="522288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" name="Picture 106"/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59488" y="1493838"/>
            <a:ext cx="28575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8" name="Espace réservé du numéro de diapositive 10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BEAB-9534-492A-A86A-691D8DAC5322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719"/>
          <a:stretch>
            <a:fillRect/>
          </a:stretch>
        </p:blipFill>
        <p:spPr bwMode="auto">
          <a:xfrm>
            <a:off x="5004048" y="1052736"/>
            <a:ext cx="2124744" cy="158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1923" name="Rectangle 3"/>
          <p:cNvSpPr>
            <a:spLocks noGrp="1" noChangeArrowheads="1"/>
          </p:cNvSpPr>
          <p:nvPr>
            <p:ph type="title"/>
          </p:nvPr>
        </p:nvSpPr>
        <p:spPr>
          <a:xfrm>
            <a:off x="1475656" y="404664"/>
            <a:ext cx="5976664" cy="422275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2000" dirty="0"/>
              <a:t>Performance énergétique : transmission ADSL / CABLE</a:t>
            </a:r>
          </a:p>
        </p:txBody>
      </p:sp>
      <p:sp>
        <p:nvSpPr>
          <p:cNvPr id="721922" name="Rectangle 2"/>
          <p:cNvSpPr>
            <a:spLocks noChangeArrowheads="1"/>
          </p:cNvSpPr>
          <p:nvPr/>
        </p:nvSpPr>
        <p:spPr bwMode="auto">
          <a:xfrm rot="7934260" flipV="1">
            <a:off x="3223418" y="3193257"/>
            <a:ext cx="2335213" cy="69850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21925" name="Text Box 5"/>
          <p:cNvSpPr txBox="1">
            <a:spLocks noChangeArrowheads="1"/>
          </p:cNvSpPr>
          <p:nvPr/>
        </p:nvSpPr>
        <p:spPr bwMode="auto">
          <a:xfrm rot="18817753">
            <a:off x="3483768" y="2790032"/>
            <a:ext cx="1655763" cy="342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100" tIns="32292" rIns="62100" bIns="32292"/>
          <a:lstStyle/>
          <a:p>
            <a:pPr algn="ctr"/>
            <a:r>
              <a:rPr lang="fr-FR" sz="800" b="1">
                <a:solidFill>
                  <a:schemeClr val="accent2"/>
                </a:solidFill>
              </a:rPr>
              <a:t>Flux CTRL + « Canal Energie »</a:t>
            </a:r>
          </a:p>
          <a:p>
            <a:pPr algn="ctr"/>
            <a:r>
              <a:rPr lang="fr-FR" sz="800" b="1">
                <a:solidFill>
                  <a:schemeClr val="accent2"/>
                </a:solidFill>
              </a:rPr>
              <a:t>+ authentification Serveur</a:t>
            </a:r>
            <a:endParaRPr lang="fr-FR">
              <a:solidFill>
                <a:schemeClr val="accent2"/>
              </a:solidFill>
            </a:endParaRPr>
          </a:p>
        </p:txBody>
      </p:sp>
      <p:sp>
        <p:nvSpPr>
          <p:cNvPr id="721926" name="Text Box 6"/>
          <p:cNvSpPr txBox="1">
            <a:spLocks noChangeArrowheads="1"/>
          </p:cNvSpPr>
          <p:nvPr/>
        </p:nvSpPr>
        <p:spPr bwMode="auto">
          <a:xfrm>
            <a:off x="473075" y="6067425"/>
            <a:ext cx="3598863" cy="142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2100" tIns="32292" rIns="62100" bIns="32292"/>
          <a:lstStyle/>
          <a:p>
            <a:r>
              <a:rPr lang="fr-FR" sz="800" b="1"/>
              <a:t>Les comptes FTP sont sécurisés</a:t>
            </a:r>
            <a:endParaRPr lang="fr-FR"/>
          </a:p>
        </p:txBody>
      </p:sp>
      <p:sp>
        <p:nvSpPr>
          <p:cNvPr id="721927" name="Text Box 7"/>
          <p:cNvSpPr txBox="1">
            <a:spLocks noChangeArrowheads="1"/>
          </p:cNvSpPr>
          <p:nvPr/>
        </p:nvSpPr>
        <p:spPr bwMode="auto">
          <a:xfrm>
            <a:off x="2297113" y="4130675"/>
            <a:ext cx="98425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algn="ctr" defTabSz="652463">
              <a:spcBef>
                <a:spcPct val="50000"/>
              </a:spcBef>
            </a:pPr>
            <a:r>
              <a:rPr lang="fr-FR" sz="800" b="1"/>
              <a:t>WAN « ADSL »</a:t>
            </a:r>
          </a:p>
        </p:txBody>
      </p:sp>
      <p:sp>
        <p:nvSpPr>
          <p:cNvPr id="721928" name="Arc 8"/>
          <p:cNvSpPr>
            <a:spLocks/>
          </p:cNvSpPr>
          <p:nvPr/>
        </p:nvSpPr>
        <p:spPr bwMode="auto">
          <a:xfrm rot="-1492635">
            <a:off x="3984625" y="3930650"/>
            <a:ext cx="979488" cy="146050"/>
          </a:xfrm>
          <a:custGeom>
            <a:avLst/>
            <a:gdLst>
              <a:gd name="G0" fmla="+- 2920 0 0"/>
              <a:gd name="G1" fmla="+- 21600 0 0"/>
              <a:gd name="G2" fmla="+- 21600 0 0"/>
              <a:gd name="T0" fmla="*/ 0 w 23961"/>
              <a:gd name="T1" fmla="*/ 198 h 21600"/>
              <a:gd name="T2" fmla="*/ 23961 w 23961"/>
              <a:gd name="T3" fmla="*/ 16717 h 21600"/>
              <a:gd name="T4" fmla="*/ 2920 w 2396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961" h="21600" fill="none" extrusionOk="0">
                <a:moveTo>
                  <a:pt x="0" y="198"/>
                </a:moveTo>
                <a:cubicBezTo>
                  <a:pt x="967" y="66"/>
                  <a:pt x="1943" y="-1"/>
                  <a:pt x="2920" y="0"/>
                </a:cubicBezTo>
                <a:cubicBezTo>
                  <a:pt x="12968" y="0"/>
                  <a:pt x="21689" y="6928"/>
                  <a:pt x="23960" y="16717"/>
                </a:cubicBezTo>
              </a:path>
              <a:path w="23961" h="21600" stroke="0" extrusionOk="0">
                <a:moveTo>
                  <a:pt x="0" y="198"/>
                </a:moveTo>
                <a:cubicBezTo>
                  <a:pt x="967" y="66"/>
                  <a:pt x="1943" y="-1"/>
                  <a:pt x="2920" y="0"/>
                </a:cubicBezTo>
                <a:cubicBezTo>
                  <a:pt x="12968" y="0"/>
                  <a:pt x="21689" y="6928"/>
                  <a:pt x="23960" y="16717"/>
                </a:cubicBezTo>
                <a:lnTo>
                  <a:pt x="2920" y="21600"/>
                </a:lnTo>
                <a:close/>
              </a:path>
            </a:pathLst>
          </a:custGeom>
          <a:noFill/>
          <a:ln w="19050">
            <a:solidFill>
              <a:schemeClr val="bg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721929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47" t="15771" r="12956"/>
          <a:stretch>
            <a:fillRect/>
          </a:stretch>
        </p:blipFill>
        <p:spPr bwMode="auto">
          <a:xfrm>
            <a:off x="4852988" y="3265488"/>
            <a:ext cx="1865312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1930" name="Text Box 10"/>
          <p:cNvSpPr txBox="1">
            <a:spLocks noChangeArrowheads="1"/>
          </p:cNvSpPr>
          <p:nvPr/>
        </p:nvSpPr>
        <p:spPr bwMode="auto">
          <a:xfrm rot="-1091867">
            <a:off x="4067175" y="3754438"/>
            <a:ext cx="8001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9436" tIns="29718" rIns="59436" bIns="29718"/>
          <a:lstStyle/>
          <a:p>
            <a:pPr algn="ctr"/>
            <a:r>
              <a:rPr lang="fr-FR" sz="900" b="1" dirty="0">
                <a:solidFill>
                  <a:schemeClr val="bg1">
                    <a:lumMod val="75000"/>
                  </a:schemeClr>
                </a:solidFill>
              </a:rPr>
              <a:t>Supervision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21931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5975350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1932" name="Picture 12" descr="blan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</p:spPr>
      </p:pic>
      <p:pic>
        <p:nvPicPr>
          <p:cNvPr id="721933" name="Picture 13" descr="blan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</p:spPr>
      </p:pic>
      <p:pic>
        <p:nvPicPr>
          <p:cNvPr id="721934" name="Picture 14" descr="blan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</p:spPr>
      </p:pic>
      <p:sp>
        <p:nvSpPr>
          <p:cNvPr id="721936" name="Line 16"/>
          <p:cNvSpPr>
            <a:spLocks noChangeShapeType="1"/>
          </p:cNvSpPr>
          <p:nvPr/>
        </p:nvSpPr>
        <p:spPr bwMode="auto">
          <a:xfrm flipH="1">
            <a:off x="2268538" y="4300538"/>
            <a:ext cx="946150" cy="1587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721938" name="Picture 18" descr="routeu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2205038"/>
            <a:ext cx="2778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1939" name="Text Box 19"/>
          <p:cNvSpPr txBox="1">
            <a:spLocks noChangeArrowheads="1"/>
          </p:cNvSpPr>
          <p:nvPr/>
        </p:nvSpPr>
        <p:spPr bwMode="auto">
          <a:xfrm rot="-24200643">
            <a:off x="4454525" y="3127375"/>
            <a:ext cx="387350" cy="139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44352" tIns="23063" rIns="44352" bIns="23063">
            <a:spAutoFit/>
          </a:bodyPr>
          <a:lstStyle/>
          <a:p>
            <a:pPr algn="ctr" defTabSz="652463"/>
            <a:r>
              <a:rPr lang="fr-FR" sz="600" b="1">
                <a:solidFill>
                  <a:srgbClr val="000000"/>
                </a:solidFill>
              </a:rPr>
              <a:t>IP</a:t>
            </a:r>
            <a:endParaRPr lang="fr-FR" sz="1300"/>
          </a:p>
        </p:txBody>
      </p:sp>
      <p:pic>
        <p:nvPicPr>
          <p:cNvPr id="721940" name="Picture 2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6500" y="1741488"/>
            <a:ext cx="438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1941" name="Picture 2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60" b="1697"/>
          <a:stretch>
            <a:fillRect/>
          </a:stretch>
        </p:blipFill>
        <p:spPr bwMode="auto">
          <a:xfrm>
            <a:off x="1187450" y="2144713"/>
            <a:ext cx="1690688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1942" name="Text Box 22"/>
          <p:cNvSpPr txBox="1">
            <a:spLocks noChangeArrowheads="1"/>
          </p:cNvSpPr>
          <p:nvPr/>
        </p:nvSpPr>
        <p:spPr bwMode="auto">
          <a:xfrm>
            <a:off x="1758950" y="1874838"/>
            <a:ext cx="119697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algn="ctr" defTabSz="652463">
              <a:spcBef>
                <a:spcPct val="50000"/>
              </a:spcBef>
            </a:pPr>
            <a:r>
              <a:rPr lang="fr-FR" sz="800" b="1"/>
              <a:t>WAN</a:t>
            </a:r>
            <a:br>
              <a:rPr lang="fr-FR" sz="800" b="1"/>
            </a:br>
            <a:r>
              <a:rPr lang="fr-FR" sz="800" b="1"/>
              <a:t>BACKUP « 3G »</a:t>
            </a:r>
          </a:p>
        </p:txBody>
      </p:sp>
      <p:sp>
        <p:nvSpPr>
          <p:cNvPr id="721943" name="Text Box 23"/>
          <p:cNvSpPr txBox="1">
            <a:spLocks noChangeArrowheads="1"/>
          </p:cNvSpPr>
          <p:nvPr/>
        </p:nvSpPr>
        <p:spPr bwMode="auto">
          <a:xfrm>
            <a:off x="1422400" y="2846388"/>
            <a:ext cx="12969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algn="ctr" defTabSz="652463">
              <a:spcBef>
                <a:spcPct val="50000"/>
              </a:spcBef>
            </a:pPr>
            <a:r>
              <a:rPr lang="fr-FR" sz="800" b="1"/>
              <a:t>KX WM-Box Energy</a:t>
            </a:r>
          </a:p>
        </p:txBody>
      </p:sp>
      <p:sp>
        <p:nvSpPr>
          <p:cNvPr id="721944" name="Rectangle 24"/>
          <p:cNvSpPr>
            <a:spLocks noChangeArrowheads="1"/>
          </p:cNvSpPr>
          <p:nvPr/>
        </p:nvSpPr>
        <p:spPr bwMode="auto">
          <a:xfrm>
            <a:off x="250825" y="1177925"/>
            <a:ext cx="3384550" cy="4794250"/>
          </a:xfrm>
          <a:prstGeom prst="rect">
            <a:avLst/>
          </a:prstGeom>
          <a:noFill/>
          <a:ln w="9525">
            <a:solidFill>
              <a:srgbClr val="669900"/>
            </a:solidFill>
            <a:prstDash val="dash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/>
              <a:t>   </a:t>
            </a:r>
          </a:p>
        </p:txBody>
      </p:sp>
      <p:pic>
        <p:nvPicPr>
          <p:cNvPr id="721946" name="Picture 2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2360613"/>
            <a:ext cx="638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1947" name="Line 27"/>
          <p:cNvSpPr>
            <a:spLocks noChangeShapeType="1"/>
          </p:cNvSpPr>
          <p:nvPr/>
        </p:nvSpPr>
        <p:spPr bwMode="auto">
          <a:xfrm flipV="1">
            <a:off x="2022475" y="3541713"/>
            <a:ext cx="0" cy="750887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21948" name="Line 28"/>
          <p:cNvSpPr>
            <a:spLocks noChangeShapeType="1"/>
          </p:cNvSpPr>
          <p:nvPr/>
        </p:nvSpPr>
        <p:spPr bwMode="auto">
          <a:xfrm flipV="1">
            <a:off x="1916113" y="5354638"/>
            <a:ext cx="0" cy="1651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21949" name="Text Box 29"/>
          <p:cNvSpPr txBox="1">
            <a:spLocks noChangeArrowheads="1"/>
          </p:cNvSpPr>
          <p:nvPr/>
        </p:nvSpPr>
        <p:spPr bwMode="auto">
          <a:xfrm>
            <a:off x="3621088" y="4638675"/>
            <a:ext cx="1906587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defTabSz="652463">
              <a:spcBef>
                <a:spcPct val="50000"/>
              </a:spcBef>
            </a:pPr>
            <a:r>
              <a:rPr lang="fr-FR" sz="800">
                <a:solidFill>
                  <a:srgbClr val="115691"/>
                </a:solidFill>
              </a:rPr>
              <a:t>Gestion de système de chaufferie :</a:t>
            </a:r>
          </a:p>
          <a:p>
            <a:pPr defTabSz="652463">
              <a:spcBef>
                <a:spcPct val="50000"/>
              </a:spcBef>
            </a:pPr>
            <a:r>
              <a:rPr lang="fr-FR" sz="800">
                <a:solidFill>
                  <a:srgbClr val="115691"/>
                </a:solidFill>
              </a:rPr>
              <a:t>- SNMP</a:t>
            </a:r>
          </a:p>
          <a:p>
            <a:pPr defTabSz="652463">
              <a:spcBef>
                <a:spcPct val="50000"/>
              </a:spcBef>
            </a:pPr>
            <a:r>
              <a:rPr lang="fr-FR" sz="800">
                <a:solidFill>
                  <a:srgbClr val="115691"/>
                </a:solidFill>
              </a:rPr>
              <a:t>- HTTP</a:t>
            </a:r>
          </a:p>
          <a:p>
            <a:pPr defTabSz="652463">
              <a:spcBef>
                <a:spcPct val="50000"/>
              </a:spcBef>
              <a:buFontTx/>
              <a:buChar char="-"/>
            </a:pPr>
            <a:r>
              <a:rPr lang="fr-FR" sz="800">
                <a:solidFill>
                  <a:srgbClr val="115691"/>
                </a:solidFill>
              </a:rPr>
              <a:t> XML</a:t>
            </a:r>
          </a:p>
          <a:p>
            <a:pPr defTabSz="652463">
              <a:spcBef>
                <a:spcPct val="50000"/>
              </a:spcBef>
              <a:buFontTx/>
              <a:buChar char="-"/>
            </a:pPr>
            <a:r>
              <a:rPr lang="fr-FR" sz="800">
                <a:solidFill>
                  <a:srgbClr val="115691"/>
                </a:solidFill>
              </a:rPr>
              <a:t> SMTP (e-mail)</a:t>
            </a:r>
          </a:p>
        </p:txBody>
      </p:sp>
      <p:pic>
        <p:nvPicPr>
          <p:cNvPr id="721950" name="Picture 3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28713" y="982663"/>
            <a:ext cx="1600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1951" name="Picture 3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5938" y="4792663"/>
            <a:ext cx="272415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1952" name="Picture 32"/>
          <p:cNvPicPr>
            <a:picLocks noChangeAspect="1" noChangeArrowheads="1"/>
          </p:cNvPicPr>
          <p:nvPr/>
        </p:nvPicPr>
        <p:blipFill>
          <a:blip r:embed="rId11" cstate="print"/>
          <a:srcRect t="865" r="66434"/>
          <a:stretch>
            <a:fillRect/>
          </a:stretch>
        </p:blipFill>
        <p:spPr bwMode="auto">
          <a:xfrm>
            <a:off x="350838" y="1466850"/>
            <a:ext cx="738187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1953" name="Picture 33" descr="Theatr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750" y="3951288"/>
            <a:ext cx="881063" cy="660400"/>
          </a:xfrm>
          <a:prstGeom prst="rect">
            <a:avLst/>
          </a:prstGeom>
          <a:noFill/>
        </p:spPr>
      </p:pic>
      <p:sp>
        <p:nvSpPr>
          <p:cNvPr id="721954" name="Text Box 34"/>
          <p:cNvSpPr txBox="1">
            <a:spLocks noChangeArrowheads="1"/>
          </p:cNvSpPr>
          <p:nvPr/>
        </p:nvSpPr>
        <p:spPr bwMode="auto">
          <a:xfrm>
            <a:off x="347663" y="1276350"/>
            <a:ext cx="77311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algn="ctr" defTabSz="652463">
              <a:spcBef>
                <a:spcPct val="50000"/>
              </a:spcBef>
            </a:pPr>
            <a:r>
              <a:rPr lang="fr-FR" sz="900" b="1">
                <a:solidFill>
                  <a:srgbClr val="115691"/>
                </a:solidFill>
              </a:rPr>
              <a:t>Immeuble</a:t>
            </a:r>
          </a:p>
        </p:txBody>
      </p:sp>
      <p:sp>
        <p:nvSpPr>
          <p:cNvPr id="721955" name="Text Box 35"/>
          <p:cNvSpPr txBox="1">
            <a:spLocks noChangeArrowheads="1"/>
          </p:cNvSpPr>
          <p:nvPr/>
        </p:nvSpPr>
        <p:spPr bwMode="auto">
          <a:xfrm>
            <a:off x="611188" y="3765550"/>
            <a:ext cx="77311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defTabSz="652463">
              <a:spcBef>
                <a:spcPct val="50000"/>
              </a:spcBef>
            </a:pPr>
            <a:r>
              <a:rPr lang="fr-FR" sz="900" b="1">
                <a:solidFill>
                  <a:srgbClr val="115691"/>
                </a:solidFill>
              </a:rPr>
              <a:t>Chaufferie</a:t>
            </a:r>
          </a:p>
        </p:txBody>
      </p:sp>
      <p:sp>
        <p:nvSpPr>
          <p:cNvPr id="721956" name="Line 36"/>
          <p:cNvSpPr>
            <a:spLocks noChangeShapeType="1"/>
          </p:cNvSpPr>
          <p:nvPr/>
        </p:nvSpPr>
        <p:spPr bwMode="auto">
          <a:xfrm flipH="1" flipV="1">
            <a:off x="2268538" y="3544888"/>
            <a:ext cx="0" cy="747712"/>
          </a:xfrm>
          <a:prstGeom prst="line">
            <a:avLst/>
          </a:prstGeom>
          <a:noFill/>
          <a:ln w="9525">
            <a:solidFill>
              <a:srgbClr val="66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21957" name="Line 37"/>
          <p:cNvSpPr>
            <a:spLocks noChangeShapeType="1"/>
          </p:cNvSpPr>
          <p:nvPr/>
        </p:nvSpPr>
        <p:spPr bwMode="auto">
          <a:xfrm>
            <a:off x="1422400" y="4286250"/>
            <a:ext cx="595313" cy="1588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21958" name="Rectangle 38"/>
          <p:cNvSpPr>
            <a:spLocks noChangeArrowheads="1"/>
          </p:cNvSpPr>
          <p:nvPr/>
        </p:nvSpPr>
        <p:spPr bwMode="auto">
          <a:xfrm rot="12758434" flipV="1">
            <a:off x="6873875" y="2379663"/>
            <a:ext cx="1084263" cy="69850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21959" name="Text Box 39"/>
          <p:cNvSpPr txBox="1">
            <a:spLocks noChangeArrowheads="1"/>
          </p:cNvSpPr>
          <p:nvPr/>
        </p:nvSpPr>
        <p:spPr bwMode="auto">
          <a:xfrm rot="2178588">
            <a:off x="7308850" y="2276475"/>
            <a:ext cx="387350" cy="139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44352" tIns="23063" rIns="44352" bIns="23063">
            <a:spAutoFit/>
          </a:bodyPr>
          <a:lstStyle/>
          <a:p>
            <a:pPr algn="ctr" defTabSz="652463"/>
            <a:r>
              <a:rPr lang="fr-FR" sz="600" b="1">
                <a:solidFill>
                  <a:srgbClr val="000000"/>
                </a:solidFill>
              </a:rPr>
              <a:t>IP</a:t>
            </a:r>
            <a:endParaRPr lang="fr-FR" sz="1300"/>
          </a:p>
        </p:txBody>
      </p:sp>
      <p:pic>
        <p:nvPicPr>
          <p:cNvPr id="721960" name="Picture 40" descr="routeu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37475" y="2584450"/>
            <a:ext cx="28416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961" name="Picture 41" descr="routeu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94500" y="2012950"/>
            <a:ext cx="2778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962" name="Picture 42" descr="SERVEU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54938" y="3571875"/>
            <a:ext cx="231775" cy="419100"/>
          </a:xfrm>
          <a:prstGeom prst="rect">
            <a:avLst/>
          </a:prstGeom>
          <a:noFill/>
        </p:spPr>
      </p:pic>
      <p:pic>
        <p:nvPicPr>
          <p:cNvPr id="721963" name="Picture 43" descr="SERVEU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54938" y="4075113"/>
            <a:ext cx="231775" cy="419100"/>
          </a:xfrm>
          <a:prstGeom prst="rect">
            <a:avLst/>
          </a:prstGeom>
          <a:noFill/>
        </p:spPr>
      </p:pic>
      <p:pic>
        <p:nvPicPr>
          <p:cNvPr id="721964" name="Picture 44" descr="SERVEU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54938" y="4579938"/>
            <a:ext cx="231775" cy="419100"/>
          </a:xfrm>
          <a:prstGeom prst="rect">
            <a:avLst/>
          </a:prstGeom>
          <a:noFill/>
        </p:spPr>
      </p:pic>
      <p:sp>
        <p:nvSpPr>
          <p:cNvPr id="721965" name="Text Box 45"/>
          <p:cNvSpPr txBox="1">
            <a:spLocks noChangeArrowheads="1"/>
          </p:cNvSpPr>
          <p:nvPr/>
        </p:nvSpPr>
        <p:spPr bwMode="auto">
          <a:xfrm>
            <a:off x="7094538" y="3644900"/>
            <a:ext cx="6445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485" tIns="31242" rIns="62485" bIns="31242"/>
          <a:lstStyle/>
          <a:p>
            <a:pPr algn="ctr" defTabSz="652463"/>
            <a:r>
              <a:rPr lang="fr-FR" sz="700" b="1">
                <a:solidFill>
                  <a:srgbClr val="11568C"/>
                </a:solidFill>
              </a:rPr>
              <a:t>Serveurs </a:t>
            </a:r>
          </a:p>
          <a:p>
            <a:pPr algn="ctr" defTabSz="652463"/>
            <a:r>
              <a:rPr lang="fr-FR" sz="700" b="1">
                <a:solidFill>
                  <a:srgbClr val="11568C"/>
                </a:solidFill>
              </a:rPr>
              <a:t>FTP</a:t>
            </a:r>
          </a:p>
          <a:p>
            <a:pPr defTabSz="652463"/>
            <a:endParaRPr lang="fr-FR" sz="700"/>
          </a:p>
        </p:txBody>
      </p:sp>
      <p:sp>
        <p:nvSpPr>
          <p:cNvPr id="721966" name="Text Box 46"/>
          <p:cNvSpPr txBox="1">
            <a:spLocks noChangeArrowheads="1"/>
          </p:cNvSpPr>
          <p:nvPr/>
        </p:nvSpPr>
        <p:spPr bwMode="auto">
          <a:xfrm>
            <a:off x="7099300" y="4149725"/>
            <a:ext cx="6445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485" tIns="31242" rIns="62485" bIns="31242"/>
          <a:lstStyle/>
          <a:p>
            <a:pPr algn="ctr" defTabSz="652463"/>
            <a:r>
              <a:rPr lang="fr-FR" sz="700" b="1">
                <a:solidFill>
                  <a:srgbClr val="11568C"/>
                </a:solidFill>
              </a:rPr>
              <a:t>Serveurs </a:t>
            </a:r>
          </a:p>
          <a:p>
            <a:pPr algn="ctr" defTabSz="652463"/>
            <a:r>
              <a:rPr lang="fr-FR" sz="700" b="1">
                <a:solidFill>
                  <a:srgbClr val="11568C"/>
                </a:solidFill>
              </a:rPr>
              <a:t>HTTP</a:t>
            </a:r>
          </a:p>
          <a:p>
            <a:pPr defTabSz="652463"/>
            <a:endParaRPr lang="fr-FR" sz="700"/>
          </a:p>
        </p:txBody>
      </p:sp>
      <p:sp>
        <p:nvSpPr>
          <p:cNvPr id="721967" name="Text Box 47"/>
          <p:cNvSpPr txBox="1">
            <a:spLocks noChangeArrowheads="1"/>
          </p:cNvSpPr>
          <p:nvPr/>
        </p:nvSpPr>
        <p:spPr bwMode="auto">
          <a:xfrm>
            <a:off x="7077075" y="4651375"/>
            <a:ext cx="6445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485" tIns="31242" rIns="62485" bIns="31242"/>
          <a:lstStyle/>
          <a:p>
            <a:pPr algn="ctr" defTabSz="652463"/>
            <a:r>
              <a:rPr lang="fr-FR" sz="700" b="1">
                <a:solidFill>
                  <a:srgbClr val="11568C"/>
                </a:solidFill>
              </a:rPr>
              <a:t>Serveurs </a:t>
            </a:r>
          </a:p>
          <a:p>
            <a:pPr algn="ctr" defTabSz="652463"/>
            <a:r>
              <a:rPr lang="fr-FR" sz="700" b="1">
                <a:solidFill>
                  <a:srgbClr val="11568C"/>
                </a:solidFill>
              </a:rPr>
              <a:t>SMTP</a:t>
            </a:r>
          </a:p>
          <a:p>
            <a:pPr defTabSz="652463"/>
            <a:endParaRPr lang="fr-FR" sz="700"/>
          </a:p>
        </p:txBody>
      </p:sp>
      <p:pic>
        <p:nvPicPr>
          <p:cNvPr id="721968" name="Picture 48" descr="SERVEU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31125" y="5159375"/>
            <a:ext cx="231775" cy="419100"/>
          </a:xfrm>
          <a:prstGeom prst="rect">
            <a:avLst/>
          </a:prstGeom>
          <a:noFill/>
        </p:spPr>
      </p:pic>
      <p:sp>
        <p:nvSpPr>
          <p:cNvPr id="721969" name="Text Box 49"/>
          <p:cNvSpPr txBox="1">
            <a:spLocks noChangeArrowheads="1"/>
          </p:cNvSpPr>
          <p:nvPr/>
        </p:nvSpPr>
        <p:spPr bwMode="auto">
          <a:xfrm>
            <a:off x="7092950" y="5229225"/>
            <a:ext cx="6445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485" tIns="31242" rIns="62485" bIns="31242"/>
          <a:lstStyle/>
          <a:p>
            <a:pPr algn="ctr" defTabSz="652463"/>
            <a:r>
              <a:rPr lang="fr-FR" sz="700" b="1">
                <a:solidFill>
                  <a:srgbClr val="11568C"/>
                </a:solidFill>
              </a:rPr>
              <a:t>Serveurs </a:t>
            </a:r>
          </a:p>
          <a:p>
            <a:pPr algn="ctr" defTabSz="652463"/>
            <a:r>
              <a:rPr lang="fr-FR" sz="700" b="1">
                <a:solidFill>
                  <a:srgbClr val="11568C"/>
                </a:solidFill>
              </a:rPr>
              <a:t>Socket</a:t>
            </a:r>
          </a:p>
          <a:p>
            <a:pPr defTabSz="652463"/>
            <a:endParaRPr lang="fr-FR" sz="700"/>
          </a:p>
        </p:txBody>
      </p:sp>
      <p:sp>
        <p:nvSpPr>
          <p:cNvPr id="721970" name="Line 50"/>
          <p:cNvSpPr>
            <a:spLocks noChangeShapeType="1"/>
          </p:cNvSpPr>
          <p:nvPr/>
        </p:nvSpPr>
        <p:spPr bwMode="auto">
          <a:xfrm flipV="1">
            <a:off x="7859713" y="2662238"/>
            <a:ext cx="25400" cy="3052762"/>
          </a:xfrm>
          <a:prstGeom prst="line">
            <a:avLst/>
          </a:prstGeom>
          <a:noFill/>
          <a:ln w="12700">
            <a:solidFill>
              <a:srgbClr val="00CC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21971" name="Text Box 51"/>
          <p:cNvSpPr txBox="1">
            <a:spLocks noChangeArrowheads="1"/>
          </p:cNvSpPr>
          <p:nvPr/>
        </p:nvSpPr>
        <p:spPr bwMode="auto">
          <a:xfrm>
            <a:off x="5334000" y="1795463"/>
            <a:ext cx="1512888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485" tIns="31242" rIns="62485" bIns="31242"/>
          <a:lstStyle/>
          <a:p>
            <a:pPr algn="ctr" defTabSz="652463"/>
            <a:r>
              <a:rPr lang="fr-FR" sz="1400" b="1">
                <a:solidFill>
                  <a:schemeClr val="bg1"/>
                </a:solidFill>
              </a:rPr>
              <a:t>INTERNET</a:t>
            </a:r>
          </a:p>
          <a:p>
            <a:pPr defTabSz="652463"/>
            <a:endParaRPr lang="fr-FR" sz="1400" b="1"/>
          </a:p>
        </p:txBody>
      </p:sp>
      <p:pic>
        <p:nvPicPr>
          <p:cNvPr id="721972" name="Picture 5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4813" y="252413"/>
            <a:ext cx="6715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1973" name="Picture 5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11863" y="3213100"/>
            <a:ext cx="40957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1974" name="Picture 5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05725" y="3695700"/>
            <a:ext cx="29051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1975" name="Picture 5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02550" y="4173538"/>
            <a:ext cx="290513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1976" name="Picture 5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02550" y="4678363"/>
            <a:ext cx="290513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1977" name="Picture 5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77150" y="5276850"/>
            <a:ext cx="29051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1978" name="Picture 5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172450" y="4437063"/>
            <a:ext cx="40957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1980" name="Picture 6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203575" y="1484313"/>
            <a:ext cx="3048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21981" name="Picture 6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900363" y="1493838"/>
            <a:ext cx="269875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21985" name="Picture 65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243263" y="1855788"/>
            <a:ext cx="28575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1986" name="Picture 66" descr="log_orange_41x41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916238" y="1844675"/>
            <a:ext cx="298450" cy="298450"/>
          </a:xfrm>
          <a:prstGeom prst="rect">
            <a:avLst/>
          </a:prstGeom>
          <a:noFill/>
        </p:spPr>
      </p:pic>
      <p:pic>
        <p:nvPicPr>
          <p:cNvPr id="721935" name="Picture 15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84525" y="373380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1987" name="Picture 67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80" t="-882" r="10428"/>
          <a:stretch>
            <a:fillRect/>
          </a:stretch>
        </p:blipFill>
        <p:spPr bwMode="auto">
          <a:xfrm>
            <a:off x="2495550" y="2260600"/>
            <a:ext cx="522288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" name="Espace réservé du numéro de diapositive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69A5-F5A3-45C9-A5A8-96B18AC90562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817154" name="Picture 2" descr="Numericable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868144" y="1196752"/>
            <a:ext cx="2736304" cy="4308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090" name="Picture 5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82" t="5618" r="7954" b="10112"/>
          <a:stretch>
            <a:fillRect/>
          </a:stretch>
        </p:blipFill>
        <p:spPr bwMode="auto">
          <a:xfrm>
            <a:off x="209550" y="5522913"/>
            <a:ext cx="7239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3091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7925" y="5608638"/>
            <a:ext cx="63182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3092" name="Picture 20"/>
          <p:cNvPicPr>
            <a:picLocks noChangeAspect="1" noChangeArrowheads="1"/>
          </p:cNvPicPr>
          <p:nvPr/>
        </p:nvPicPr>
        <p:blipFill>
          <a:blip r:embed="rId4" cstate="print"/>
          <a:srcRect l="24577" r="28612" b="1166"/>
          <a:stretch>
            <a:fillRect/>
          </a:stretch>
        </p:blipFill>
        <p:spPr bwMode="auto">
          <a:xfrm>
            <a:off x="3208338" y="5686425"/>
            <a:ext cx="5921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916832"/>
            <a:ext cx="3317906" cy="210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3429000"/>
            <a:ext cx="3104177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3087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188640"/>
            <a:ext cx="826666" cy="79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5DD1-A794-455C-A346-110E97FEA750}" type="slidenum">
              <a:rPr lang="fr-FR" smtClean="0"/>
              <a:pPr/>
              <a:t>29</a:t>
            </a:fld>
            <a:endParaRPr lang="fr-FR"/>
          </a:p>
        </p:txBody>
      </p:sp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5669529"/>
            <a:ext cx="1224136" cy="4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715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1025936"/>
            <a:ext cx="4561392" cy="24750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1196752"/>
            <a:ext cx="1198563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3730" name="Rectangle 2"/>
          <p:cNvSpPr>
            <a:spLocks noChangeArrowheads="1"/>
          </p:cNvSpPr>
          <p:nvPr/>
        </p:nvSpPr>
        <p:spPr bwMode="auto">
          <a:xfrm>
            <a:off x="0" y="335699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713733" name="Picture 6" descr="Routeur_Easy_Backup_Pro_Avan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9388" y="3598292"/>
            <a:ext cx="111125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3734" name="Text Box 7"/>
          <p:cNvSpPr txBox="1">
            <a:spLocks noChangeArrowheads="1"/>
          </p:cNvSpPr>
          <p:nvPr/>
        </p:nvSpPr>
        <p:spPr bwMode="auto">
          <a:xfrm>
            <a:off x="3504029" y="5431855"/>
            <a:ext cx="20040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dirty="0" err="1"/>
              <a:t>Kx</a:t>
            </a:r>
            <a:r>
              <a:rPr lang="en-GB" sz="1200" b="1" dirty="0"/>
              <a:t> Easy Backup PRO </a:t>
            </a:r>
            <a:r>
              <a:rPr lang="en-GB" sz="1200" b="1" dirty="0" smtClean="0"/>
              <a:t>3G</a:t>
            </a:r>
            <a:endParaRPr lang="fr-FR" sz="1200" b="1" dirty="0">
              <a:solidFill>
                <a:srgbClr val="00CC00"/>
              </a:solidFill>
            </a:endParaRPr>
          </a:p>
        </p:txBody>
      </p:sp>
      <p:pic>
        <p:nvPicPr>
          <p:cNvPr id="713735" name="Picture 8" descr="Routeur_Easy_backup_pro cop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9663" y="3618930"/>
            <a:ext cx="1171575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3736" name="Text Box 9"/>
          <p:cNvSpPr txBox="1">
            <a:spLocks noChangeArrowheads="1"/>
          </p:cNvSpPr>
          <p:nvPr/>
        </p:nvSpPr>
        <p:spPr bwMode="auto">
          <a:xfrm>
            <a:off x="440333" y="5460430"/>
            <a:ext cx="24034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dirty="0" err="1"/>
              <a:t>Kx</a:t>
            </a:r>
            <a:r>
              <a:rPr lang="en-GB" sz="1200" b="1" dirty="0"/>
              <a:t> Easy Backup PRO 3G Wi-Fi</a:t>
            </a:r>
            <a:endParaRPr lang="fr-FR" sz="1200" b="1" dirty="0"/>
          </a:p>
        </p:txBody>
      </p:sp>
      <p:pic>
        <p:nvPicPr>
          <p:cNvPr id="713737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20">
            <a:off x="7392988" y="3550667"/>
            <a:ext cx="438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3738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6713" y="3736405"/>
            <a:ext cx="1038225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3739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58100" y="4272980"/>
            <a:ext cx="638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3741" name="Text Box 14"/>
          <p:cNvSpPr txBox="1">
            <a:spLocks noChangeArrowheads="1"/>
          </p:cNvSpPr>
          <p:nvPr/>
        </p:nvSpPr>
        <p:spPr bwMode="auto">
          <a:xfrm>
            <a:off x="6227763" y="5422330"/>
            <a:ext cx="23551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dirty="0" err="1"/>
              <a:t>Kx</a:t>
            </a:r>
            <a:r>
              <a:rPr lang="en-GB" sz="1200" b="1" dirty="0"/>
              <a:t> WM BOX Energy 868 </a:t>
            </a:r>
            <a:r>
              <a:rPr lang="en-GB" sz="1200" b="1" dirty="0" smtClean="0"/>
              <a:t>MHz*</a:t>
            </a:r>
            <a:endParaRPr lang="fr-FR" sz="1200" b="1" dirty="0"/>
          </a:p>
        </p:txBody>
      </p:sp>
      <p:sp>
        <p:nvSpPr>
          <p:cNvPr id="713742" name="Rectangle 18"/>
          <p:cNvSpPr>
            <a:spLocks noChangeArrowheads="1"/>
          </p:cNvSpPr>
          <p:nvPr/>
        </p:nvSpPr>
        <p:spPr bwMode="auto">
          <a:xfrm>
            <a:off x="4355976" y="280988"/>
            <a:ext cx="2520280" cy="457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UNE GAMME COMPLETE 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DE ROUTEURS CELLULAIRES</a:t>
            </a:r>
            <a:endParaRPr lang="fr-FR" dirty="0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713747" name="Picture 2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5F7EA"/>
              </a:clrFrom>
              <a:clrTo>
                <a:srgbClr val="F5F7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877272"/>
            <a:ext cx="327670" cy="32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3748" name="Text Box 24"/>
          <p:cNvSpPr txBox="1">
            <a:spLocks noChangeArrowheads="1"/>
          </p:cNvSpPr>
          <p:nvPr/>
        </p:nvSpPr>
        <p:spPr bwMode="auto">
          <a:xfrm>
            <a:off x="646286" y="5921326"/>
            <a:ext cx="1293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00" dirty="0"/>
              <a:t>* Rail DIN en option</a:t>
            </a:r>
          </a:p>
        </p:txBody>
      </p:sp>
      <p:pic>
        <p:nvPicPr>
          <p:cNvPr id="713763" name="Picture 3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80" t="-882" r="10428"/>
          <a:stretch>
            <a:fillRect/>
          </a:stretch>
        </p:blipFill>
        <p:spPr bwMode="auto">
          <a:xfrm>
            <a:off x="6732588" y="3838005"/>
            <a:ext cx="522287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3764" name="Picture 3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80" t="-882" r="10428"/>
          <a:stretch>
            <a:fillRect/>
          </a:stretch>
        </p:blipFill>
        <p:spPr bwMode="auto">
          <a:xfrm>
            <a:off x="4643438" y="3838005"/>
            <a:ext cx="522287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3765" name="Picture 3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80" t="-882" r="10428"/>
          <a:stretch>
            <a:fillRect/>
          </a:stretch>
        </p:blipFill>
        <p:spPr bwMode="auto">
          <a:xfrm>
            <a:off x="1835150" y="3838005"/>
            <a:ext cx="522288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3766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1640" y="4294907"/>
            <a:ext cx="279698" cy="27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1794" y="1210587"/>
            <a:ext cx="1198563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4431" y="1164054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3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665" t="2025" r="17825"/>
          <a:stretch>
            <a:fillRect/>
          </a:stretch>
        </p:blipFill>
        <p:spPr bwMode="auto">
          <a:xfrm>
            <a:off x="6490344" y="1380449"/>
            <a:ext cx="503238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1115616" y="3082354"/>
            <a:ext cx="72008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LM2G</a:t>
            </a:r>
            <a:endParaRPr lang="en-GB" dirty="0">
              <a:solidFill>
                <a:srgbClr val="C00000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48" name="Picture 22" descr="Kx-GPRS-Serial-Etherne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1917452"/>
            <a:ext cx="1947863" cy="1079500"/>
          </a:xfrm>
          <a:prstGeom prst="rect">
            <a:avLst/>
          </a:prstGeom>
          <a:noFill/>
        </p:spPr>
      </p:pic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4644008" y="3068960"/>
            <a:ext cx="11705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dirty="0" smtClean="0">
                <a:solidFill>
                  <a:srgbClr val="00CC00"/>
                </a:solidFill>
              </a:rPr>
              <a:t>LM3G / LM4G</a:t>
            </a:r>
            <a:endParaRPr lang="fr-FR" sz="1200" b="1" dirty="0">
              <a:solidFill>
                <a:srgbClr val="00CC00"/>
              </a:solidFill>
            </a:endParaRPr>
          </a:p>
        </p:txBody>
      </p:sp>
      <p:pic>
        <p:nvPicPr>
          <p:cNvPr id="51" name="Picture 3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80" t="-882" r="10428"/>
          <a:stretch>
            <a:fillRect/>
          </a:stretch>
        </p:blipFill>
        <p:spPr bwMode="auto">
          <a:xfrm>
            <a:off x="4427984" y="1340768"/>
            <a:ext cx="643848" cy="50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Ellipse 53"/>
          <p:cNvSpPr/>
          <p:nvPr/>
        </p:nvSpPr>
        <p:spPr>
          <a:xfrm>
            <a:off x="2483768" y="1412776"/>
            <a:ext cx="1080120" cy="1066285"/>
          </a:xfrm>
          <a:prstGeom prst="ellipse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La Série</a:t>
            </a:r>
            <a:r>
              <a:rPr lang="fr-FR" sz="1400" dirty="0" smtClean="0"/>
              <a:t> LM 2.3.4G</a:t>
            </a:r>
            <a:endParaRPr lang="fr-FR" sz="1400" dirty="0"/>
          </a:p>
        </p:txBody>
      </p:sp>
      <p:sp>
        <p:nvSpPr>
          <p:cNvPr id="52" name="Ellipse 51"/>
          <p:cNvSpPr/>
          <p:nvPr/>
        </p:nvSpPr>
        <p:spPr>
          <a:xfrm>
            <a:off x="3275856" y="1196752"/>
            <a:ext cx="792088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r-FR" sz="1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SMS</a:t>
            </a:r>
            <a:endParaRPr lang="fr-FR" sz="1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2" name="Espace réservé du numéro de diapositive 31"/>
          <p:cNvSpPr>
            <a:spLocks noGrp="1"/>
          </p:cNvSpPr>
          <p:nvPr>
            <p:ph type="sldNum" sz="quarter" idx="11"/>
          </p:nvPr>
        </p:nvSpPr>
        <p:spPr>
          <a:xfrm>
            <a:off x="6804248" y="6381328"/>
            <a:ext cx="1856531" cy="333375"/>
          </a:xfrm>
        </p:spPr>
        <p:txBody>
          <a:bodyPr/>
          <a:lstStyle/>
          <a:p>
            <a:fld id="{EDA99167-885C-41CD-BD3B-2F402F271274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34" name="Picture 41" descr="ANd9GcSYGNs14UFiW-SX9tN4RN8_UVriwDYlxypmMGiisQTChs_uRZPyNA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2060848"/>
            <a:ext cx="447675" cy="447675"/>
          </a:xfrm>
          <a:prstGeom prst="rect">
            <a:avLst/>
          </a:prstGeom>
          <a:noFill/>
        </p:spPr>
      </p:pic>
      <p:pic>
        <p:nvPicPr>
          <p:cNvPr id="35" name="Picture 41" descr="ANd9GcSYGNs14UFiW-SX9tN4RN8_UVriwDYlxypmMGiisQTChs_uRZPyNA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4221088"/>
            <a:ext cx="447675" cy="447675"/>
          </a:xfrm>
          <a:prstGeom prst="rect">
            <a:avLst/>
          </a:prstGeom>
          <a:noFill/>
        </p:spPr>
      </p:pic>
      <p:pic>
        <p:nvPicPr>
          <p:cNvPr id="36" name="Picture 2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1196752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41" descr="ANd9GcSYGNs14UFiW-SX9tN4RN8_UVriwDYlxypmMGiisQTChs_uRZPyNA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2060848"/>
            <a:ext cx="447675" cy="447675"/>
          </a:xfrm>
          <a:prstGeom prst="rect">
            <a:avLst/>
          </a:prstGeom>
          <a:noFill/>
        </p:spPr>
      </p:pic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6660232" y="3068960"/>
            <a:ext cx="13147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dirty="0" smtClean="0">
                <a:solidFill>
                  <a:srgbClr val="0070C0"/>
                </a:solidFill>
              </a:rPr>
              <a:t>KXPRO 3G </a:t>
            </a:r>
            <a:r>
              <a:rPr lang="en-GB" sz="1200" b="1" dirty="0" smtClean="0">
                <a:solidFill>
                  <a:srgbClr val="0070C0"/>
                </a:solidFill>
              </a:rPr>
              <a:t>/ </a:t>
            </a:r>
            <a:r>
              <a:rPr lang="en-GB" sz="1200" b="1" dirty="0" smtClean="0">
                <a:solidFill>
                  <a:srgbClr val="0070C0"/>
                </a:solidFill>
              </a:rPr>
              <a:t>4G</a:t>
            </a:r>
            <a:endParaRPr lang="fr-FR" sz="1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ChangeArrowheads="1"/>
          </p:cNvSpPr>
          <p:nvPr/>
        </p:nvSpPr>
        <p:spPr bwMode="auto">
          <a:xfrm>
            <a:off x="0" y="8186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4755" name="Rectangle 3"/>
          <p:cNvSpPr>
            <a:spLocks noChangeArrowheads="1"/>
          </p:cNvSpPr>
          <p:nvPr/>
        </p:nvSpPr>
        <p:spPr bwMode="auto">
          <a:xfrm>
            <a:off x="179388" y="1948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4756" name="Rectangle 4"/>
          <p:cNvSpPr>
            <a:spLocks noChangeArrowheads="1"/>
          </p:cNvSpPr>
          <p:nvPr/>
        </p:nvSpPr>
        <p:spPr bwMode="auto">
          <a:xfrm>
            <a:off x="3238500" y="2922463"/>
            <a:ext cx="2447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GB" sz="1200" b="1">
                <a:solidFill>
                  <a:schemeClr val="tx2">
                    <a:lumMod val="60000"/>
                    <a:lumOff val="40000"/>
                  </a:schemeClr>
                </a:solidFill>
                <a:ea typeface="Times New Roman" pitchFamily="18" charset="0"/>
                <a:cs typeface="Arial" charset="0"/>
              </a:rPr>
              <a:t>Kx GPRS Commerce Pro 2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714757" name="Rectangle 5"/>
          <p:cNvSpPr>
            <a:spLocks noChangeArrowheads="1"/>
          </p:cNvSpPr>
          <p:nvPr/>
        </p:nvSpPr>
        <p:spPr bwMode="auto">
          <a:xfrm>
            <a:off x="6156325" y="2938338"/>
            <a:ext cx="2171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GB" sz="1200" b="1">
                <a:solidFill>
                  <a:schemeClr val="tx2">
                    <a:lumMod val="60000"/>
                    <a:lumOff val="40000"/>
                  </a:schemeClr>
                </a:solidFill>
                <a:ea typeface="Times New Roman" pitchFamily="18" charset="0"/>
                <a:cs typeface="Arial" charset="0"/>
              </a:rPr>
              <a:t>Kx GPRS Commerce Plus 2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714762" name="Rectangle 10"/>
          <p:cNvSpPr>
            <a:spLocks noChangeArrowheads="1"/>
          </p:cNvSpPr>
          <p:nvPr/>
        </p:nvSpPr>
        <p:spPr bwMode="auto">
          <a:xfrm>
            <a:off x="1031875" y="5372100"/>
            <a:ext cx="1435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GB" sz="1200" b="1">
                <a:solidFill>
                  <a:schemeClr val="tx2">
                    <a:lumMod val="60000"/>
                    <a:lumOff val="40000"/>
                  </a:schemeClr>
                </a:solidFill>
                <a:ea typeface="Times New Roman" pitchFamily="18" charset="0"/>
                <a:cs typeface="Arial" charset="0"/>
              </a:rPr>
              <a:t>Les modems 56K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ea typeface="Times New Roman" pitchFamily="18" charset="0"/>
              <a:cs typeface="Arial" charset="0"/>
            </a:endParaRPr>
          </a:p>
        </p:txBody>
      </p:sp>
      <p:grpSp>
        <p:nvGrpSpPr>
          <p:cNvPr id="714763" name="Group 11"/>
          <p:cNvGrpSpPr>
            <a:grpSpLocks/>
          </p:cNvGrpSpPr>
          <p:nvPr/>
        </p:nvGrpSpPr>
        <p:grpSpPr bwMode="auto">
          <a:xfrm>
            <a:off x="896938" y="4076700"/>
            <a:ext cx="1946275" cy="1077913"/>
            <a:chOff x="2109" y="3113"/>
            <a:chExt cx="1226" cy="679"/>
          </a:xfrm>
        </p:grpSpPr>
        <p:pic>
          <p:nvPicPr>
            <p:cNvPr id="714764" name="Picture 12" descr="Kx Internet Fax Pr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09" y="3113"/>
              <a:ext cx="475" cy="670"/>
            </a:xfrm>
            <a:prstGeom prst="rect">
              <a:avLst/>
            </a:prstGeom>
            <a:noFill/>
          </p:spPr>
        </p:pic>
        <p:pic>
          <p:nvPicPr>
            <p:cNvPr id="714765" name="Picture 13" descr="KxECO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53" y="3175"/>
              <a:ext cx="882" cy="617"/>
            </a:xfrm>
            <a:prstGeom prst="rect">
              <a:avLst/>
            </a:prstGeom>
            <a:noFill/>
          </p:spPr>
        </p:pic>
      </p:grpSp>
      <p:pic>
        <p:nvPicPr>
          <p:cNvPr id="714766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4149725"/>
            <a:ext cx="11112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4767" name="Rectangle 15"/>
          <p:cNvSpPr>
            <a:spLocks noChangeArrowheads="1"/>
          </p:cNvSpPr>
          <p:nvPr/>
        </p:nvSpPr>
        <p:spPr bwMode="auto">
          <a:xfrm>
            <a:off x="3635375" y="5386388"/>
            <a:ext cx="2039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GB" sz="1200" b="1">
                <a:solidFill>
                  <a:schemeClr val="tx2">
                    <a:lumMod val="60000"/>
                    <a:lumOff val="40000"/>
                  </a:schemeClr>
                </a:solidFill>
                <a:ea typeface="Times New Roman" pitchFamily="18" charset="0"/>
                <a:cs typeface="Arial" charset="0"/>
              </a:rPr>
              <a:t>Kx Serial Web Controller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714768" name="Rectangle 16"/>
          <p:cNvSpPr>
            <a:spLocks noChangeArrowheads="1"/>
          </p:cNvSpPr>
          <p:nvPr/>
        </p:nvSpPr>
        <p:spPr bwMode="auto">
          <a:xfrm>
            <a:off x="4355976" y="260350"/>
            <a:ext cx="2376264" cy="457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LES MODEMS CELLULAIRES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 ET ANALOGIQUES</a:t>
            </a:r>
          </a:p>
        </p:txBody>
      </p:sp>
      <p:pic>
        <p:nvPicPr>
          <p:cNvPr id="714769" name="Picture 1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5F7EA"/>
              </a:clrFrom>
              <a:clrTo>
                <a:srgbClr val="F5F7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517232"/>
            <a:ext cx="687388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4770" name="Text Box 18"/>
          <p:cNvSpPr txBox="1">
            <a:spLocks noChangeArrowheads="1"/>
          </p:cNvSpPr>
          <p:nvPr/>
        </p:nvSpPr>
        <p:spPr bwMode="auto">
          <a:xfrm>
            <a:off x="6319838" y="5386388"/>
            <a:ext cx="1804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chemeClr val="tx2">
                    <a:lumMod val="60000"/>
                    <a:lumOff val="40000"/>
                  </a:schemeClr>
                </a:solidFill>
              </a:rPr>
              <a:t>KX/3G ADSL2+ Router</a:t>
            </a:r>
          </a:p>
        </p:txBody>
      </p:sp>
      <p:pic>
        <p:nvPicPr>
          <p:cNvPr id="714771" name="Picture 19" descr="image00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8750" y="3978275"/>
            <a:ext cx="17351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4778" name="Picture 2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69063" y="3554413"/>
            <a:ext cx="7969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395536" y="2924944"/>
            <a:ext cx="230378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GB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ea typeface="Times New Roman" pitchFamily="18" charset="0"/>
                <a:cs typeface="Arial" charset="0"/>
              </a:rPr>
              <a:t>Kx</a:t>
            </a:r>
            <a:r>
              <a:rPr lang="en-GB" sz="1200" b="1" dirty="0">
                <a:solidFill>
                  <a:schemeClr val="tx2">
                    <a:lumMod val="60000"/>
                    <a:lumOff val="40000"/>
                  </a:schemeClr>
                </a:solidFill>
                <a:ea typeface="Times New Roman" pitchFamily="18" charset="0"/>
                <a:cs typeface="Arial" charset="0"/>
              </a:rPr>
              <a:t> GPRS Serial </a:t>
            </a: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Times New Roman" pitchFamily="18" charset="0"/>
                <a:cs typeface="Arial" charset="0"/>
              </a:rPr>
              <a:t>Ethernet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27" name="Picture 22" descr="Kx-GPRS-Serial-Ethernet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700808"/>
            <a:ext cx="1947863" cy="1079500"/>
          </a:xfrm>
          <a:prstGeom prst="rect">
            <a:avLst/>
          </a:prstGeom>
          <a:noFill/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1920" y="1896963"/>
            <a:ext cx="14668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0" y="1896963"/>
            <a:ext cx="11144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Espace réservé du numéro de diapositive 21"/>
          <p:cNvSpPr>
            <a:spLocks noGrp="1"/>
          </p:cNvSpPr>
          <p:nvPr>
            <p:ph type="sldNum" sz="quarter" idx="11"/>
          </p:nvPr>
        </p:nvSpPr>
        <p:spPr>
          <a:xfrm>
            <a:off x="7236296" y="6381328"/>
            <a:ext cx="1424483" cy="333375"/>
          </a:xfrm>
        </p:spPr>
        <p:txBody>
          <a:bodyPr/>
          <a:lstStyle/>
          <a:p>
            <a:fld id="{EDA99167-885C-41CD-BD3B-2F402F271274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769025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3928" y="1268760"/>
            <a:ext cx="1149599" cy="223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60232" y="1268760"/>
            <a:ext cx="1149599" cy="223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1268760"/>
            <a:ext cx="1149599" cy="223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4" name="Rectangle 4"/>
          <p:cNvSpPr>
            <a:spLocks noChangeArrowheads="1"/>
          </p:cNvSpPr>
          <p:nvPr/>
        </p:nvSpPr>
        <p:spPr bwMode="auto">
          <a:xfrm>
            <a:off x="4427984" y="350838"/>
            <a:ext cx="1944216" cy="2746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LES ANTENNES KORTEX</a:t>
            </a:r>
          </a:p>
        </p:txBody>
      </p:sp>
      <p:pic>
        <p:nvPicPr>
          <p:cNvPr id="71680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7EA"/>
              </a:clrFrom>
              <a:clrTo>
                <a:srgbClr val="F5F7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5445224"/>
            <a:ext cx="687388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806" name="Text Box 6"/>
          <p:cNvSpPr txBox="1">
            <a:spLocks noChangeArrowheads="1"/>
          </p:cNvSpPr>
          <p:nvPr/>
        </p:nvSpPr>
        <p:spPr bwMode="auto">
          <a:xfrm>
            <a:off x="684213" y="1268413"/>
            <a:ext cx="79200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KORTEX PSI préconise l'utilisation d’antennes déportées  en cas de mauvaise couverture, de mauvaise réception ou de fluctuations et d'instabilité du réseau GPRS/EDGE/3G/4G sur le lieu d'installation, ces antennes permettent d'aller chercher un meilleur signal.</a:t>
            </a:r>
          </a:p>
        </p:txBody>
      </p:sp>
      <p:sp>
        <p:nvSpPr>
          <p:cNvPr id="716807" name="Text Box 7"/>
          <p:cNvSpPr txBox="1">
            <a:spLocks noChangeArrowheads="1"/>
          </p:cNvSpPr>
          <p:nvPr/>
        </p:nvSpPr>
        <p:spPr bwMode="auto">
          <a:xfrm>
            <a:off x="1052513" y="5684937"/>
            <a:ext cx="2917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000">
                <a:solidFill>
                  <a:schemeClr val="tx2">
                    <a:lumMod val="60000"/>
                    <a:lumOff val="40000"/>
                  </a:schemeClr>
                </a:solidFill>
              </a:rPr>
              <a:t>* Pour les antennes </a:t>
            </a:r>
            <a:r>
              <a:rPr lang="fr-FR" sz="1000" b="1">
                <a:solidFill>
                  <a:schemeClr val="tx2">
                    <a:lumMod val="60000"/>
                    <a:lumOff val="40000"/>
                  </a:schemeClr>
                </a:solidFill>
              </a:rPr>
              <a:t>4G</a:t>
            </a:r>
            <a:r>
              <a:rPr lang="fr-FR" sz="1000">
                <a:solidFill>
                  <a:schemeClr val="tx2">
                    <a:lumMod val="60000"/>
                    <a:lumOff val="40000"/>
                  </a:schemeClr>
                </a:solidFill>
              </a:rPr>
              <a:t> merci de nous consulter</a:t>
            </a:r>
          </a:p>
        </p:txBody>
      </p:sp>
      <p:pic>
        <p:nvPicPr>
          <p:cNvPr id="71680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3140968"/>
            <a:ext cx="1247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1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795" y="4376043"/>
            <a:ext cx="7969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5413" name="Picture 5"/>
          <p:cNvPicPr>
            <a:picLocks noChangeAspect="1" noChangeArrowheads="1"/>
          </p:cNvPicPr>
          <p:nvPr/>
        </p:nvPicPr>
        <p:blipFill>
          <a:blip r:embed="rId6" cstate="print"/>
          <a:srcRect b="7149"/>
          <a:stretch>
            <a:fillRect/>
          </a:stretch>
        </p:blipFill>
        <p:spPr bwMode="auto">
          <a:xfrm>
            <a:off x="611560" y="2996952"/>
            <a:ext cx="6419850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00392" y="6381328"/>
            <a:ext cx="560387" cy="333375"/>
          </a:xfrm>
        </p:spPr>
        <p:txBody>
          <a:bodyPr/>
          <a:lstStyle/>
          <a:p>
            <a:fld id="{EDA99167-885C-41CD-BD3B-2F402F271274}" type="slidenum">
              <a:rPr lang="fr-FR" smtClean="0"/>
              <a:pPr/>
              <a:t>5</a:t>
            </a:fld>
            <a:endParaRPr lang="fr-FR" dirty="0"/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332656"/>
            <a:ext cx="3988296" cy="504056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2000" dirty="0"/>
              <a:t>La solution KORTEX / LYRA </a:t>
            </a:r>
            <a:r>
              <a:rPr lang="fr-FR" sz="2000" dirty="0" smtClean="0"/>
              <a:t>2, 3, 4G</a:t>
            </a:r>
            <a:endParaRPr lang="fr-FR" sz="2000" dirty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720725" y="1412999"/>
            <a:ext cx="8064500" cy="316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0" tIns="45701" rIns="91400" bIns="45701"/>
          <a:lstStyle/>
          <a:p>
            <a:pPr marL="381000" indent="-381000" defTabSz="457200">
              <a:spcBef>
                <a:spcPct val="20000"/>
              </a:spcBef>
              <a:buClr>
                <a:srgbClr val="333333"/>
              </a:buClr>
              <a:buSzPct val="115000"/>
              <a:buFont typeface="Wingdings" pitchFamily="2" charset="2"/>
              <a:buNone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cs typeface="Arial" charset="0"/>
              </a:rPr>
              <a:t>Les avantages :</a:t>
            </a:r>
            <a:br>
              <a:rPr lang="fr-FR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cs typeface="Arial" charset="0"/>
              </a:rPr>
            </a:br>
            <a:endParaRPr lang="fr-FR" dirty="0">
              <a:solidFill>
                <a:schemeClr val="bg1">
                  <a:lumMod val="50000"/>
                </a:schemeClr>
              </a:solidFill>
              <a:ea typeface="ＭＳ Ｐゴシック" charset="-128"/>
              <a:cs typeface="Arial" charset="0"/>
            </a:endParaRPr>
          </a:p>
          <a:p>
            <a:pPr lvl="1" defTabSz="457200">
              <a:spcBef>
                <a:spcPts val="600"/>
              </a:spcBef>
              <a:buClr>
                <a:srgbClr val="FF0000"/>
              </a:buClr>
              <a:buFont typeface="Arial" charset="0"/>
              <a:buBlip>
                <a:blip r:embed="rId2"/>
              </a:buBlip>
            </a:pPr>
            <a:r>
              <a:rPr lang="fr-FR" sz="17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  <a:cs typeface="Arial" charset="0"/>
              </a:rPr>
              <a:t> Des équipements adaptés, paramétrables depuis le portail LYRA</a:t>
            </a:r>
            <a:endParaRPr lang="fr-FR" sz="1700" b="1" dirty="0">
              <a:solidFill>
                <a:schemeClr val="bg1">
                  <a:lumMod val="50000"/>
                </a:schemeClr>
              </a:solidFill>
              <a:ea typeface="ＭＳ Ｐゴシック" charset="-128"/>
              <a:cs typeface="Arial" charset="0"/>
            </a:endParaRPr>
          </a:p>
          <a:p>
            <a:pPr lvl="1" defTabSz="457200">
              <a:spcBef>
                <a:spcPts val="600"/>
              </a:spcBef>
              <a:buClr>
                <a:srgbClr val="FF0000"/>
              </a:buClr>
              <a:buFont typeface="Arial" charset="0"/>
              <a:buBlip>
                <a:blip r:embed="rId2"/>
              </a:buBlip>
            </a:pPr>
            <a:r>
              <a:rPr lang="fr-FR" sz="17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  <a:cs typeface="Arial" charset="0"/>
              </a:rPr>
              <a:t> Sécurité (APN </a:t>
            </a:r>
            <a:r>
              <a:rPr lang="fr-FR" sz="17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  <a:cs typeface="Arial" charset="0"/>
              </a:rPr>
              <a:t>Privés </a:t>
            </a:r>
            <a:r>
              <a:rPr lang="fr-FR" sz="17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  <a:cs typeface="Arial" charset="0"/>
              </a:rPr>
              <a:t>gprsnac.com </a:t>
            </a:r>
            <a:r>
              <a:rPr lang="fr-FR" sz="17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  <a:cs typeface="Arial" charset="0"/>
              </a:rPr>
              <a:t>ou gprsnac.o2.de</a:t>
            </a:r>
            <a:r>
              <a:rPr lang="fr-FR" sz="17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  <a:cs typeface="Arial" charset="0"/>
              </a:rPr>
              <a:t>)</a:t>
            </a:r>
          </a:p>
          <a:p>
            <a:pPr lvl="1" defTabSz="457200">
              <a:spcBef>
                <a:spcPts val="600"/>
              </a:spcBef>
              <a:buClr>
                <a:srgbClr val="FF0000"/>
              </a:buClr>
              <a:buFont typeface="Arial" charset="0"/>
              <a:buBlip>
                <a:blip r:embed="rId2"/>
              </a:buBlip>
            </a:pPr>
            <a:r>
              <a:rPr lang="fr-FR" sz="17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  <a:cs typeface="Arial" charset="0"/>
              </a:rPr>
              <a:t> Facturation lors de l’activation des SIM</a:t>
            </a:r>
          </a:p>
          <a:p>
            <a:pPr lvl="1" defTabSz="457200">
              <a:spcBef>
                <a:spcPts val="600"/>
              </a:spcBef>
              <a:buClr>
                <a:srgbClr val="FF0000"/>
              </a:buClr>
              <a:buFont typeface="Arial" charset="0"/>
              <a:buBlip>
                <a:blip r:embed="rId2"/>
              </a:buBlip>
            </a:pPr>
            <a:r>
              <a:rPr lang="fr-FR" sz="17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  <a:cs typeface="Arial" charset="0"/>
              </a:rPr>
              <a:t> Création de routes M2M sur le portail vers </a:t>
            </a:r>
            <a:r>
              <a:rPr lang="fr-FR" sz="17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  <a:cs typeface="Arial" charset="0"/>
              </a:rPr>
              <a:t>une adresse </a:t>
            </a:r>
            <a:r>
              <a:rPr lang="fr-FR" sz="17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  <a:cs typeface="Arial" charset="0"/>
              </a:rPr>
              <a:t>IP et </a:t>
            </a:r>
            <a:r>
              <a:rPr lang="fr-FR" sz="17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  <a:cs typeface="Arial" charset="0"/>
              </a:rPr>
              <a:t>un port</a:t>
            </a:r>
            <a:endParaRPr lang="fr-FR" sz="1700" dirty="0">
              <a:solidFill>
                <a:schemeClr val="bg1">
                  <a:lumMod val="50000"/>
                </a:schemeClr>
              </a:solidFill>
              <a:ea typeface="ＭＳ Ｐゴシック" charset="-128"/>
              <a:cs typeface="Arial" charset="0"/>
            </a:endParaRPr>
          </a:p>
          <a:p>
            <a:pPr lvl="1" defTabSz="457200">
              <a:spcBef>
                <a:spcPts val="600"/>
              </a:spcBef>
              <a:buClr>
                <a:srgbClr val="FF0000"/>
              </a:buClr>
              <a:buFont typeface="Arial" charset="0"/>
              <a:buBlip>
                <a:blip r:embed="rId2"/>
              </a:buBlip>
            </a:pPr>
            <a:r>
              <a:rPr lang="fr-FR" sz="17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  <a:cs typeface="Arial" charset="0"/>
              </a:rPr>
              <a:t> Proxy FTP, HTTP, Relais SMTP</a:t>
            </a:r>
          </a:p>
          <a:p>
            <a:pPr lvl="1" defTabSz="457200">
              <a:spcBef>
                <a:spcPts val="600"/>
              </a:spcBef>
              <a:buClr>
                <a:srgbClr val="FF0000"/>
              </a:buClr>
              <a:buFont typeface="Arial" charset="0"/>
              <a:buBlip>
                <a:blip r:embed="rId2"/>
              </a:buBlip>
            </a:pPr>
            <a:r>
              <a:rPr lang="fr-FR" sz="17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  <a:cs typeface="Arial" charset="0"/>
              </a:rPr>
              <a:t> Portail WEB 2.0 de gestion des SIM : innovation et performance</a:t>
            </a:r>
          </a:p>
          <a:p>
            <a:pPr lvl="1" defTabSz="457200">
              <a:spcBef>
                <a:spcPts val="600"/>
              </a:spcBef>
              <a:buClr>
                <a:srgbClr val="FF0000"/>
              </a:buClr>
              <a:buFont typeface="Arial" charset="0"/>
              <a:buBlip>
                <a:blip r:embed="rId2"/>
              </a:buBlip>
            </a:pPr>
            <a:r>
              <a:rPr lang="fr-FR" sz="17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  <a:cs typeface="Arial" charset="0"/>
              </a:rPr>
              <a:t> Mutualisation des flux par opérateur : BOUYGUES, SFR, ORANGE, O2</a:t>
            </a:r>
          </a:p>
        </p:txBody>
      </p:sp>
      <p:pic>
        <p:nvPicPr>
          <p:cNvPr id="723972" name="Picture 4" descr="sim-wif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013" y="4851400"/>
            <a:ext cx="1333500" cy="1333500"/>
          </a:xfrm>
          <a:prstGeom prst="rect">
            <a:avLst/>
          </a:prstGeom>
          <a:noFill/>
        </p:spPr>
      </p:pic>
      <p:pic>
        <p:nvPicPr>
          <p:cNvPr id="72397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1075" y="5775325"/>
            <a:ext cx="6000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39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88640"/>
            <a:ext cx="864096" cy="82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BEAB-9534-492A-A86A-691D8DAC5322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6721" y="404664"/>
            <a:ext cx="3889375" cy="422275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2000" dirty="0"/>
              <a:t>Le portail web 2.0 Lyra Network</a:t>
            </a:r>
          </a:p>
        </p:txBody>
      </p:sp>
      <p:pic>
        <p:nvPicPr>
          <p:cNvPr id="72499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97" r="4541" b="3928"/>
          <a:stretch>
            <a:fillRect/>
          </a:stretch>
        </p:blipFill>
        <p:spPr bwMode="auto">
          <a:xfrm>
            <a:off x="836613" y="1133475"/>
            <a:ext cx="7407275" cy="466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4996" name="Image 16" descr="cid:image001.jpg@01CA412B.8EE769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7113" y="2798763"/>
            <a:ext cx="3259137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4997" name="Image 16" descr="Capture d’écran 2010-03-03 à 19.24.0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438" y="4948238"/>
            <a:ext cx="7381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4998" name="Image 17" descr="dossier orang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588" y="3717925"/>
            <a:ext cx="6302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4999" name="Image 18" descr="dossier jaune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125" y="2227263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5000" name="Image 19" descr="dossier violet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0713" y="2982913"/>
            <a:ext cx="646112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5001" name="Image 20" descr="Dossier bleu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0400" y="4410075"/>
            <a:ext cx="6445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23975" y="2871788"/>
            <a:ext cx="2254250" cy="677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00" tIns="45701" rIns="91400" bIns="45701"/>
          <a:lstStyle/>
          <a:p>
            <a:pPr marL="381000" indent="-381000" defTabSz="457200"/>
            <a:r>
              <a:rPr lang="fr-FR" sz="12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ＭＳ Ｐゴシック" charset="-128"/>
              </a:rPr>
              <a:t>Gest</a:t>
            </a:r>
            <a:r>
              <a:rPr lang="fr-FR" sz="1200" b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ＭＳ Ｐゴシック" charset="-128"/>
              </a:rPr>
              <a:t> IP</a:t>
            </a:r>
          </a:p>
          <a:p>
            <a:pPr marL="381000" indent="-381000" defTabSz="457200"/>
            <a:r>
              <a:rPr lang="fr-FR" sz="120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ＭＳ Ｐゴシック" charset="-128"/>
              </a:rPr>
              <a:t>Gestion et enregistrement</a:t>
            </a:r>
          </a:p>
          <a:p>
            <a:pPr marL="381000" indent="-381000" defTabSz="457200"/>
            <a:r>
              <a:rPr lang="fr-FR" sz="120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ＭＳ Ｐゴシック" charset="-128"/>
              </a:rPr>
              <a:t>des équipements IP</a:t>
            </a:r>
          </a:p>
        </p:txBody>
      </p:sp>
      <p:sp>
        <p:nvSpPr>
          <p:cNvPr id="81925" name="Rectangle 3"/>
          <p:cNvSpPr>
            <a:spLocks noChangeArrowheads="1"/>
          </p:cNvSpPr>
          <p:nvPr/>
        </p:nvSpPr>
        <p:spPr bwMode="auto">
          <a:xfrm>
            <a:off x="1304925" y="2163763"/>
            <a:ext cx="1989138" cy="6937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00" tIns="45701" rIns="91400" bIns="45701"/>
          <a:lstStyle/>
          <a:p>
            <a:pPr marL="381000" indent="-381000" defTabSz="457200"/>
            <a:r>
              <a:rPr lang="fr-FR" sz="12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ＭＳ Ｐゴシック" charset="-128"/>
              </a:rPr>
              <a:t>Gest</a:t>
            </a:r>
            <a:r>
              <a:rPr lang="fr-FR" sz="1200" b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ＭＳ Ｐゴシック" charset="-128"/>
              </a:rPr>
              <a:t> SIM</a:t>
            </a:r>
          </a:p>
          <a:p>
            <a:pPr marL="381000" indent="-381000" defTabSz="457200"/>
            <a:r>
              <a:rPr lang="fr-FR" sz="120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ＭＳ Ｐゴシック" charset="-128"/>
              </a:rPr>
              <a:t>Gestion, commande et</a:t>
            </a:r>
          </a:p>
          <a:p>
            <a:pPr marL="381000" indent="-381000" defTabSz="457200"/>
            <a:r>
              <a:rPr lang="fr-FR" sz="120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ＭＳ Ｐゴシック" charset="-128"/>
              </a:rPr>
              <a:t>activation des cartes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17625" y="3643313"/>
            <a:ext cx="2116138" cy="650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00" tIns="45701" rIns="91400" bIns="45701"/>
          <a:lstStyle/>
          <a:p>
            <a:pPr marL="381000" indent="-381000" defTabSz="457200"/>
            <a:r>
              <a:rPr lang="fr-FR" sz="1200" b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ＭＳ Ｐゴシック" charset="-128"/>
              </a:rPr>
              <a:t>VisuPaiements</a:t>
            </a:r>
          </a:p>
          <a:p>
            <a:pPr marL="381000" indent="-381000" defTabSz="457200"/>
            <a:r>
              <a:rPr lang="fr-FR" sz="1200">
                <a:solidFill>
                  <a:srgbClr val="333333"/>
                </a:solidFill>
                <a:latin typeface="Century Gothic" charset="0"/>
                <a:ea typeface="ＭＳ Ｐゴシック" charset="-128"/>
              </a:rPr>
              <a:t>Suivi, consolidation et</a:t>
            </a:r>
          </a:p>
          <a:p>
            <a:pPr marL="381000" indent="-381000" defTabSz="457200"/>
            <a:r>
              <a:rPr lang="fr-FR" sz="1200">
                <a:solidFill>
                  <a:srgbClr val="333333"/>
                </a:solidFill>
                <a:latin typeface="Century Gothic" charset="0"/>
                <a:ea typeface="ＭＳ Ｐゴシック" charset="-128"/>
              </a:rPr>
              <a:t>analyse des transactions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333500" y="4318000"/>
            <a:ext cx="1911350" cy="679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00" tIns="45701" rIns="91400" bIns="45701"/>
          <a:lstStyle/>
          <a:p>
            <a:pPr marL="381000" indent="-381000" defTabSz="457200"/>
            <a:r>
              <a:rPr lang="fr-FR" sz="1200" b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ＭＳ Ｐゴシック" charset="-128"/>
              </a:rPr>
              <a:t>Stat Web</a:t>
            </a:r>
          </a:p>
          <a:p>
            <a:pPr marL="381000" indent="-381000" defTabSz="457200"/>
            <a:r>
              <a:rPr lang="fr-FR" sz="12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ＭＳ Ｐゴシック" charset="-128"/>
              </a:rPr>
              <a:t>Suivi de la qualité de </a:t>
            </a:r>
          </a:p>
          <a:p>
            <a:pPr marL="381000" indent="-381000" defTabSz="457200"/>
            <a:r>
              <a:rPr lang="fr-FR" sz="12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ＭＳ Ｐゴシック" charset="-128"/>
              </a:rPr>
              <a:t>service des accès RTC</a:t>
            </a: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1336675" y="5026025"/>
            <a:ext cx="2117725" cy="628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00" tIns="45701" rIns="91400" bIns="45701">
            <a:normAutofit lnSpcReduction="10000"/>
          </a:bodyPr>
          <a:lstStyle/>
          <a:p>
            <a:pPr marL="381000" indent="-381000" defTabSz="457200"/>
            <a:r>
              <a:rPr lang="fr-FR" sz="1200" b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ＭＳ Ｐゴシック" charset="-128"/>
              </a:rPr>
              <a:t>Back-offices Payzen</a:t>
            </a:r>
          </a:p>
          <a:p>
            <a:pPr marL="381000" indent="-381000" defTabSz="457200"/>
            <a:r>
              <a:rPr lang="fr-FR" sz="12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ＭＳ Ｐゴシック" charset="-128"/>
              </a:rPr>
              <a:t>Gestion et suivi des</a:t>
            </a:r>
          </a:p>
          <a:p>
            <a:pPr marL="381000" indent="-381000" defTabSz="457200"/>
            <a:r>
              <a:rPr lang="fr-FR" sz="12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ＭＳ Ｐゴシック" charset="-128"/>
              </a:rPr>
              <a:t>paiements en temps réel</a:t>
            </a:r>
          </a:p>
          <a:p>
            <a:pPr marL="381000" indent="-381000" defTabSz="457200"/>
            <a:endParaRPr lang="fr-FR" sz="120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charset="0"/>
              <a:ea typeface="ＭＳ Ｐゴシック" charset="-128"/>
            </a:endParaRPr>
          </a:p>
        </p:txBody>
      </p:sp>
      <p:pic>
        <p:nvPicPr>
          <p:cNvPr id="72500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338" y="5589588"/>
            <a:ext cx="782637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5008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94388" y="276225"/>
            <a:ext cx="10287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BEAB-9534-492A-A86A-691D8DAC5322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64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1475656" y="404664"/>
            <a:ext cx="3887788" cy="422275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2000" dirty="0"/>
              <a:t>Un florilège d’application M2M</a:t>
            </a:r>
          </a:p>
        </p:txBody>
      </p:sp>
      <p:grpSp>
        <p:nvGrpSpPr>
          <p:cNvPr id="718850" name="Group 2"/>
          <p:cNvGrpSpPr>
            <a:grpSpLocks/>
          </p:cNvGrpSpPr>
          <p:nvPr/>
        </p:nvGrpSpPr>
        <p:grpSpPr bwMode="auto">
          <a:xfrm>
            <a:off x="1547664" y="1412776"/>
            <a:ext cx="5113337" cy="2627312"/>
            <a:chOff x="1111" y="1344"/>
            <a:chExt cx="3221" cy="1655"/>
          </a:xfrm>
        </p:grpSpPr>
        <p:pic>
          <p:nvPicPr>
            <p:cNvPr id="718851" name="Picture 3" descr="Industrie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0" y="1348"/>
              <a:ext cx="924" cy="666"/>
            </a:xfrm>
            <a:prstGeom prst="rect">
              <a:avLst/>
            </a:prstGeom>
            <a:noFill/>
          </p:spPr>
        </p:pic>
        <p:pic>
          <p:nvPicPr>
            <p:cNvPr id="718852" name="Picture 4" descr="Affichage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62" y="1344"/>
              <a:ext cx="936" cy="678"/>
            </a:xfrm>
            <a:prstGeom prst="rect">
              <a:avLst/>
            </a:prstGeom>
            <a:noFill/>
          </p:spPr>
        </p:pic>
        <p:pic>
          <p:nvPicPr>
            <p:cNvPr id="718853" name="Picture 5" descr="ENERGIE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96" y="1344"/>
              <a:ext cx="936" cy="678"/>
            </a:xfrm>
            <a:prstGeom prst="rect">
              <a:avLst/>
            </a:prstGeom>
            <a:noFill/>
          </p:spPr>
        </p:pic>
        <p:pic>
          <p:nvPicPr>
            <p:cNvPr id="718854" name="Picture 6" descr="Trafic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111" y="2161"/>
              <a:ext cx="936" cy="678"/>
            </a:xfrm>
            <a:prstGeom prst="rect">
              <a:avLst/>
            </a:prstGeom>
            <a:noFill/>
          </p:spPr>
        </p:pic>
        <p:pic>
          <p:nvPicPr>
            <p:cNvPr id="718855" name="Picture 7" descr="Monétique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262" y="2184"/>
              <a:ext cx="936" cy="678"/>
            </a:xfrm>
            <a:prstGeom prst="rect">
              <a:avLst/>
            </a:prstGeom>
            <a:noFill/>
          </p:spPr>
        </p:pic>
        <p:pic>
          <p:nvPicPr>
            <p:cNvPr id="718856" name="Picture 8" descr="Sécurité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396" y="2184"/>
              <a:ext cx="936" cy="678"/>
            </a:xfrm>
            <a:prstGeom prst="rect">
              <a:avLst/>
            </a:prstGeom>
            <a:noFill/>
          </p:spPr>
        </p:pic>
        <p:sp>
          <p:nvSpPr>
            <p:cNvPr id="718857" name="Text Box 9"/>
            <p:cNvSpPr txBox="1">
              <a:spLocks noChangeArrowheads="1"/>
            </p:cNvSpPr>
            <p:nvPr/>
          </p:nvSpPr>
          <p:spPr bwMode="auto">
            <a:xfrm>
              <a:off x="1285" y="2027"/>
              <a:ext cx="60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59436" tIns="29718" rIns="59436" bIns="29718"/>
            <a:lstStyle/>
            <a:p>
              <a:pPr algn="ctr"/>
              <a:r>
                <a:rPr lang="fr-FR" sz="800" b="1"/>
                <a:t>INDUSTRIE</a:t>
              </a:r>
              <a:endParaRPr lang="fr-FR" sz="800"/>
            </a:p>
          </p:txBody>
        </p:sp>
        <p:sp>
          <p:nvSpPr>
            <p:cNvPr id="718858" name="Text Box 10"/>
            <p:cNvSpPr txBox="1">
              <a:spLocks noChangeArrowheads="1"/>
            </p:cNvSpPr>
            <p:nvPr/>
          </p:nvSpPr>
          <p:spPr bwMode="auto">
            <a:xfrm>
              <a:off x="2447" y="2037"/>
              <a:ext cx="60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59436" tIns="29718" rIns="59436" bIns="29718"/>
            <a:lstStyle/>
            <a:p>
              <a:pPr algn="ctr"/>
              <a:r>
                <a:rPr lang="fr-FR" sz="800" b="1"/>
                <a:t>AFFICHAGE</a:t>
              </a:r>
              <a:endParaRPr lang="fr-FR" sz="800"/>
            </a:p>
          </p:txBody>
        </p:sp>
        <p:sp>
          <p:nvSpPr>
            <p:cNvPr id="718859" name="Text Box 11"/>
            <p:cNvSpPr txBox="1">
              <a:spLocks noChangeArrowheads="1"/>
            </p:cNvSpPr>
            <p:nvPr/>
          </p:nvSpPr>
          <p:spPr bwMode="auto">
            <a:xfrm>
              <a:off x="3576" y="2042"/>
              <a:ext cx="60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59436" tIns="29718" rIns="59436" bIns="29718"/>
            <a:lstStyle/>
            <a:p>
              <a:pPr algn="ctr"/>
              <a:r>
                <a:rPr lang="fr-FR" sz="800" b="1"/>
                <a:t>ENERGIE</a:t>
              </a:r>
              <a:endParaRPr lang="fr-FR" sz="800"/>
            </a:p>
          </p:txBody>
        </p:sp>
        <p:sp>
          <p:nvSpPr>
            <p:cNvPr id="718860" name="Text Box 12"/>
            <p:cNvSpPr txBox="1">
              <a:spLocks noChangeArrowheads="1"/>
            </p:cNvSpPr>
            <p:nvPr/>
          </p:nvSpPr>
          <p:spPr bwMode="auto">
            <a:xfrm>
              <a:off x="1259" y="2865"/>
              <a:ext cx="60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59436" tIns="29718" rIns="59436" bIns="29718"/>
            <a:lstStyle/>
            <a:p>
              <a:pPr algn="ctr"/>
              <a:r>
                <a:rPr lang="fr-FR" sz="800" b="1"/>
                <a:t>TRAFIC</a:t>
              </a:r>
              <a:endParaRPr lang="fr-FR" sz="800"/>
            </a:p>
          </p:txBody>
        </p:sp>
        <p:sp>
          <p:nvSpPr>
            <p:cNvPr id="718861" name="Text Box 13"/>
            <p:cNvSpPr txBox="1">
              <a:spLocks noChangeArrowheads="1"/>
            </p:cNvSpPr>
            <p:nvPr/>
          </p:nvSpPr>
          <p:spPr bwMode="auto">
            <a:xfrm>
              <a:off x="2399" y="2883"/>
              <a:ext cx="60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59436" tIns="29718" rIns="59436" bIns="29718"/>
            <a:lstStyle/>
            <a:p>
              <a:pPr algn="ctr"/>
              <a:r>
                <a:rPr lang="fr-FR" sz="800" b="1"/>
                <a:t>MONETIQUE</a:t>
              </a:r>
              <a:endParaRPr lang="fr-FR" sz="800"/>
            </a:p>
          </p:txBody>
        </p:sp>
        <p:sp>
          <p:nvSpPr>
            <p:cNvPr id="718862" name="Text Box 14"/>
            <p:cNvSpPr txBox="1">
              <a:spLocks noChangeArrowheads="1"/>
            </p:cNvSpPr>
            <p:nvPr/>
          </p:nvSpPr>
          <p:spPr bwMode="auto">
            <a:xfrm>
              <a:off x="3581" y="2877"/>
              <a:ext cx="60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59436" tIns="29718" rIns="59436" bIns="29718"/>
            <a:lstStyle/>
            <a:p>
              <a:pPr algn="ctr"/>
              <a:r>
                <a:rPr lang="fr-FR" sz="800" b="1"/>
                <a:t>SECURITE</a:t>
              </a:r>
              <a:endParaRPr lang="fr-FR" sz="800"/>
            </a:p>
          </p:txBody>
        </p:sp>
      </p:grpSp>
      <p:sp>
        <p:nvSpPr>
          <p:cNvPr id="718863" name="Rectangle 15"/>
          <p:cNvSpPr>
            <a:spLocks noChangeArrowheads="1"/>
          </p:cNvSpPr>
          <p:nvPr/>
        </p:nvSpPr>
        <p:spPr bwMode="auto">
          <a:xfrm>
            <a:off x="1962150" y="4662488"/>
            <a:ext cx="4637088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115691"/>
              </a:buClr>
              <a:buSzPct val="75000"/>
              <a:buFont typeface="Wingdings" pitchFamily="2" charset="2"/>
              <a:buNone/>
            </a:pPr>
            <a:r>
              <a:rPr lang="fr-FR" sz="2400">
                <a:solidFill>
                  <a:srgbClr val="11568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retrouver sur </a:t>
            </a:r>
            <a:r>
              <a:rPr lang="fr-FR" sz="2400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14"/>
              </a:rPr>
              <a:t>www.kortex-psi.fr</a:t>
            </a:r>
            <a:endParaRPr lang="fr-FR" sz="2400">
              <a:solidFill>
                <a:srgbClr val="66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18867" name="Picture 3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548680"/>
            <a:ext cx="952500" cy="95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8876" name="Picture 5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82" t="5618" r="7954" b="10112"/>
          <a:stretch>
            <a:fillRect/>
          </a:stretch>
        </p:blipFill>
        <p:spPr bwMode="auto">
          <a:xfrm>
            <a:off x="209550" y="5522913"/>
            <a:ext cx="7239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77" name="Picture 2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447925" y="5608638"/>
            <a:ext cx="63182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878" name="Picture 30"/>
          <p:cNvPicPr>
            <a:picLocks noChangeAspect="1" noChangeArrowheads="1"/>
          </p:cNvPicPr>
          <p:nvPr/>
        </p:nvPicPr>
        <p:blipFill>
          <a:blip r:embed="rId18" cstate="print"/>
          <a:srcRect l="24577" r="28612" b="1166"/>
          <a:stretch>
            <a:fillRect/>
          </a:stretch>
        </p:blipFill>
        <p:spPr bwMode="auto">
          <a:xfrm>
            <a:off x="3208338" y="5686425"/>
            <a:ext cx="5921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879" name="Picture 31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665" t="2025" r="17825"/>
          <a:stretch>
            <a:fillRect/>
          </a:stretch>
        </p:blipFill>
        <p:spPr bwMode="auto">
          <a:xfrm>
            <a:off x="960438" y="4467225"/>
            <a:ext cx="8810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880" name="Picture 32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48" t="-995" r="10394"/>
          <a:stretch>
            <a:fillRect/>
          </a:stretch>
        </p:blipFill>
        <p:spPr bwMode="auto">
          <a:xfrm>
            <a:off x="7308304" y="2564904"/>
            <a:ext cx="1058862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1313" name="Picture 1"/>
          <p:cNvPicPr>
            <a:picLocks noChangeAspect="1" noChangeArrowheads="1"/>
          </p:cNvPicPr>
          <p:nvPr/>
        </p:nvPicPr>
        <p:blipFill>
          <a:blip r:embed="rId21" cstate="print"/>
          <a:srcRect l="8667" r="8997" b="-11"/>
          <a:stretch>
            <a:fillRect/>
          </a:stretch>
        </p:blipFill>
        <p:spPr bwMode="auto">
          <a:xfrm>
            <a:off x="6660232" y="4221088"/>
            <a:ext cx="1970139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5DD1-A794-455C-A346-110E97FEA750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115616" y="5669529"/>
            <a:ext cx="1224136" cy="4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092280" y="1844824"/>
            <a:ext cx="1149599" cy="223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1823" name="Object 15"/>
          <p:cNvGraphicFramePr>
            <a:graphicFrameLocks noChangeAspect="1"/>
          </p:cNvGraphicFramePr>
          <p:nvPr/>
        </p:nvGraphicFramePr>
        <p:xfrm>
          <a:off x="3241675" y="2000250"/>
          <a:ext cx="3532188" cy="1185863"/>
        </p:xfrm>
        <a:graphic>
          <a:graphicData uri="http://schemas.openxmlformats.org/presentationml/2006/ole">
            <p:oleObj spid="_x0000_s631823" name="Image" r:id="rId3" imgW="3593651" imgH="1205924" progId="Photoshop.Image.7">
              <p:embed/>
            </p:oleObj>
          </a:graphicData>
        </a:graphic>
      </p:graphicFrame>
      <p:pic>
        <p:nvPicPr>
          <p:cNvPr id="631830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4625" y="3897313"/>
            <a:ext cx="900113" cy="900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31835" name="Picture 27" descr="opensocial-logo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4938" y="317500"/>
            <a:ext cx="620712" cy="639763"/>
          </a:xfrm>
          <a:prstGeom prst="rect">
            <a:avLst/>
          </a:prstGeom>
          <a:noFill/>
        </p:spPr>
      </p:pic>
      <p:pic>
        <p:nvPicPr>
          <p:cNvPr id="631838" name="Picture 3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2613" y="2297113"/>
            <a:ext cx="938212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1840" name="Picture 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54475" y="3865563"/>
            <a:ext cx="900113" cy="900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31841" name="Picture 3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250" y="3860800"/>
            <a:ext cx="900113" cy="900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31842" name="Picture 3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24625" y="3879850"/>
            <a:ext cx="900113" cy="900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31843" name="Picture 3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213" y="3860800"/>
            <a:ext cx="900112" cy="900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31847" name="Picture 3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48488" y="1196975"/>
            <a:ext cx="1647825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1849" name="Picture 5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82" t="5618" r="7954" b="10112"/>
          <a:stretch>
            <a:fillRect/>
          </a:stretch>
        </p:blipFill>
        <p:spPr bwMode="auto">
          <a:xfrm>
            <a:off x="209550" y="5522913"/>
            <a:ext cx="7239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1850" name="Picture 4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47925" y="5608638"/>
            <a:ext cx="63182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1851" name="Picture 43"/>
          <p:cNvPicPr>
            <a:picLocks noChangeAspect="1" noChangeArrowheads="1"/>
          </p:cNvPicPr>
          <p:nvPr/>
        </p:nvPicPr>
        <p:blipFill>
          <a:blip r:embed="rId14" cstate="print"/>
          <a:srcRect l="24577" r="28612" b="1166"/>
          <a:stretch>
            <a:fillRect/>
          </a:stretch>
        </p:blipFill>
        <p:spPr bwMode="auto">
          <a:xfrm>
            <a:off x="3208338" y="5686425"/>
            <a:ext cx="5921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 txBox="1">
            <a:spLocks noChangeArrowheads="1"/>
          </p:cNvSpPr>
          <p:nvPr/>
        </p:nvSpPr>
        <p:spPr>
          <a:xfrm>
            <a:off x="2195736" y="404664"/>
            <a:ext cx="3887788" cy="4222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Quelques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pplications KORTEX PSI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5DD1-A794-455C-A346-110E97FEA750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631824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15616" y="5669529"/>
            <a:ext cx="1224136" cy="4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9100</TotalTime>
  <Words>1058</Words>
  <Application>Microsoft Office PowerPoint</Application>
  <PresentationFormat>Affichage à l'écran (4:3)</PresentationFormat>
  <Paragraphs>484</Paragraphs>
  <Slides>29</Slides>
  <Notes>6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1" baseType="lpstr">
      <vt:lpstr>Thème Office</vt:lpstr>
      <vt:lpstr>Image</vt:lpstr>
      <vt:lpstr>Diapositive 1</vt:lpstr>
      <vt:lpstr>Présentation de la société KORTEX</vt:lpstr>
      <vt:lpstr>Diapositive 3</vt:lpstr>
      <vt:lpstr>Diapositive 4</vt:lpstr>
      <vt:lpstr>Diapositive 5</vt:lpstr>
      <vt:lpstr>La solution KORTEX / LYRA 2, 3, 4G</vt:lpstr>
      <vt:lpstr>Le portail web 2.0 Lyra Network</vt:lpstr>
      <vt:lpstr>Un florilège d’application M2M</vt:lpstr>
      <vt:lpstr>Diapositive 9</vt:lpstr>
      <vt:lpstr>Terminaux de paiement autonome en 4G &amp; Backup RTC</vt:lpstr>
      <vt:lpstr>Diapositive 11</vt:lpstr>
      <vt:lpstr>Automates en 4G</vt:lpstr>
      <vt:lpstr>Serveur Monétique centralisé : Backup 3G et 4G</vt:lpstr>
      <vt:lpstr>Serveur monétique en IP ADSL et Backup 3G + Télémaintenance</vt:lpstr>
      <vt:lpstr>Diapositive 15</vt:lpstr>
      <vt:lpstr>Gestion à distance d’équipements routiers</vt:lpstr>
      <vt:lpstr>Gestion des panneaux des mairies</vt:lpstr>
      <vt:lpstr>Gestion de panneaux LED</vt:lpstr>
      <vt:lpstr>Gestion de systèmes d’affranchissement : M2M</vt:lpstr>
      <vt:lpstr>Balance connectée : Transmission GPRS / 3G</vt:lpstr>
      <vt:lpstr>Diapositive 21</vt:lpstr>
      <vt:lpstr>Les connexions temporaires en 4G</vt:lpstr>
      <vt:lpstr>Les connexions temporaires en 4G</vt:lpstr>
      <vt:lpstr>Diapositive 24</vt:lpstr>
      <vt:lpstr>Routeur 4G pour système de levée de doute vidéo</vt:lpstr>
      <vt:lpstr>Diapositive 26</vt:lpstr>
      <vt:lpstr>Performance énergétique : transmission 3G</vt:lpstr>
      <vt:lpstr>Performance énergétique : transmission ADSL / CABLE</vt:lpstr>
      <vt:lpstr>Diapositive 29</vt:lpstr>
    </vt:vector>
  </TitlesOfParts>
  <Company>Kortex PSI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Produits/Applications KORTEX PSI</dc:title>
  <dc:creator>Sami Ajjan</dc:creator>
  <cp:lastModifiedBy>Sami</cp:lastModifiedBy>
  <cp:revision>475</cp:revision>
  <cp:lastPrinted>1601-01-01T00:00:00Z</cp:lastPrinted>
  <dcterms:created xsi:type="dcterms:W3CDTF">2002-12-09T08:59:40Z</dcterms:created>
  <dcterms:modified xsi:type="dcterms:W3CDTF">2016-01-29T10:42:16Z</dcterms:modified>
</cp:coreProperties>
</file>